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745" r:id="rId5"/>
  </p:sldMasterIdLst>
  <p:notesMasterIdLst>
    <p:notesMasterId r:id="rId50"/>
  </p:notesMasterIdLst>
  <p:sldIdLst>
    <p:sldId id="477" r:id="rId6"/>
    <p:sldId id="475" r:id="rId7"/>
    <p:sldId id="474" r:id="rId8"/>
    <p:sldId id="391" r:id="rId9"/>
    <p:sldId id="392" r:id="rId10"/>
    <p:sldId id="403" r:id="rId11"/>
    <p:sldId id="438" r:id="rId12"/>
    <p:sldId id="437" r:id="rId13"/>
    <p:sldId id="439" r:id="rId14"/>
    <p:sldId id="432" r:id="rId15"/>
    <p:sldId id="456" r:id="rId16"/>
    <p:sldId id="440" r:id="rId17"/>
    <p:sldId id="441" r:id="rId18"/>
    <p:sldId id="442" r:id="rId19"/>
    <p:sldId id="387" r:id="rId20"/>
    <p:sldId id="383" r:id="rId21"/>
    <p:sldId id="443" r:id="rId22"/>
    <p:sldId id="381" r:id="rId23"/>
    <p:sldId id="445" r:id="rId24"/>
    <p:sldId id="446" r:id="rId25"/>
    <p:sldId id="449" r:id="rId26"/>
    <p:sldId id="447" r:id="rId27"/>
    <p:sldId id="473" r:id="rId28"/>
    <p:sldId id="450" r:id="rId29"/>
    <p:sldId id="451" r:id="rId30"/>
    <p:sldId id="462" r:id="rId31"/>
    <p:sldId id="463" r:id="rId32"/>
    <p:sldId id="433" r:id="rId33"/>
    <p:sldId id="452" r:id="rId34"/>
    <p:sldId id="453" r:id="rId35"/>
    <p:sldId id="454" r:id="rId36"/>
    <p:sldId id="464" r:id="rId37"/>
    <p:sldId id="466" r:id="rId38"/>
    <p:sldId id="468" r:id="rId39"/>
    <p:sldId id="469" r:id="rId40"/>
    <p:sldId id="470" r:id="rId41"/>
    <p:sldId id="461" r:id="rId42"/>
    <p:sldId id="471" r:id="rId43"/>
    <p:sldId id="472" r:id="rId44"/>
    <p:sldId id="325" r:id="rId45"/>
    <p:sldId id="375" r:id="rId46"/>
    <p:sldId id="484" r:id="rId47"/>
    <p:sldId id="479" r:id="rId48"/>
    <p:sldId id="313" r:id="rId4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A. Green" initials="AG [7]" lastIdx="1" clrIdx="6"/>
  <p:cmAuthor id="1" name="A. Green" initials="AG" lastIdx="6" clrIdx="0"/>
  <p:cmAuthor id="8" name="A. Green" initials="AG [8]" lastIdx="1" clrIdx="7"/>
  <p:cmAuthor id="2" name="A. Green" initials="AG [2]" lastIdx="1" clrIdx="1"/>
  <p:cmAuthor id="9" name="A. Green" initials="AG [9]" lastIdx="1" clrIdx="8"/>
  <p:cmAuthor id="3" name="A. Green" initials="AG [3]" lastIdx="1" clrIdx="2"/>
  <p:cmAuthor id="4" name="A. Green" initials="AG [4]" lastIdx="1" clrIdx="3"/>
  <p:cmAuthor id="5" name="A. Green" initials="AG [5]" lastIdx="1" clrIdx="4"/>
  <p:cmAuthor id="6" name="A. Green" initials="AG [6]" lastIdx="1"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9"/>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655" autoAdjust="0"/>
    <p:restoredTop sz="94268" autoAdjust="0"/>
  </p:normalViewPr>
  <p:slideViewPr>
    <p:cSldViewPr snapToGrid="0">
      <p:cViewPr varScale="1">
        <p:scale>
          <a:sx n="81" d="100"/>
          <a:sy n="81" d="100"/>
        </p:scale>
        <p:origin x="677" y="53"/>
      </p:cViewPr>
      <p:guideLst>
        <p:guide orient="horz" pos="2160"/>
        <p:guide pos="3840"/>
      </p:guideLst>
    </p:cSldViewPr>
  </p:slideViewPr>
  <p:outlineViewPr>
    <p:cViewPr>
      <p:scale>
        <a:sx n="33" d="100"/>
        <a:sy n="33" d="100"/>
      </p:scale>
      <p:origin x="0" y="-5142"/>
    </p:cViewPr>
  </p:outlineViewPr>
  <p:notesTextViewPr>
    <p:cViewPr>
      <p:scale>
        <a:sx n="1" d="1"/>
        <a:sy n="1" d="1"/>
      </p:scale>
      <p:origin x="0" y="0"/>
    </p:cViewPr>
  </p:notesTextViewPr>
  <p:sorterViewPr>
    <p:cViewPr>
      <p:scale>
        <a:sx n="220" d="100"/>
        <a:sy n="220" d="100"/>
      </p:scale>
      <p:origin x="0" y="0"/>
    </p:cViewPr>
  </p:sorterViewPr>
  <p:notesViewPr>
    <p:cSldViewPr snapToGrid="0">
      <p:cViewPr>
        <p:scale>
          <a:sx n="125" d="100"/>
          <a:sy n="125" d="100"/>
        </p:scale>
        <p:origin x="1350" y="-75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8" Type="http://schemas.openxmlformats.org/officeDocument/2006/relationships/slide" Target="slides/slide3.xml"/><Relationship Id="rId51" Type="http://schemas.openxmlformats.org/officeDocument/2006/relationships/commentAuthors" Target="commentAuthors.xml"/><Relationship Id="rId3" Type="http://schemas.openxmlformats.org/officeDocument/2006/relationships/customXml" Target="../customXml/item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5655947-C47E-814A-879F-ED761B424148}" type="doc">
      <dgm:prSet loTypeId="urn:microsoft.com/office/officeart/2005/8/layout/list1" loCatId="" qsTypeId="urn:microsoft.com/office/officeart/2005/8/quickstyle/simple1" qsCatId="simple" csTypeId="urn:microsoft.com/office/officeart/2005/8/colors/accent1_2" csCatId="accent1" phldr="1"/>
      <dgm:spPr/>
      <dgm:t>
        <a:bodyPr/>
        <a:lstStyle/>
        <a:p>
          <a:endParaRPr lang="en-GB"/>
        </a:p>
      </dgm:t>
    </dgm:pt>
    <dgm:pt modelId="{B4FA6257-201E-9649-BBB2-C6E7EAE61399}">
      <dgm:prSet phldrT="[Text]"/>
      <dgm:spPr/>
      <dgm:t>
        <a:bodyPr/>
        <a:lstStyle/>
        <a:p>
          <a:r>
            <a:rPr lang="en-GB" dirty="0">
              <a:latin typeface="Gill Sans MT" panose="020B0502020104020203" pitchFamily="34" charset="77"/>
            </a:rPr>
            <a:t>1. Basic terminology in conservation interventions and projects</a:t>
          </a:r>
        </a:p>
      </dgm:t>
    </dgm:pt>
    <dgm:pt modelId="{724D3FDA-2282-9646-9A1A-29B3BA3610E5}" type="parTrans" cxnId="{274ADDEC-3AA4-E846-8B20-6C0E976271DC}">
      <dgm:prSet/>
      <dgm:spPr/>
      <dgm:t>
        <a:bodyPr/>
        <a:lstStyle/>
        <a:p>
          <a:endParaRPr lang="en-GB"/>
        </a:p>
      </dgm:t>
    </dgm:pt>
    <dgm:pt modelId="{E2852E11-B1AB-594E-8A8B-94311FDBDA09}" type="sibTrans" cxnId="{274ADDEC-3AA4-E846-8B20-6C0E976271DC}">
      <dgm:prSet/>
      <dgm:spPr/>
      <dgm:t>
        <a:bodyPr/>
        <a:lstStyle/>
        <a:p>
          <a:endParaRPr lang="en-GB"/>
        </a:p>
      </dgm:t>
    </dgm:pt>
    <dgm:pt modelId="{2C399C08-19ED-F047-8B97-EAE5140B3EE4}">
      <dgm:prSet phldrT="[Text]"/>
      <dgm:spPr/>
      <dgm:t>
        <a:bodyPr/>
        <a:lstStyle/>
        <a:p>
          <a:pPr>
            <a:buSzPct val="71000"/>
            <a:buFont typeface="Arial" panose="020B0604020202020204" pitchFamily="34" charset="0"/>
            <a:buNone/>
          </a:pPr>
          <a:r>
            <a:rPr lang="en-US" i="1" dirty="0">
              <a:latin typeface="Gill Sans MT" panose="020B0502020104020203" pitchFamily="34" charset="0"/>
            </a:rPr>
            <a:t>Learning objective: Understand terminology</a:t>
          </a:r>
          <a:endParaRPr lang="en-GB" dirty="0"/>
        </a:p>
      </dgm:t>
    </dgm:pt>
    <dgm:pt modelId="{D3EF2946-CA5D-0841-83A1-DBF75721413A}" type="parTrans" cxnId="{01D07BB7-7DD8-7744-89B3-5D8A87C92544}">
      <dgm:prSet/>
      <dgm:spPr/>
      <dgm:t>
        <a:bodyPr/>
        <a:lstStyle/>
        <a:p>
          <a:endParaRPr lang="en-GB"/>
        </a:p>
      </dgm:t>
    </dgm:pt>
    <dgm:pt modelId="{FE7ECB2D-649B-FC4D-9954-76BE62311884}" type="sibTrans" cxnId="{01D07BB7-7DD8-7744-89B3-5D8A87C92544}">
      <dgm:prSet/>
      <dgm:spPr/>
      <dgm:t>
        <a:bodyPr/>
        <a:lstStyle/>
        <a:p>
          <a:endParaRPr lang="en-GB"/>
        </a:p>
      </dgm:t>
    </dgm:pt>
    <dgm:pt modelId="{B1BC095A-8B31-B845-8D73-0FDE17BFAEDB}">
      <dgm:prSet phldrT="[Text]"/>
      <dgm:spPr/>
      <dgm:t>
        <a:bodyPr/>
        <a:lstStyle/>
        <a:p>
          <a:pPr>
            <a:buFont typeface="Arial" panose="020B0604020202020204" pitchFamily="34" charset="0"/>
            <a:buChar char="•"/>
          </a:pPr>
          <a:r>
            <a:rPr lang="en-GB" i="0" dirty="0">
              <a:latin typeface="Gill Sans MT" panose="020B0502020104020203" pitchFamily="34" charset="0"/>
            </a:rPr>
            <a:t>2. Planning</a:t>
          </a:r>
          <a:endParaRPr lang="en-GB" i="0" dirty="0"/>
        </a:p>
      </dgm:t>
    </dgm:pt>
    <dgm:pt modelId="{4B750586-33F0-084D-BFF9-6DAF52EE2446}" type="parTrans" cxnId="{63F573A1-06C2-8648-A5CC-6F6DFFADBF2B}">
      <dgm:prSet/>
      <dgm:spPr/>
      <dgm:t>
        <a:bodyPr/>
        <a:lstStyle/>
        <a:p>
          <a:endParaRPr lang="en-GB"/>
        </a:p>
      </dgm:t>
    </dgm:pt>
    <dgm:pt modelId="{F2649061-B49D-9E4B-B091-F5673345E93A}" type="sibTrans" cxnId="{63F573A1-06C2-8648-A5CC-6F6DFFADBF2B}">
      <dgm:prSet/>
      <dgm:spPr/>
      <dgm:t>
        <a:bodyPr/>
        <a:lstStyle/>
        <a:p>
          <a:endParaRPr lang="en-GB"/>
        </a:p>
      </dgm:t>
    </dgm:pt>
    <dgm:pt modelId="{E25FE525-F45D-BD44-B204-003F37B99887}">
      <dgm:prSet phldrT="[Text]"/>
      <dgm:spPr/>
      <dgm:t>
        <a:bodyPr/>
        <a:lstStyle/>
        <a:p>
          <a:pPr>
            <a:buFont typeface="Arial" panose="020B0604020202020204" pitchFamily="34" charset="0"/>
            <a:buNone/>
          </a:pPr>
          <a:r>
            <a:rPr lang="en-US" i="1" dirty="0">
              <a:latin typeface="Gill Sans MT" panose="020B0502020104020203" pitchFamily="34" charset="0"/>
            </a:rPr>
            <a:t>Learning objective: </a:t>
          </a:r>
          <a:r>
            <a:rPr lang="en-GB" i="1" dirty="0">
              <a:latin typeface="Gill Sans MT" panose="020B0502020104020203" pitchFamily="34" charset="0"/>
            </a:rPr>
            <a:t>Learn about the steps of planning for a conservation project or intervention</a:t>
          </a:r>
          <a:endParaRPr lang="en-GB" dirty="0"/>
        </a:p>
      </dgm:t>
    </dgm:pt>
    <dgm:pt modelId="{D36C2F9A-B831-EE47-B93B-20244DF01F5E}" type="parTrans" cxnId="{FB8C4E8C-4E73-7340-93E6-5A2CED3F2257}">
      <dgm:prSet/>
      <dgm:spPr/>
      <dgm:t>
        <a:bodyPr/>
        <a:lstStyle/>
        <a:p>
          <a:endParaRPr lang="en-GB"/>
        </a:p>
      </dgm:t>
    </dgm:pt>
    <dgm:pt modelId="{EB66A72F-7D8D-0F44-8E7D-1020F1450E21}" type="sibTrans" cxnId="{FB8C4E8C-4E73-7340-93E6-5A2CED3F2257}">
      <dgm:prSet/>
      <dgm:spPr/>
      <dgm:t>
        <a:bodyPr/>
        <a:lstStyle/>
        <a:p>
          <a:endParaRPr lang="en-GB"/>
        </a:p>
      </dgm:t>
    </dgm:pt>
    <dgm:pt modelId="{02716B51-EF88-1549-B069-20108EB573D9}" type="pres">
      <dgm:prSet presAssocID="{85655947-C47E-814A-879F-ED761B424148}" presName="linear" presStyleCnt="0">
        <dgm:presLayoutVars>
          <dgm:dir/>
          <dgm:animLvl val="lvl"/>
          <dgm:resizeHandles val="exact"/>
        </dgm:presLayoutVars>
      </dgm:prSet>
      <dgm:spPr/>
    </dgm:pt>
    <dgm:pt modelId="{00BE8CE2-EB2E-D64E-94A9-D15A287C01D5}" type="pres">
      <dgm:prSet presAssocID="{B4FA6257-201E-9649-BBB2-C6E7EAE61399}" presName="parentLin" presStyleCnt="0"/>
      <dgm:spPr/>
    </dgm:pt>
    <dgm:pt modelId="{2EAA612B-7D82-EF4E-9EE6-78E540F66E3A}" type="pres">
      <dgm:prSet presAssocID="{B4FA6257-201E-9649-BBB2-C6E7EAE61399}" presName="parentLeftMargin" presStyleLbl="node1" presStyleIdx="0" presStyleCnt="2"/>
      <dgm:spPr/>
    </dgm:pt>
    <dgm:pt modelId="{92FE0C06-ED1E-3141-A44D-8F4FD2843C99}" type="pres">
      <dgm:prSet presAssocID="{B4FA6257-201E-9649-BBB2-C6E7EAE61399}" presName="parentText" presStyleLbl="node1" presStyleIdx="0" presStyleCnt="2">
        <dgm:presLayoutVars>
          <dgm:chMax val="0"/>
          <dgm:bulletEnabled val="1"/>
        </dgm:presLayoutVars>
      </dgm:prSet>
      <dgm:spPr/>
    </dgm:pt>
    <dgm:pt modelId="{F4F8A6C8-0154-DD4E-911B-1DE2820FA2C2}" type="pres">
      <dgm:prSet presAssocID="{B4FA6257-201E-9649-BBB2-C6E7EAE61399}" presName="negativeSpace" presStyleCnt="0"/>
      <dgm:spPr/>
    </dgm:pt>
    <dgm:pt modelId="{30BB1462-84DC-3244-ABA8-A0E234A61550}" type="pres">
      <dgm:prSet presAssocID="{B4FA6257-201E-9649-BBB2-C6E7EAE61399}" presName="childText" presStyleLbl="conFgAcc1" presStyleIdx="0" presStyleCnt="2">
        <dgm:presLayoutVars>
          <dgm:bulletEnabled val="1"/>
        </dgm:presLayoutVars>
      </dgm:prSet>
      <dgm:spPr/>
    </dgm:pt>
    <dgm:pt modelId="{B6D390C1-62BA-BF4C-85D8-0A665F3F2E95}" type="pres">
      <dgm:prSet presAssocID="{E2852E11-B1AB-594E-8A8B-94311FDBDA09}" presName="spaceBetweenRectangles" presStyleCnt="0"/>
      <dgm:spPr/>
    </dgm:pt>
    <dgm:pt modelId="{BE4704CB-CC14-2D4A-B232-E50DA7CE80E3}" type="pres">
      <dgm:prSet presAssocID="{B1BC095A-8B31-B845-8D73-0FDE17BFAEDB}" presName="parentLin" presStyleCnt="0"/>
      <dgm:spPr/>
    </dgm:pt>
    <dgm:pt modelId="{BD0D2D08-233D-1242-A2B1-AB15536E664E}" type="pres">
      <dgm:prSet presAssocID="{B1BC095A-8B31-B845-8D73-0FDE17BFAEDB}" presName="parentLeftMargin" presStyleLbl="node1" presStyleIdx="0" presStyleCnt="2"/>
      <dgm:spPr/>
    </dgm:pt>
    <dgm:pt modelId="{0F46AB32-533B-9241-A9E1-46579D74EE24}" type="pres">
      <dgm:prSet presAssocID="{B1BC095A-8B31-B845-8D73-0FDE17BFAEDB}" presName="parentText" presStyleLbl="node1" presStyleIdx="1" presStyleCnt="2">
        <dgm:presLayoutVars>
          <dgm:chMax val="0"/>
          <dgm:bulletEnabled val="1"/>
        </dgm:presLayoutVars>
      </dgm:prSet>
      <dgm:spPr/>
    </dgm:pt>
    <dgm:pt modelId="{D6A4BC00-EC0F-BC44-93C1-6681FC9DE59C}" type="pres">
      <dgm:prSet presAssocID="{B1BC095A-8B31-B845-8D73-0FDE17BFAEDB}" presName="negativeSpace" presStyleCnt="0"/>
      <dgm:spPr/>
    </dgm:pt>
    <dgm:pt modelId="{6D9738B7-25D8-7D4D-A185-5D06486B8B26}" type="pres">
      <dgm:prSet presAssocID="{B1BC095A-8B31-B845-8D73-0FDE17BFAEDB}" presName="childText" presStyleLbl="conFgAcc1" presStyleIdx="1" presStyleCnt="2">
        <dgm:presLayoutVars>
          <dgm:bulletEnabled val="1"/>
        </dgm:presLayoutVars>
      </dgm:prSet>
      <dgm:spPr/>
    </dgm:pt>
  </dgm:ptLst>
  <dgm:cxnLst>
    <dgm:cxn modelId="{21875A0F-8863-7347-ACAD-B138C0E03D6D}" type="presOf" srcId="{B4FA6257-201E-9649-BBB2-C6E7EAE61399}" destId="{92FE0C06-ED1E-3141-A44D-8F4FD2843C99}" srcOrd="1" destOrd="0" presId="urn:microsoft.com/office/officeart/2005/8/layout/list1"/>
    <dgm:cxn modelId="{C2D93C17-D7DA-3144-8E27-F1759E9833F7}" type="presOf" srcId="{2C399C08-19ED-F047-8B97-EAE5140B3EE4}" destId="{30BB1462-84DC-3244-ABA8-A0E234A61550}" srcOrd="0" destOrd="0" presId="urn:microsoft.com/office/officeart/2005/8/layout/list1"/>
    <dgm:cxn modelId="{4AF1DA5E-546E-CF4F-BDAB-3F9EC7CF4842}" type="presOf" srcId="{85655947-C47E-814A-879F-ED761B424148}" destId="{02716B51-EF88-1549-B069-20108EB573D9}" srcOrd="0" destOrd="0" presId="urn:microsoft.com/office/officeart/2005/8/layout/list1"/>
    <dgm:cxn modelId="{AFC17881-07E2-DA45-923F-5AF7C8FDB56C}" type="presOf" srcId="{B1BC095A-8B31-B845-8D73-0FDE17BFAEDB}" destId="{0F46AB32-533B-9241-A9E1-46579D74EE24}" srcOrd="1" destOrd="0" presId="urn:microsoft.com/office/officeart/2005/8/layout/list1"/>
    <dgm:cxn modelId="{FB8C4E8C-4E73-7340-93E6-5A2CED3F2257}" srcId="{B1BC095A-8B31-B845-8D73-0FDE17BFAEDB}" destId="{E25FE525-F45D-BD44-B204-003F37B99887}" srcOrd="0" destOrd="0" parTransId="{D36C2F9A-B831-EE47-B93B-20244DF01F5E}" sibTransId="{EB66A72F-7D8D-0F44-8E7D-1020F1450E21}"/>
    <dgm:cxn modelId="{2DEBAC8C-1526-7943-A859-69F0C6F389C0}" type="presOf" srcId="{B1BC095A-8B31-B845-8D73-0FDE17BFAEDB}" destId="{BD0D2D08-233D-1242-A2B1-AB15536E664E}" srcOrd="0" destOrd="0" presId="urn:microsoft.com/office/officeart/2005/8/layout/list1"/>
    <dgm:cxn modelId="{63F573A1-06C2-8648-A5CC-6F6DFFADBF2B}" srcId="{85655947-C47E-814A-879F-ED761B424148}" destId="{B1BC095A-8B31-B845-8D73-0FDE17BFAEDB}" srcOrd="1" destOrd="0" parTransId="{4B750586-33F0-084D-BFF9-6DAF52EE2446}" sibTransId="{F2649061-B49D-9E4B-B091-F5673345E93A}"/>
    <dgm:cxn modelId="{01D07BB7-7DD8-7744-89B3-5D8A87C92544}" srcId="{B4FA6257-201E-9649-BBB2-C6E7EAE61399}" destId="{2C399C08-19ED-F047-8B97-EAE5140B3EE4}" srcOrd="0" destOrd="0" parTransId="{D3EF2946-CA5D-0841-83A1-DBF75721413A}" sibTransId="{FE7ECB2D-649B-FC4D-9954-76BE62311884}"/>
    <dgm:cxn modelId="{C3D20AC5-2DA8-B34D-9243-A6113C2373ED}" type="presOf" srcId="{B4FA6257-201E-9649-BBB2-C6E7EAE61399}" destId="{2EAA612B-7D82-EF4E-9EE6-78E540F66E3A}" srcOrd="0" destOrd="0" presId="urn:microsoft.com/office/officeart/2005/8/layout/list1"/>
    <dgm:cxn modelId="{C674D9C5-D1DC-5A46-8B84-8AF10BD63D5C}" type="presOf" srcId="{E25FE525-F45D-BD44-B204-003F37B99887}" destId="{6D9738B7-25D8-7D4D-A185-5D06486B8B26}" srcOrd="0" destOrd="0" presId="urn:microsoft.com/office/officeart/2005/8/layout/list1"/>
    <dgm:cxn modelId="{274ADDEC-3AA4-E846-8B20-6C0E976271DC}" srcId="{85655947-C47E-814A-879F-ED761B424148}" destId="{B4FA6257-201E-9649-BBB2-C6E7EAE61399}" srcOrd="0" destOrd="0" parTransId="{724D3FDA-2282-9646-9A1A-29B3BA3610E5}" sibTransId="{E2852E11-B1AB-594E-8A8B-94311FDBDA09}"/>
    <dgm:cxn modelId="{96808A96-ABA6-8249-A098-09AE05A51C75}" type="presParOf" srcId="{02716B51-EF88-1549-B069-20108EB573D9}" destId="{00BE8CE2-EB2E-D64E-94A9-D15A287C01D5}" srcOrd="0" destOrd="0" presId="urn:microsoft.com/office/officeart/2005/8/layout/list1"/>
    <dgm:cxn modelId="{4E7221D0-06F7-D542-A3A8-B97D3C520A9A}" type="presParOf" srcId="{00BE8CE2-EB2E-D64E-94A9-D15A287C01D5}" destId="{2EAA612B-7D82-EF4E-9EE6-78E540F66E3A}" srcOrd="0" destOrd="0" presId="urn:microsoft.com/office/officeart/2005/8/layout/list1"/>
    <dgm:cxn modelId="{7E8A1EF3-162C-4F4D-B72D-B393299E2904}" type="presParOf" srcId="{00BE8CE2-EB2E-D64E-94A9-D15A287C01D5}" destId="{92FE0C06-ED1E-3141-A44D-8F4FD2843C99}" srcOrd="1" destOrd="0" presId="urn:microsoft.com/office/officeart/2005/8/layout/list1"/>
    <dgm:cxn modelId="{1C15854B-D808-4F4D-B7FA-F39AEC53C1DC}" type="presParOf" srcId="{02716B51-EF88-1549-B069-20108EB573D9}" destId="{F4F8A6C8-0154-DD4E-911B-1DE2820FA2C2}" srcOrd="1" destOrd="0" presId="urn:microsoft.com/office/officeart/2005/8/layout/list1"/>
    <dgm:cxn modelId="{655C08A9-5F0F-874E-AAF8-2F2A6561E0D6}" type="presParOf" srcId="{02716B51-EF88-1549-B069-20108EB573D9}" destId="{30BB1462-84DC-3244-ABA8-A0E234A61550}" srcOrd="2" destOrd="0" presId="urn:microsoft.com/office/officeart/2005/8/layout/list1"/>
    <dgm:cxn modelId="{B8769629-1A56-734E-A708-E02DA3851754}" type="presParOf" srcId="{02716B51-EF88-1549-B069-20108EB573D9}" destId="{B6D390C1-62BA-BF4C-85D8-0A665F3F2E95}" srcOrd="3" destOrd="0" presId="urn:microsoft.com/office/officeart/2005/8/layout/list1"/>
    <dgm:cxn modelId="{1C51FEF2-E404-9344-81C9-C3E0A6237C8C}" type="presParOf" srcId="{02716B51-EF88-1549-B069-20108EB573D9}" destId="{BE4704CB-CC14-2D4A-B232-E50DA7CE80E3}" srcOrd="4" destOrd="0" presId="urn:microsoft.com/office/officeart/2005/8/layout/list1"/>
    <dgm:cxn modelId="{F33C0AA5-CFDD-FC48-AF39-E64C3528597C}" type="presParOf" srcId="{BE4704CB-CC14-2D4A-B232-E50DA7CE80E3}" destId="{BD0D2D08-233D-1242-A2B1-AB15536E664E}" srcOrd="0" destOrd="0" presId="urn:microsoft.com/office/officeart/2005/8/layout/list1"/>
    <dgm:cxn modelId="{4C848C99-6615-9C45-BBDF-42345F49B2FE}" type="presParOf" srcId="{BE4704CB-CC14-2D4A-B232-E50DA7CE80E3}" destId="{0F46AB32-533B-9241-A9E1-46579D74EE24}" srcOrd="1" destOrd="0" presId="urn:microsoft.com/office/officeart/2005/8/layout/list1"/>
    <dgm:cxn modelId="{4EA25A22-1397-E740-945D-DEBDE889B6A8}" type="presParOf" srcId="{02716B51-EF88-1549-B069-20108EB573D9}" destId="{D6A4BC00-EC0F-BC44-93C1-6681FC9DE59C}" srcOrd="5" destOrd="0" presId="urn:microsoft.com/office/officeart/2005/8/layout/list1"/>
    <dgm:cxn modelId="{A096427A-86EE-444A-89F4-A6833412D247}" type="presParOf" srcId="{02716B51-EF88-1549-B069-20108EB573D9}" destId="{6D9738B7-25D8-7D4D-A185-5D06486B8B26}" srcOrd="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BB1462-84DC-3244-ABA8-A0E234A61550}">
      <dsp:nvSpPr>
        <dsp:cNvPr id="0" name=""/>
        <dsp:cNvSpPr/>
      </dsp:nvSpPr>
      <dsp:spPr>
        <a:xfrm>
          <a:off x="0" y="350005"/>
          <a:ext cx="9915789" cy="918225"/>
        </a:xfrm>
        <a:prstGeom prst="rect">
          <a:avLst/>
        </a:prstGeom>
        <a:solidFill>
          <a:schemeClr val="lt1">
            <a:alpha val="90000"/>
            <a:hueOff val="0"/>
            <a:satOff val="0"/>
            <a:lumOff val="0"/>
            <a:alphaOff val="0"/>
          </a:schemeClr>
        </a:solidFill>
        <a:ln w="34925"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9575" tIns="458216" rIns="769575" bIns="156464" numCol="1" spcCol="1270" anchor="t" anchorCtr="0">
          <a:noAutofit/>
        </a:bodyPr>
        <a:lstStyle/>
        <a:p>
          <a:pPr marL="228600" lvl="1" indent="-228600" algn="l" defTabSz="977900">
            <a:lnSpc>
              <a:spcPct val="90000"/>
            </a:lnSpc>
            <a:spcBef>
              <a:spcPct val="0"/>
            </a:spcBef>
            <a:spcAft>
              <a:spcPct val="15000"/>
            </a:spcAft>
            <a:buSzPct val="71000"/>
            <a:buFont typeface="Arial" panose="020B0604020202020204" pitchFamily="34" charset="0"/>
            <a:buNone/>
          </a:pPr>
          <a:r>
            <a:rPr lang="en-US" sz="2200" i="1" kern="1200" dirty="0">
              <a:latin typeface="Gill Sans MT" panose="020B0502020104020203" pitchFamily="34" charset="0"/>
            </a:rPr>
            <a:t>Learning objective: Understand terminology</a:t>
          </a:r>
          <a:endParaRPr lang="en-GB" sz="2200" kern="1200" dirty="0"/>
        </a:p>
      </dsp:txBody>
      <dsp:txXfrm>
        <a:off x="0" y="350005"/>
        <a:ext cx="9915789" cy="918225"/>
      </dsp:txXfrm>
    </dsp:sp>
    <dsp:sp modelId="{92FE0C06-ED1E-3141-A44D-8F4FD2843C99}">
      <dsp:nvSpPr>
        <dsp:cNvPr id="0" name=""/>
        <dsp:cNvSpPr/>
      </dsp:nvSpPr>
      <dsp:spPr>
        <a:xfrm>
          <a:off x="495789" y="25285"/>
          <a:ext cx="6941052" cy="649440"/>
        </a:xfrm>
        <a:prstGeom prst="roundRect">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2355" tIns="0" rIns="262355" bIns="0" numCol="1" spcCol="1270" anchor="ctr" anchorCtr="0">
          <a:noAutofit/>
        </a:bodyPr>
        <a:lstStyle/>
        <a:p>
          <a:pPr marL="0" lvl="0" indent="0" algn="l" defTabSz="977900">
            <a:lnSpc>
              <a:spcPct val="90000"/>
            </a:lnSpc>
            <a:spcBef>
              <a:spcPct val="0"/>
            </a:spcBef>
            <a:spcAft>
              <a:spcPct val="35000"/>
            </a:spcAft>
            <a:buNone/>
          </a:pPr>
          <a:r>
            <a:rPr lang="en-GB" sz="2200" kern="1200" dirty="0">
              <a:latin typeface="Gill Sans MT" panose="020B0502020104020203" pitchFamily="34" charset="77"/>
            </a:rPr>
            <a:t>1. Basic terminology in conservation interventions and projects</a:t>
          </a:r>
        </a:p>
      </dsp:txBody>
      <dsp:txXfrm>
        <a:off x="527492" y="56988"/>
        <a:ext cx="6877646" cy="586034"/>
      </dsp:txXfrm>
    </dsp:sp>
    <dsp:sp modelId="{6D9738B7-25D8-7D4D-A185-5D06486B8B26}">
      <dsp:nvSpPr>
        <dsp:cNvPr id="0" name=""/>
        <dsp:cNvSpPr/>
      </dsp:nvSpPr>
      <dsp:spPr>
        <a:xfrm>
          <a:off x="0" y="1711750"/>
          <a:ext cx="9915789" cy="1212750"/>
        </a:xfrm>
        <a:prstGeom prst="rect">
          <a:avLst/>
        </a:prstGeom>
        <a:solidFill>
          <a:schemeClr val="lt1">
            <a:alpha val="90000"/>
            <a:hueOff val="0"/>
            <a:satOff val="0"/>
            <a:lumOff val="0"/>
            <a:alphaOff val="0"/>
          </a:schemeClr>
        </a:solidFill>
        <a:ln w="34925"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9575" tIns="458216" rIns="769575" bIns="156464" numCol="1" spcCol="1270" anchor="t" anchorCtr="0">
          <a:noAutofit/>
        </a:bodyPr>
        <a:lstStyle/>
        <a:p>
          <a:pPr marL="228600" lvl="1" indent="-228600" algn="l" defTabSz="977900">
            <a:lnSpc>
              <a:spcPct val="90000"/>
            </a:lnSpc>
            <a:spcBef>
              <a:spcPct val="0"/>
            </a:spcBef>
            <a:spcAft>
              <a:spcPct val="15000"/>
            </a:spcAft>
            <a:buFont typeface="Arial" panose="020B0604020202020204" pitchFamily="34" charset="0"/>
            <a:buNone/>
          </a:pPr>
          <a:r>
            <a:rPr lang="en-US" sz="2200" i="1" kern="1200" dirty="0">
              <a:latin typeface="Gill Sans MT" panose="020B0502020104020203" pitchFamily="34" charset="0"/>
            </a:rPr>
            <a:t>Learning objective: </a:t>
          </a:r>
          <a:r>
            <a:rPr lang="en-GB" sz="2200" i="1" kern="1200" dirty="0">
              <a:latin typeface="Gill Sans MT" panose="020B0502020104020203" pitchFamily="34" charset="0"/>
            </a:rPr>
            <a:t>Learn about the steps of planning for a conservation project or intervention</a:t>
          </a:r>
          <a:endParaRPr lang="en-GB" sz="2200" kern="1200" dirty="0"/>
        </a:p>
      </dsp:txBody>
      <dsp:txXfrm>
        <a:off x="0" y="1711750"/>
        <a:ext cx="9915789" cy="1212750"/>
      </dsp:txXfrm>
    </dsp:sp>
    <dsp:sp modelId="{0F46AB32-533B-9241-A9E1-46579D74EE24}">
      <dsp:nvSpPr>
        <dsp:cNvPr id="0" name=""/>
        <dsp:cNvSpPr/>
      </dsp:nvSpPr>
      <dsp:spPr>
        <a:xfrm>
          <a:off x="495789" y="1387030"/>
          <a:ext cx="6941052" cy="649440"/>
        </a:xfrm>
        <a:prstGeom prst="roundRect">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2355" tIns="0" rIns="262355" bIns="0" numCol="1" spcCol="1270" anchor="ctr" anchorCtr="0">
          <a:noAutofit/>
        </a:bodyPr>
        <a:lstStyle/>
        <a:p>
          <a:pPr marL="0" lvl="0" indent="0" algn="l" defTabSz="977900">
            <a:lnSpc>
              <a:spcPct val="90000"/>
            </a:lnSpc>
            <a:spcBef>
              <a:spcPct val="0"/>
            </a:spcBef>
            <a:spcAft>
              <a:spcPct val="35000"/>
            </a:spcAft>
            <a:buFont typeface="Arial" panose="020B0604020202020204" pitchFamily="34" charset="0"/>
            <a:buNone/>
          </a:pPr>
          <a:r>
            <a:rPr lang="en-GB" sz="2200" i="0" kern="1200" dirty="0">
              <a:latin typeface="Gill Sans MT" panose="020B0502020104020203" pitchFamily="34" charset="0"/>
            </a:rPr>
            <a:t>2. Planning</a:t>
          </a:r>
          <a:endParaRPr lang="en-GB" sz="2200" i="0" kern="1200" dirty="0"/>
        </a:p>
      </dsp:txBody>
      <dsp:txXfrm>
        <a:off x="527492" y="1418733"/>
        <a:ext cx="6877646" cy="586034"/>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D81AE39-9E2C-4042-AA2F-402BFC50EED6}" type="datetimeFigureOut">
              <a:rPr lang="en-GB" smtClean="0"/>
              <a:t>10/06/2020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E9F6531-0F45-473D-98A2-0AD7B0B43E1D}" type="slidenum">
              <a:rPr lang="en-GB" smtClean="0"/>
              <a:t>‹#›</a:t>
            </a:fld>
            <a:endParaRPr lang="en-GB"/>
          </a:p>
        </p:txBody>
      </p:sp>
    </p:spTree>
    <p:extLst>
      <p:ext uri="{BB962C8B-B14F-4D97-AF65-F5344CB8AC3E}">
        <p14:creationId xmlns:p14="http://schemas.microsoft.com/office/powerpoint/2010/main" val="29369737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9F6531-0F45-473D-98A2-0AD7B0B43E1D}" type="slidenum">
              <a:rPr lang="en-GB" smtClean="0"/>
              <a:t>1</a:t>
            </a:fld>
            <a:endParaRPr lang="en-GB"/>
          </a:p>
        </p:txBody>
      </p:sp>
    </p:spTree>
    <p:extLst>
      <p:ext uri="{BB962C8B-B14F-4D97-AF65-F5344CB8AC3E}">
        <p14:creationId xmlns:p14="http://schemas.microsoft.com/office/powerpoint/2010/main" val="29516397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5D96F20-3C14-47DD-88AA-477478B922AE}" type="slidenum">
              <a:rPr lang="en-GB" smtClean="0"/>
              <a:t>2</a:t>
            </a:fld>
            <a:endParaRPr lang="en-GB"/>
          </a:p>
        </p:txBody>
      </p:sp>
    </p:spTree>
    <p:extLst>
      <p:ext uri="{BB962C8B-B14F-4D97-AF65-F5344CB8AC3E}">
        <p14:creationId xmlns:p14="http://schemas.microsoft.com/office/powerpoint/2010/main" val="16966942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E9F6531-0F45-473D-98A2-0AD7B0B43E1D}" type="slidenum">
              <a:rPr lang="en-GB" smtClean="0"/>
              <a:t>3</a:t>
            </a:fld>
            <a:endParaRPr lang="en-GB"/>
          </a:p>
        </p:txBody>
      </p:sp>
    </p:spTree>
    <p:extLst>
      <p:ext uri="{BB962C8B-B14F-4D97-AF65-F5344CB8AC3E}">
        <p14:creationId xmlns:p14="http://schemas.microsoft.com/office/powerpoint/2010/main" val="14898002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E9F6531-0F45-473D-98A2-0AD7B0B43E1D}" type="slidenum">
              <a:rPr lang="en-GB" smtClean="0"/>
              <a:t>4</a:t>
            </a:fld>
            <a:endParaRPr lang="en-GB"/>
          </a:p>
        </p:txBody>
      </p:sp>
    </p:spTree>
    <p:extLst>
      <p:ext uri="{BB962C8B-B14F-4D97-AF65-F5344CB8AC3E}">
        <p14:creationId xmlns:p14="http://schemas.microsoft.com/office/powerpoint/2010/main" val="7185155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E9F6531-0F45-473D-98A2-0AD7B0B43E1D}" type="slidenum">
              <a:rPr lang="en-GB" smtClean="0"/>
              <a:t>10</a:t>
            </a:fld>
            <a:endParaRPr lang="en-GB"/>
          </a:p>
        </p:txBody>
      </p:sp>
    </p:spTree>
    <p:extLst>
      <p:ext uri="{BB962C8B-B14F-4D97-AF65-F5344CB8AC3E}">
        <p14:creationId xmlns:p14="http://schemas.microsoft.com/office/powerpoint/2010/main" val="18141060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E9F6531-0F45-473D-98A2-0AD7B0B43E1D}" type="slidenum">
              <a:rPr lang="en-GB" smtClean="0"/>
              <a:t>28</a:t>
            </a:fld>
            <a:endParaRPr lang="en-GB"/>
          </a:p>
        </p:txBody>
      </p:sp>
    </p:spTree>
    <p:extLst>
      <p:ext uri="{BB962C8B-B14F-4D97-AF65-F5344CB8AC3E}">
        <p14:creationId xmlns:p14="http://schemas.microsoft.com/office/powerpoint/2010/main" val="2051196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65AFCB61-1AAC-3144-9D09-532351D24463}" type="datetime1">
              <a:rPr lang="en-GB" smtClean="0"/>
              <a:t>10/06/2020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A507198-FB96-4B84-AC65-33D30F428326}" type="slidenum">
              <a:rPr lang="en-GB" smtClean="0"/>
              <a:t>‹#›</a:t>
            </a:fld>
            <a:endParaRPr lang="en-GB"/>
          </a:p>
        </p:txBody>
      </p:sp>
    </p:spTree>
    <p:extLst>
      <p:ext uri="{BB962C8B-B14F-4D97-AF65-F5344CB8AC3E}">
        <p14:creationId xmlns:p14="http://schemas.microsoft.com/office/powerpoint/2010/main" val="13450078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B22771F-B19E-2149-8D5D-0F21E62E870A}" type="datetime1">
              <a:rPr lang="en-GB" smtClean="0"/>
              <a:t>10/06/2020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A507198-FB96-4B84-AC65-33D30F428326}" type="slidenum">
              <a:rPr lang="en-GB" smtClean="0"/>
              <a:t>‹#›</a:t>
            </a:fld>
            <a:endParaRPr lang="en-GB"/>
          </a:p>
        </p:txBody>
      </p:sp>
    </p:spTree>
    <p:extLst>
      <p:ext uri="{BB962C8B-B14F-4D97-AF65-F5344CB8AC3E}">
        <p14:creationId xmlns:p14="http://schemas.microsoft.com/office/powerpoint/2010/main" val="12847389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0A522F2-07A8-2044-A994-267AF8114FB2}" type="datetime1">
              <a:rPr lang="en-GB" smtClean="0"/>
              <a:t>10/06/2020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A507198-FB96-4B84-AC65-33D30F428326}" type="slidenum">
              <a:rPr lang="en-GB" smtClean="0"/>
              <a:t>‹#›</a:t>
            </a:fld>
            <a:endParaRPr lang="en-GB"/>
          </a:p>
        </p:txBody>
      </p:sp>
    </p:spTree>
    <p:extLst>
      <p:ext uri="{BB962C8B-B14F-4D97-AF65-F5344CB8AC3E}">
        <p14:creationId xmlns:p14="http://schemas.microsoft.com/office/powerpoint/2010/main" val="34201335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87E0602-AAE9-EF42-A9CF-1639F8D9943E}" type="datetime1">
              <a:rPr lang="en-GB" smtClean="0"/>
              <a:t>10/06/2020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A507198-FB96-4B84-AC65-33D30F428326}" type="slidenum">
              <a:rPr lang="en-GB" smtClean="0"/>
              <a:t>‹#›</a:t>
            </a:fld>
            <a:endParaRPr lang="en-GB"/>
          </a:p>
        </p:txBody>
      </p:sp>
    </p:spTree>
    <p:extLst>
      <p:ext uri="{BB962C8B-B14F-4D97-AF65-F5344CB8AC3E}">
        <p14:creationId xmlns:p14="http://schemas.microsoft.com/office/powerpoint/2010/main" val="35888528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3A8164A5-54AD-5646-B61B-5B8FDE7AAEB4}" type="datetime1">
              <a:rPr lang="en-GB" smtClean="0"/>
              <a:t>10/06/2020</a:t>
            </a:fld>
            <a:endParaRPr lang="en-GB"/>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GB"/>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AA507198-FB96-4B84-AC65-33D30F428326}" type="slidenum">
              <a:rPr lang="en-GB" smtClean="0"/>
              <a:t>‹#›</a:t>
            </a:fld>
            <a:endParaRPr lang="en-GB"/>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D5C4B77-9EDE-9B4F-A9BB-2C31186FA8AE}" type="datetime1">
              <a:rPr lang="en-GB" smtClean="0"/>
              <a:t>10/06/2020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a:xfrm>
            <a:off x="11287389" y="6096000"/>
            <a:ext cx="904611" cy="762000"/>
          </a:xfrm>
        </p:spPr>
        <p:txBody>
          <a:bodyPr/>
          <a:lstStyle>
            <a:lvl1pPr>
              <a:defRPr sz="1400">
                <a:latin typeface="Gill Sans MT" charset="0"/>
                <a:ea typeface="Gill Sans MT" charset="0"/>
                <a:cs typeface="Gill Sans MT" charset="0"/>
              </a:defRPr>
            </a:lvl1pPr>
          </a:lstStyle>
          <a:p>
            <a:fld id="{F37E35ED-8B68-044A-BAE8-8E9812083E95}" type="slidenum">
              <a:rPr lang="en-GB" smtClean="0"/>
              <a:pPr/>
              <a:t>‹#›</a:t>
            </a:fld>
            <a:endParaRPr lang="en-GB"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EB509B32-5D7A-114C-BA4F-0FE974E3FC6C}" type="datetime1">
              <a:rPr lang="en-GB" smtClean="0"/>
              <a:t>10/06/2020</a:t>
            </a:fld>
            <a:endParaRPr lang="en-GB"/>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GB"/>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AA507198-FB96-4B84-AC65-33D30F428326}" type="slidenum">
              <a:rPr lang="en-GB" smtClean="0"/>
              <a:t>‹#›</a:t>
            </a:fld>
            <a:endParaRPr lang="en-GB"/>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80C7FBC-9B2E-6A40-8BC7-82F85622F7C8}" type="datetime1">
              <a:rPr lang="en-GB" smtClean="0"/>
              <a:t>10/06/2020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A507198-FB96-4B84-AC65-33D30F428326}" type="slidenum">
              <a:rPr lang="en-GB" smtClean="0"/>
              <a:t>‹#›</a:t>
            </a:fld>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310309F-78CB-0A46-91B6-B81B8572E1CD}" type="datetime1">
              <a:rPr lang="en-GB" smtClean="0"/>
              <a:t>10/06/2020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A507198-FB96-4B84-AC65-33D30F428326}" type="slidenum">
              <a:rPr lang="en-GB" smtClean="0"/>
              <a:t>‹#›</a:t>
            </a:fld>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FC72A11-4CA8-284C-A0C7-548C255E21F6}" type="datetime1">
              <a:rPr lang="en-GB" smtClean="0"/>
              <a:t>10/06/2020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A507198-FB96-4B84-AC65-33D30F428326}" type="slidenum">
              <a:rPr lang="en-GB" smtClean="0"/>
              <a:t>‹#›</a:t>
            </a:fld>
            <a:endParaRPr lang="en-GB"/>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2BE41C-345C-8B4E-A145-5E70C430959F}" type="datetime1">
              <a:rPr lang="en-GB" smtClean="0"/>
              <a:t>10/06/2020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A507198-FB96-4B84-AC65-33D30F428326}"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502C2315-84D0-644D-AB32-D5A47A0E2528}" type="datetime1">
              <a:rPr lang="en-GB" smtClean="0"/>
              <a:t>10/06/2020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A507198-FB96-4B84-AC65-33D30F428326}" type="slidenum">
              <a:rPr lang="en-GB" smtClean="0"/>
              <a:t>‹#›</a:t>
            </a:fld>
            <a:endParaRPr lang="en-GB"/>
          </a:p>
        </p:txBody>
      </p:sp>
    </p:spTree>
    <p:extLst>
      <p:ext uri="{BB962C8B-B14F-4D97-AF65-F5344CB8AC3E}">
        <p14:creationId xmlns:p14="http://schemas.microsoft.com/office/powerpoint/2010/main" val="171924495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FBD51391-0DFC-9E4B-BBC0-27103E9FBAA9}" type="datetime1">
              <a:rPr lang="en-GB" smtClean="0"/>
              <a:t>10/06/2020</a:t>
            </a:fld>
            <a:endParaRPr lang="en-GB"/>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GB"/>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AA507198-FB96-4B84-AC65-33D30F428326}" type="slidenum">
              <a:rPr lang="en-GB" smtClean="0"/>
              <a:t>‹#›</a:t>
            </a:fld>
            <a:endParaRPr lang="en-GB"/>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6ECA93E6-0D65-B047-BDB6-70EBD0DBDCF0}" type="datetime1">
              <a:rPr lang="en-GB" smtClean="0"/>
              <a:t>10/06/2020</a:t>
            </a:fld>
            <a:endParaRPr lang="en-GB"/>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GB"/>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AA507198-FB96-4B84-AC65-33D30F428326}" type="slidenum">
              <a:rPr lang="en-GB" smtClean="0"/>
              <a:t>‹#›</a:t>
            </a:fld>
            <a:endParaRPr lang="en-GB"/>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F12B0C2-C360-1841-99D9-C034A67DF606}" type="datetime1">
              <a:rPr lang="en-GB" smtClean="0"/>
              <a:t>10/06/2020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A507198-FB96-4B84-AC65-33D30F428326}" type="slidenum">
              <a:rPr lang="en-GB" smtClean="0"/>
              <a:t>‹#›</a:t>
            </a:fld>
            <a:endParaRPr lang="en-GB"/>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E6DDA09-C2F5-7D41-A1A8-B30F7B974F0C}" type="datetime1">
              <a:rPr lang="en-GB" smtClean="0"/>
              <a:t>10/06/2020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A507198-FB96-4B84-AC65-33D30F428326}"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59BF7C2-0889-BE42-8016-13B432230F5C}" type="datetime1">
              <a:rPr lang="en-GB" smtClean="0"/>
              <a:t>10/06/2020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A507198-FB96-4B84-AC65-33D30F428326}" type="slidenum">
              <a:rPr lang="en-GB" smtClean="0"/>
              <a:t>‹#›</a:t>
            </a:fld>
            <a:endParaRPr lang="en-GB"/>
          </a:p>
        </p:txBody>
      </p:sp>
    </p:spTree>
    <p:extLst>
      <p:ext uri="{BB962C8B-B14F-4D97-AF65-F5344CB8AC3E}">
        <p14:creationId xmlns:p14="http://schemas.microsoft.com/office/powerpoint/2010/main" val="31663659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EBB899F1-033F-6145-8125-B974D33623D5}" type="datetime1">
              <a:rPr lang="en-GB" smtClean="0"/>
              <a:t>10/06/2020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A507198-FB96-4B84-AC65-33D30F428326}" type="slidenum">
              <a:rPr lang="en-GB" smtClean="0"/>
              <a:t>‹#›</a:t>
            </a:fld>
            <a:endParaRPr lang="en-GB"/>
          </a:p>
        </p:txBody>
      </p:sp>
    </p:spTree>
    <p:extLst>
      <p:ext uri="{BB962C8B-B14F-4D97-AF65-F5344CB8AC3E}">
        <p14:creationId xmlns:p14="http://schemas.microsoft.com/office/powerpoint/2010/main" val="10284666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F1AB51C0-D7DD-7042-9FF6-921ED16330A7}" type="datetime1">
              <a:rPr lang="en-GB" smtClean="0"/>
              <a:t>10/06/2020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A507198-FB96-4B84-AC65-33D30F428326}" type="slidenum">
              <a:rPr lang="en-GB" smtClean="0"/>
              <a:t>‹#›</a:t>
            </a:fld>
            <a:endParaRPr lang="en-GB"/>
          </a:p>
        </p:txBody>
      </p:sp>
    </p:spTree>
    <p:extLst>
      <p:ext uri="{BB962C8B-B14F-4D97-AF65-F5344CB8AC3E}">
        <p14:creationId xmlns:p14="http://schemas.microsoft.com/office/powerpoint/2010/main" val="17239429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06C02C3-47F1-4247-A77E-8774B215613E}" type="datetime1">
              <a:rPr lang="en-GB" smtClean="0"/>
              <a:t>10/06/2020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A507198-FB96-4B84-AC65-33D30F428326}" type="slidenum">
              <a:rPr lang="en-GB" smtClean="0"/>
              <a:t>‹#›</a:t>
            </a:fld>
            <a:endParaRPr lang="en-GB"/>
          </a:p>
        </p:txBody>
      </p:sp>
    </p:spTree>
    <p:extLst>
      <p:ext uri="{BB962C8B-B14F-4D97-AF65-F5344CB8AC3E}">
        <p14:creationId xmlns:p14="http://schemas.microsoft.com/office/powerpoint/2010/main" val="13158481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D8A4FE-4C7E-9943-B2F4-50F78D885246}" type="datetime1">
              <a:rPr lang="en-GB" smtClean="0"/>
              <a:t>10/06/2020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A507198-FB96-4B84-AC65-33D30F428326}" type="slidenum">
              <a:rPr lang="en-GB" smtClean="0"/>
              <a:t>‹#›</a:t>
            </a:fld>
            <a:endParaRPr lang="en-GB"/>
          </a:p>
        </p:txBody>
      </p:sp>
    </p:spTree>
    <p:extLst>
      <p:ext uri="{BB962C8B-B14F-4D97-AF65-F5344CB8AC3E}">
        <p14:creationId xmlns:p14="http://schemas.microsoft.com/office/powerpoint/2010/main" val="27633964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A291375-31C4-C448-A688-832D6C0B0AF4}" type="datetime1">
              <a:rPr lang="en-GB" smtClean="0"/>
              <a:t>10/06/2020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A507198-FB96-4B84-AC65-33D30F428326}" type="slidenum">
              <a:rPr lang="en-GB" smtClean="0"/>
              <a:t>‹#›</a:t>
            </a:fld>
            <a:endParaRPr lang="en-GB"/>
          </a:p>
        </p:txBody>
      </p:sp>
    </p:spTree>
    <p:extLst>
      <p:ext uri="{BB962C8B-B14F-4D97-AF65-F5344CB8AC3E}">
        <p14:creationId xmlns:p14="http://schemas.microsoft.com/office/powerpoint/2010/main" val="30279454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13F487A-3B98-E94D-A842-3B0B0F6B619E}" type="datetime1">
              <a:rPr lang="en-GB" smtClean="0"/>
              <a:t>10/06/2020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A507198-FB96-4B84-AC65-33D30F428326}" type="slidenum">
              <a:rPr lang="en-GB" smtClean="0"/>
              <a:t>‹#›</a:t>
            </a:fld>
            <a:endParaRPr lang="en-GB"/>
          </a:p>
        </p:txBody>
      </p:sp>
    </p:spTree>
    <p:extLst>
      <p:ext uri="{BB962C8B-B14F-4D97-AF65-F5344CB8AC3E}">
        <p14:creationId xmlns:p14="http://schemas.microsoft.com/office/powerpoint/2010/main" val="37420907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AEC92F-3D0E-9244-874B-C9E1EB937AFC}" type="datetime1">
              <a:rPr lang="en-GB" smtClean="0"/>
              <a:t>10/06/2020</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507198-FB96-4B84-AC65-33D30F428326}" type="slidenum">
              <a:rPr lang="en-GB" smtClean="0"/>
              <a:t>‹#›</a:t>
            </a:fld>
            <a:endParaRPr lang="en-GB"/>
          </a:p>
        </p:txBody>
      </p:sp>
    </p:spTree>
    <p:extLst>
      <p:ext uri="{BB962C8B-B14F-4D97-AF65-F5344CB8AC3E}">
        <p14:creationId xmlns:p14="http://schemas.microsoft.com/office/powerpoint/2010/main" val="1380578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E953D407-9FF6-174B-85B7-EBF0D3EC0C22}" type="datetime1">
              <a:rPr lang="en-GB" smtClean="0"/>
              <a:t>10/06/2020</a:t>
            </a:fld>
            <a:endParaRPr lang="en-GB"/>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GB"/>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AA507198-FB96-4B84-AC65-33D30F428326}" type="slidenum">
              <a:rPr lang="en-GB" smtClean="0"/>
              <a:t>‹#›</a:t>
            </a:fld>
            <a:endParaRPr lang="en-GB"/>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598025305"/>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hf hdr="0" ftr="0" dt="0"/>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3" Type="http://schemas.openxmlformats.org/officeDocument/2006/relationships/hyperlink" Target="https://www.iied.org/UWA-warden-training" TargetMode="External"/><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1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3" Type="http://schemas.openxmlformats.org/officeDocument/2006/relationships/hyperlink" Target="https://www.gov.uk/government/collections/illegal-wildlife-trade-iwt-challenge-fund" TargetMode="External"/><Relationship Id="rId2" Type="http://schemas.openxmlformats.org/officeDocument/2006/relationships/hyperlink" Target="https://www.iied.org/park-action-plans-increasing-community-engagement-tackling-wildlife-crime" TargetMode="External"/><Relationship Id="rId1" Type="http://schemas.openxmlformats.org/officeDocument/2006/relationships/slideLayout" Target="../slideLayouts/slideLayout14.xml"/><Relationship Id="rId6" Type="http://schemas.openxmlformats.org/officeDocument/2006/relationships/image" Target="../media/image5.emf"/><Relationship Id="rId5" Type="http://schemas.openxmlformats.org/officeDocument/2006/relationships/image" Target="../media/image4.jpeg"/><Relationship Id="rId4" Type="http://schemas.openxmlformats.org/officeDocument/2006/relationships/image" Target="../media/image1.png"/></Relationships>
</file>

<file path=ppt/slides/_rels/slide44.xml.rels><?xml version="1.0" encoding="UTF-8" standalone="yes"?>
<Relationships xmlns="http://schemas.openxmlformats.org/package/2006/relationships"><Relationship Id="rId3" Type="http://schemas.openxmlformats.org/officeDocument/2006/relationships/hyperlink" Target="https://pubs.iied.org/14649IIED/" TargetMode="External"/><Relationship Id="rId2" Type="http://schemas.openxmlformats.org/officeDocument/2006/relationships/hyperlink" Target="https://www.icrc.org/en/doc/assets/files/publications/icrc-001-0951.pdf" TargetMode="External"/><Relationship Id="rId1" Type="http://schemas.openxmlformats.org/officeDocument/2006/relationships/slideLayout" Target="../slideLayouts/slideLayout14.xml"/><Relationship Id="rId4" Type="http://schemas.openxmlformats.org/officeDocument/2006/relationships/hyperlink" Target="http://www.cambridgeconservation.org/resource/toolkits/intrinsic-integrating-rights-and-social-issues-conservation-trainers-guide"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58170" y="1302707"/>
            <a:ext cx="9475657" cy="2635648"/>
          </a:xfrm>
        </p:spPr>
        <p:txBody>
          <a:bodyPr anchor="t">
            <a:noAutofit/>
          </a:bodyPr>
          <a:lstStyle/>
          <a:p>
            <a:r>
              <a:rPr lang="en-GB" sz="4400" b="1" cap="none" dirty="0">
                <a:solidFill>
                  <a:srgbClr val="000099"/>
                </a:solidFill>
                <a:latin typeface="Gill Sans MT" charset="0"/>
                <a:ea typeface="Gill Sans MT" charset="0"/>
                <a:cs typeface="Gill Sans MT" charset="0"/>
              </a:rPr>
              <a:t>Module 6</a:t>
            </a:r>
            <a:br>
              <a:rPr lang="en-GB" sz="4400" b="1" cap="none" dirty="0">
                <a:solidFill>
                  <a:srgbClr val="000099"/>
                </a:solidFill>
                <a:latin typeface="Gill Sans MT" charset="0"/>
                <a:ea typeface="Gill Sans MT" charset="0"/>
                <a:cs typeface="Gill Sans MT" charset="0"/>
              </a:rPr>
            </a:br>
            <a:r>
              <a:rPr lang="en-GB" sz="4400" b="1" cap="none" dirty="0">
                <a:solidFill>
                  <a:srgbClr val="000099"/>
                </a:solidFill>
                <a:latin typeface="Gill Sans MT" charset="0"/>
                <a:ea typeface="Gill Sans MT" charset="0"/>
                <a:cs typeface="Gill Sans MT" charset="0"/>
              </a:rPr>
              <a:t>-</a:t>
            </a:r>
            <a:br>
              <a:rPr lang="en-GB" sz="4400" b="1" dirty="0">
                <a:solidFill>
                  <a:srgbClr val="000099"/>
                </a:solidFill>
                <a:latin typeface="Gill Sans MT" charset="0"/>
                <a:ea typeface="Gill Sans MT" charset="0"/>
                <a:cs typeface="Gill Sans MT" charset="0"/>
              </a:rPr>
            </a:br>
            <a:r>
              <a:rPr lang="en-GB" sz="4400" b="1" cap="none" dirty="0">
                <a:solidFill>
                  <a:srgbClr val="000099"/>
                </a:solidFill>
                <a:latin typeface="Gill Sans MT" charset="0"/>
                <a:ea typeface="Gill Sans MT" charset="0"/>
                <a:cs typeface="Gill Sans MT" charset="0"/>
              </a:rPr>
              <a:t>P</a:t>
            </a:r>
            <a:r>
              <a:rPr lang="en-GB" sz="4400" b="1" cap="none" dirty="0">
                <a:solidFill>
                  <a:srgbClr val="000099"/>
                </a:solidFill>
                <a:latin typeface="Gill Sans MT" charset="0"/>
              </a:rPr>
              <a:t>lanning community conservation interventions and projects</a:t>
            </a:r>
          </a:p>
        </p:txBody>
      </p:sp>
      <p:sp>
        <p:nvSpPr>
          <p:cNvPr id="5" name="Subtitle 4"/>
          <p:cNvSpPr>
            <a:spLocks noGrp="1"/>
          </p:cNvSpPr>
          <p:nvPr>
            <p:ph type="subTitle" idx="1"/>
          </p:nvPr>
        </p:nvSpPr>
        <p:spPr>
          <a:xfrm>
            <a:off x="1915385" y="4101837"/>
            <a:ext cx="8361229" cy="1610983"/>
          </a:xfrm>
        </p:spPr>
        <p:txBody>
          <a:bodyPr>
            <a:normAutofit/>
          </a:bodyPr>
          <a:lstStyle/>
          <a:p>
            <a:r>
              <a:rPr lang="en-GB" sz="2800" b="1" dirty="0">
                <a:solidFill>
                  <a:srgbClr val="000099"/>
                </a:solidFill>
                <a:latin typeface="Gill Sans MT" panose="020B0502020104020203" pitchFamily="34" charset="0"/>
              </a:rPr>
              <a:t>Uganda Wildlife Authority </a:t>
            </a:r>
          </a:p>
          <a:p>
            <a:r>
              <a:rPr lang="en-GB" sz="2800" b="1" dirty="0">
                <a:solidFill>
                  <a:srgbClr val="000099"/>
                </a:solidFill>
                <a:latin typeface="Gill Sans MT" panose="020B0502020104020203" pitchFamily="34" charset="0"/>
              </a:rPr>
              <a:t>Community Conservation Wardens</a:t>
            </a:r>
          </a:p>
          <a:p>
            <a:r>
              <a:rPr lang="en-GB" sz="2800" b="1" dirty="0">
                <a:solidFill>
                  <a:srgbClr val="000099"/>
                </a:solidFill>
                <a:latin typeface="Gill Sans MT" panose="020B0502020104020203" pitchFamily="34" charset="0"/>
              </a:rPr>
              <a:t>Training Pack: 2018 &amp; 2019</a:t>
            </a:r>
          </a:p>
          <a:p>
            <a:endParaRPr lang="en-GB" sz="2400" b="1" dirty="0">
              <a:solidFill>
                <a:srgbClr val="000099"/>
              </a:solidFill>
            </a:endParaRPr>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09252" y="4769947"/>
            <a:ext cx="1212265" cy="1885746"/>
          </a:xfrm>
          <a:prstGeom prst="rect">
            <a:avLst/>
          </a:prstGeom>
        </p:spPr>
      </p:pic>
      <p:sp>
        <p:nvSpPr>
          <p:cNvPr id="3" name="Slide Number Placeholder 2"/>
          <p:cNvSpPr>
            <a:spLocks noGrp="1"/>
          </p:cNvSpPr>
          <p:nvPr>
            <p:ph type="sldNum" sz="quarter" idx="12"/>
          </p:nvPr>
        </p:nvSpPr>
        <p:spPr/>
        <p:txBody>
          <a:bodyPr/>
          <a:lstStyle/>
          <a:p>
            <a:fld id="{AA507198-FB96-4B84-AC65-33D30F428326}" type="slidenum">
              <a:rPr lang="en-GB" smtClean="0"/>
              <a:t>1</a:t>
            </a:fld>
            <a:endParaRPr lang="en-GB"/>
          </a:p>
        </p:txBody>
      </p:sp>
    </p:spTree>
    <p:extLst>
      <p:ext uri="{BB962C8B-B14F-4D97-AF65-F5344CB8AC3E}">
        <p14:creationId xmlns:p14="http://schemas.microsoft.com/office/powerpoint/2010/main" val="23255910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15126" y="1480458"/>
            <a:ext cx="8361229" cy="1569567"/>
          </a:xfrm>
        </p:spPr>
        <p:txBody>
          <a:bodyPr>
            <a:normAutofit/>
          </a:bodyPr>
          <a:lstStyle/>
          <a:p>
            <a:r>
              <a:rPr lang="en-US" sz="4000" b="1" dirty="0">
                <a:solidFill>
                  <a:srgbClr val="000099"/>
                </a:solidFill>
                <a:latin typeface="Gill Sans MT" panose="020B0502020104020203" pitchFamily="34" charset="0"/>
              </a:rPr>
              <a:t>2. Planning</a:t>
            </a:r>
            <a:endParaRPr lang="en-GB" sz="4000" b="1" dirty="0">
              <a:solidFill>
                <a:srgbClr val="000099"/>
              </a:solidFill>
              <a:latin typeface="Gill Sans MT" panose="020B0502020104020203" pitchFamily="34" charset="0"/>
            </a:endParaRPr>
          </a:p>
        </p:txBody>
      </p:sp>
      <p:sp>
        <p:nvSpPr>
          <p:cNvPr id="3" name="Content Placeholder 2"/>
          <p:cNvSpPr>
            <a:spLocks noGrp="1"/>
          </p:cNvSpPr>
          <p:nvPr>
            <p:ph type="subTitle" idx="1"/>
          </p:nvPr>
        </p:nvSpPr>
        <p:spPr>
          <a:xfrm>
            <a:off x="2679905" y="3238709"/>
            <a:ext cx="6831673" cy="2610298"/>
          </a:xfrm>
        </p:spPr>
        <p:txBody>
          <a:bodyPr>
            <a:normAutofit fontScale="85000" lnSpcReduction="10000"/>
          </a:bodyPr>
          <a:lstStyle/>
          <a:p>
            <a:r>
              <a:rPr lang="en-US" sz="3200" i="1" dirty="0">
                <a:solidFill>
                  <a:schemeClr val="tx1"/>
                </a:solidFill>
                <a:latin typeface="Gill Sans MT" panose="020B0502020104020203" pitchFamily="34" charset="0"/>
              </a:rPr>
              <a:t>Learning objective 2: Learn about the steps of planning for a conservation project or intervention </a:t>
            </a:r>
          </a:p>
          <a:p>
            <a:endParaRPr lang="en-US" sz="3200" i="1" dirty="0">
              <a:solidFill>
                <a:schemeClr val="tx1"/>
              </a:solidFill>
              <a:latin typeface="Gill Sans MT" panose="020B0502020104020203" pitchFamily="34" charset="0"/>
            </a:endParaRPr>
          </a:p>
          <a:p>
            <a:r>
              <a:rPr lang="en-US" sz="3200" i="1" dirty="0">
                <a:solidFill>
                  <a:schemeClr val="tx1"/>
                </a:solidFill>
                <a:latin typeface="Gill Sans MT" panose="020B0502020104020203" pitchFamily="34" charset="0"/>
              </a:rPr>
              <a:t>NB: the focus here is on projects but the principles apply to planning an intervention</a:t>
            </a:r>
          </a:p>
          <a:p>
            <a:pPr marL="0" indent="0">
              <a:buNone/>
            </a:pPr>
            <a:endParaRPr lang="en-US" b="1" dirty="0">
              <a:solidFill>
                <a:srgbClr val="FF0000"/>
              </a:solidFill>
              <a:latin typeface="Gill Sans MT" panose="020B0502020104020203" pitchFamily="34" charset="0"/>
            </a:endParaRPr>
          </a:p>
        </p:txBody>
      </p:sp>
      <p:sp>
        <p:nvSpPr>
          <p:cNvPr id="7" name="Slide Number Placeholder 6"/>
          <p:cNvSpPr>
            <a:spLocks noGrp="1"/>
          </p:cNvSpPr>
          <p:nvPr>
            <p:ph type="sldNum" sz="quarter" idx="12"/>
          </p:nvPr>
        </p:nvSpPr>
        <p:spPr/>
        <p:txBody>
          <a:bodyPr/>
          <a:lstStyle/>
          <a:p>
            <a:fld id="{AA507198-FB96-4B84-AC65-33D30F428326}" type="slidenum">
              <a:rPr lang="en-GB" smtClean="0"/>
              <a:t>10</a:t>
            </a:fld>
            <a:endParaRPr lang="en-GB"/>
          </a:p>
        </p:txBody>
      </p:sp>
    </p:spTree>
    <p:extLst>
      <p:ext uri="{BB962C8B-B14F-4D97-AF65-F5344CB8AC3E}">
        <p14:creationId xmlns:p14="http://schemas.microsoft.com/office/powerpoint/2010/main" val="10772357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507198-FB96-4B84-AC65-33D30F428326}" type="slidenum">
              <a:rPr lang="en-GB" smtClean="0"/>
              <a:t>11</a:t>
            </a:fld>
            <a:endParaRPr lang="en-GB"/>
          </a:p>
        </p:txBody>
      </p:sp>
      <p:sp>
        <p:nvSpPr>
          <p:cNvPr id="4" name="Content Placeholder 2"/>
          <p:cNvSpPr txBox="1">
            <a:spLocks/>
          </p:cNvSpPr>
          <p:nvPr/>
        </p:nvSpPr>
        <p:spPr>
          <a:xfrm>
            <a:off x="1077893" y="2222205"/>
            <a:ext cx="10127135" cy="2349795"/>
          </a:xfrm>
          <a:prstGeom prst="rect">
            <a:avLst/>
          </a:prstGeom>
        </p:spPr>
        <p:txBody>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marL="0" indent="0" algn="ctr">
              <a:buNone/>
            </a:pPr>
            <a:r>
              <a:rPr lang="en-US" sz="3200" dirty="0">
                <a:latin typeface="Gill Sans MT" charset="0"/>
                <a:ea typeface="Gill Sans MT" charset="0"/>
                <a:cs typeface="Gill Sans MT" charset="0"/>
              </a:rPr>
              <a:t>“Project planning is a process of structured and logical thinking, in which the overall aim is to co-ordinate decisions that will influence, direct and control the future and help to achieve the project objectives” - Bibby and Adler 2003</a:t>
            </a:r>
          </a:p>
          <a:p>
            <a:pPr marL="0" indent="0">
              <a:buNone/>
            </a:pPr>
            <a:endParaRPr lang="en-US" sz="2800" dirty="0">
              <a:latin typeface="Gill Sans MT" charset="0"/>
              <a:ea typeface="Gill Sans MT" charset="0"/>
              <a:cs typeface="Gill Sans MT" charset="0"/>
            </a:endParaRPr>
          </a:p>
        </p:txBody>
      </p:sp>
      <p:sp>
        <p:nvSpPr>
          <p:cNvPr id="5" name="Title 1"/>
          <p:cNvSpPr txBox="1">
            <a:spLocks/>
          </p:cNvSpPr>
          <p:nvPr/>
        </p:nvSpPr>
        <p:spPr>
          <a:xfrm>
            <a:off x="1077894" y="410368"/>
            <a:ext cx="10127134" cy="1012811"/>
          </a:xfrm>
          <a:prstGeom prst="rect">
            <a:avLst/>
          </a:prstGeom>
        </p:spPr>
        <p:txBody>
          <a:bodyPr>
            <a:normAutofit/>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n-GB" sz="4000" b="1" dirty="0">
                <a:solidFill>
                  <a:srgbClr val="000099"/>
                </a:solidFill>
                <a:latin typeface="Gill Sans MT" panose="020B0502020104020203" pitchFamily="34" charset="0"/>
              </a:rPr>
              <a:t>Project planning</a:t>
            </a:r>
          </a:p>
        </p:txBody>
      </p:sp>
    </p:spTree>
    <p:extLst>
      <p:ext uri="{BB962C8B-B14F-4D97-AF65-F5344CB8AC3E}">
        <p14:creationId xmlns:p14="http://schemas.microsoft.com/office/powerpoint/2010/main" val="1197569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507198-FB96-4B84-AC65-33D30F428326}" type="slidenum">
              <a:rPr lang="en-GB" smtClean="0"/>
              <a:t>12</a:t>
            </a:fld>
            <a:endParaRPr lang="en-GB"/>
          </a:p>
        </p:txBody>
      </p:sp>
      <p:sp>
        <p:nvSpPr>
          <p:cNvPr id="4" name="Content Placeholder 2"/>
          <p:cNvSpPr txBox="1">
            <a:spLocks/>
          </p:cNvSpPr>
          <p:nvPr/>
        </p:nvSpPr>
        <p:spPr>
          <a:xfrm>
            <a:off x="1077893" y="1423179"/>
            <a:ext cx="10127135" cy="4451148"/>
          </a:xfrm>
          <a:prstGeom prst="rect">
            <a:avLst/>
          </a:prstGeom>
        </p:spPr>
        <p:txBody>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r>
              <a:rPr lang="en-US" sz="2800" dirty="0">
                <a:latin typeface="Gill Sans MT" charset="0"/>
                <a:ea typeface="Gill Sans MT" charset="0"/>
                <a:cs typeface="Gill Sans MT" charset="0"/>
              </a:rPr>
              <a:t>Consider the following scenarios</a:t>
            </a:r>
          </a:p>
          <a:p>
            <a:pPr lvl="1"/>
            <a:r>
              <a:rPr lang="en-US" sz="2800" dirty="0">
                <a:latin typeface="Gill Sans MT" charset="0"/>
                <a:ea typeface="Gill Sans MT" charset="0"/>
                <a:cs typeface="Gill Sans MT" charset="0"/>
              </a:rPr>
              <a:t>An </a:t>
            </a:r>
            <a:r>
              <a:rPr lang="en-US" sz="2800" dirty="0" err="1">
                <a:latin typeface="Gill Sans MT" charset="0"/>
                <a:ea typeface="Gill Sans MT" charset="0"/>
                <a:cs typeface="Gill Sans MT" charset="0"/>
              </a:rPr>
              <a:t>organisation</a:t>
            </a:r>
            <a:r>
              <a:rPr lang="en-US" sz="2800" dirty="0">
                <a:latin typeface="Gill Sans MT" charset="0"/>
                <a:ea typeface="Gill Sans MT" charset="0"/>
                <a:cs typeface="Gill Sans MT" charset="0"/>
              </a:rPr>
              <a:t> contacts you asking for US$100,000 to conserve a forest that is a wildlife corridor for elephants from your park to another protected area</a:t>
            </a:r>
          </a:p>
          <a:p>
            <a:pPr lvl="1"/>
            <a:r>
              <a:rPr lang="en-US" sz="2800" dirty="0">
                <a:latin typeface="Gill Sans MT" charset="0"/>
                <a:ea typeface="Gill Sans MT" charset="0"/>
                <a:cs typeface="Gill Sans MT" charset="0"/>
              </a:rPr>
              <a:t>An community conservation warden wants US$5,000 from HQ to do ‘important community work’ to save a threatened bird species around a protected area</a:t>
            </a:r>
          </a:p>
          <a:p>
            <a:pPr marL="0" indent="0">
              <a:buNone/>
            </a:pPr>
            <a:endParaRPr lang="en-US" sz="2800" dirty="0">
              <a:effectLst/>
              <a:latin typeface="Gill Sans MT" charset="0"/>
              <a:ea typeface="Gill Sans MT" charset="0"/>
              <a:cs typeface="Gill Sans MT" charset="0"/>
            </a:endParaRPr>
          </a:p>
          <a:p>
            <a:pPr marL="0" indent="0" algn="ctr">
              <a:buNone/>
            </a:pPr>
            <a:r>
              <a:rPr lang="en-US" sz="2800" b="1" i="1" dirty="0">
                <a:latin typeface="Gill Sans MT" charset="0"/>
                <a:ea typeface="Gill Sans MT" charset="0"/>
                <a:cs typeface="Gill Sans MT" charset="0"/>
              </a:rPr>
              <a:t>Would you give them the money?</a:t>
            </a:r>
          </a:p>
          <a:p>
            <a:pPr marL="0" indent="0" algn="ctr">
              <a:buNone/>
            </a:pPr>
            <a:r>
              <a:rPr lang="en-US" sz="2800" b="1" i="1" dirty="0">
                <a:latin typeface="Gill Sans MT" charset="0"/>
                <a:ea typeface="Gill Sans MT" charset="0"/>
                <a:cs typeface="Gill Sans MT" charset="0"/>
              </a:rPr>
              <a:t>How would you make your decision?</a:t>
            </a:r>
            <a:endParaRPr lang="en-US" sz="2800" b="1" i="1" dirty="0">
              <a:effectLst/>
              <a:latin typeface="Gill Sans MT" charset="0"/>
              <a:ea typeface="Gill Sans MT" charset="0"/>
              <a:cs typeface="Gill Sans MT" charset="0"/>
            </a:endParaRPr>
          </a:p>
        </p:txBody>
      </p:sp>
      <p:sp>
        <p:nvSpPr>
          <p:cNvPr id="5" name="Title 1"/>
          <p:cNvSpPr txBox="1">
            <a:spLocks/>
          </p:cNvSpPr>
          <p:nvPr/>
        </p:nvSpPr>
        <p:spPr>
          <a:xfrm>
            <a:off x="1077894" y="410368"/>
            <a:ext cx="10127134" cy="1012811"/>
          </a:xfrm>
          <a:prstGeom prst="rect">
            <a:avLst/>
          </a:prstGeom>
        </p:spPr>
        <p:txBody>
          <a:bodyPr>
            <a:normAutofit/>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n-GB" sz="4000" b="1" dirty="0">
                <a:solidFill>
                  <a:srgbClr val="000099"/>
                </a:solidFill>
                <a:latin typeface="Gill Sans MT" panose="020B0502020104020203" pitchFamily="34" charset="0"/>
              </a:rPr>
              <a:t>Brainstorm: why plan?</a:t>
            </a:r>
          </a:p>
        </p:txBody>
      </p:sp>
      <p:sp>
        <p:nvSpPr>
          <p:cNvPr id="3" name="TextBox 2"/>
          <p:cNvSpPr txBox="1"/>
          <p:nvPr/>
        </p:nvSpPr>
        <p:spPr>
          <a:xfrm>
            <a:off x="829340" y="6453386"/>
            <a:ext cx="5805376" cy="369332"/>
          </a:xfrm>
          <a:prstGeom prst="rect">
            <a:avLst/>
          </a:prstGeom>
          <a:noFill/>
        </p:spPr>
        <p:txBody>
          <a:bodyPr wrap="square" rtlCol="0">
            <a:spAutoFit/>
          </a:bodyPr>
          <a:lstStyle/>
          <a:p>
            <a:r>
              <a:rPr lang="en-US" dirty="0">
                <a:latin typeface="Gill Sans MT" charset="0"/>
                <a:ea typeface="Gill Sans MT" charset="0"/>
                <a:cs typeface="Gill Sans MT" charset="0"/>
              </a:rPr>
              <a:t>Bibby and Adler 2003</a:t>
            </a:r>
          </a:p>
        </p:txBody>
      </p:sp>
    </p:spTree>
    <p:extLst>
      <p:ext uri="{BB962C8B-B14F-4D97-AF65-F5344CB8AC3E}">
        <p14:creationId xmlns:p14="http://schemas.microsoft.com/office/powerpoint/2010/main" val="15625519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507198-FB96-4B84-AC65-33D30F428326}" type="slidenum">
              <a:rPr lang="en-GB" smtClean="0"/>
              <a:t>13</a:t>
            </a:fld>
            <a:endParaRPr lang="en-GB"/>
          </a:p>
        </p:txBody>
      </p:sp>
      <p:sp>
        <p:nvSpPr>
          <p:cNvPr id="4" name="Content Placeholder 2"/>
          <p:cNvSpPr txBox="1">
            <a:spLocks/>
          </p:cNvSpPr>
          <p:nvPr/>
        </p:nvSpPr>
        <p:spPr>
          <a:xfrm>
            <a:off x="1077893" y="1423178"/>
            <a:ext cx="10127135" cy="4862007"/>
          </a:xfrm>
          <a:prstGeom prst="rect">
            <a:avLst/>
          </a:prstGeom>
        </p:spPr>
        <p:txBody>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r>
              <a:rPr lang="en-US" sz="2800" dirty="0">
                <a:latin typeface="Gill Sans MT" charset="0"/>
                <a:ea typeface="Gill Sans MT" charset="0"/>
                <a:cs typeface="Gill Sans MT" charset="0"/>
              </a:rPr>
              <a:t>You will need more information before you decide to allocate any amount of money, large or small</a:t>
            </a:r>
          </a:p>
          <a:p>
            <a:r>
              <a:rPr lang="en-US" sz="2800" dirty="0">
                <a:latin typeface="Gill Sans MT" charset="0"/>
                <a:ea typeface="Gill Sans MT" charset="0"/>
                <a:cs typeface="Gill Sans MT" charset="0"/>
              </a:rPr>
              <a:t>What do you need to know to make your decision?</a:t>
            </a:r>
          </a:p>
          <a:p>
            <a:pPr lvl="1"/>
            <a:r>
              <a:rPr lang="en-US" sz="2800" dirty="0">
                <a:latin typeface="Gill Sans MT" charset="0"/>
                <a:ea typeface="Gill Sans MT" charset="0"/>
                <a:cs typeface="Gill Sans MT" charset="0"/>
              </a:rPr>
              <a:t>How important the forest area or threatened bird is</a:t>
            </a:r>
          </a:p>
          <a:p>
            <a:pPr lvl="1"/>
            <a:r>
              <a:rPr lang="en-US" sz="2800" dirty="0">
                <a:latin typeface="Gill Sans MT" charset="0"/>
                <a:ea typeface="Gill Sans MT" charset="0"/>
                <a:cs typeface="Gill Sans MT" charset="0"/>
              </a:rPr>
              <a:t>What kind of problems or conflicts there are at the sites</a:t>
            </a:r>
          </a:p>
          <a:p>
            <a:pPr lvl="1"/>
            <a:r>
              <a:rPr lang="en-US" sz="2800" dirty="0">
                <a:latin typeface="Gill Sans MT" charset="0"/>
                <a:ea typeface="Gill Sans MT" charset="0"/>
                <a:cs typeface="Gill Sans MT" charset="0"/>
              </a:rPr>
              <a:t>What they want to spend the money on</a:t>
            </a:r>
          </a:p>
          <a:p>
            <a:pPr lvl="1"/>
            <a:r>
              <a:rPr lang="en-US" sz="2800" dirty="0">
                <a:latin typeface="Gill Sans MT" charset="0"/>
                <a:ea typeface="Gill Sans MT" charset="0"/>
                <a:cs typeface="Gill Sans MT" charset="0"/>
              </a:rPr>
              <a:t>Whether the </a:t>
            </a:r>
            <a:r>
              <a:rPr lang="en-US" sz="2800" dirty="0" err="1">
                <a:latin typeface="Gill Sans MT" charset="0"/>
                <a:ea typeface="Gill Sans MT" charset="0"/>
                <a:cs typeface="Gill Sans MT" charset="0"/>
              </a:rPr>
              <a:t>organisation</a:t>
            </a:r>
            <a:r>
              <a:rPr lang="en-US" sz="2800" dirty="0">
                <a:latin typeface="Gill Sans MT" charset="0"/>
                <a:ea typeface="Gill Sans MT" charset="0"/>
                <a:cs typeface="Gill Sans MT" charset="0"/>
              </a:rPr>
              <a:t> or community conservation warden is capable of doing the job</a:t>
            </a:r>
          </a:p>
          <a:p>
            <a:pPr lvl="1"/>
            <a:r>
              <a:rPr lang="en-US" sz="2800" dirty="0">
                <a:latin typeface="Gill Sans MT" charset="0"/>
                <a:ea typeface="Gill Sans MT" charset="0"/>
                <a:cs typeface="Gill Sans MT" charset="0"/>
              </a:rPr>
              <a:t>Whether the project proposed requires a smaller or bigger budget than the one asked for</a:t>
            </a:r>
          </a:p>
          <a:p>
            <a:pPr marL="0" indent="0">
              <a:buNone/>
            </a:pPr>
            <a:endParaRPr lang="en-US" sz="2800" dirty="0">
              <a:effectLst/>
              <a:latin typeface="Gill Sans MT" charset="0"/>
              <a:ea typeface="Gill Sans MT" charset="0"/>
              <a:cs typeface="Gill Sans MT" charset="0"/>
            </a:endParaRPr>
          </a:p>
        </p:txBody>
      </p:sp>
      <p:sp>
        <p:nvSpPr>
          <p:cNvPr id="5" name="Title 1"/>
          <p:cNvSpPr txBox="1">
            <a:spLocks/>
          </p:cNvSpPr>
          <p:nvPr/>
        </p:nvSpPr>
        <p:spPr>
          <a:xfrm>
            <a:off x="1077894" y="410368"/>
            <a:ext cx="10127134" cy="1012811"/>
          </a:xfrm>
          <a:prstGeom prst="rect">
            <a:avLst/>
          </a:prstGeom>
        </p:spPr>
        <p:txBody>
          <a:bodyPr>
            <a:normAutofit/>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n-GB" sz="4000" b="1" dirty="0">
                <a:solidFill>
                  <a:srgbClr val="000099"/>
                </a:solidFill>
                <a:latin typeface="Gill Sans MT" panose="020B0502020104020203" pitchFamily="34" charset="0"/>
              </a:rPr>
              <a:t>Brainstorm: why plan?</a:t>
            </a:r>
          </a:p>
        </p:txBody>
      </p:sp>
      <p:sp>
        <p:nvSpPr>
          <p:cNvPr id="6" name="TextBox 5"/>
          <p:cNvSpPr txBox="1"/>
          <p:nvPr/>
        </p:nvSpPr>
        <p:spPr>
          <a:xfrm>
            <a:off x="829340" y="6453386"/>
            <a:ext cx="5805376" cy="369332"/>
          </a:xfrm>
          <a:prstGeom prst="rect">
            <a:avLst/>
          </a:prstGeom>
          <a:noFill/>
        </p:spPr>
        <p:txBody>
          <a:bodyPr wrap="square" rtlCol="0">
            <a:spAutoFit/>
          </a:bodyPr>
          <a:lstStyle/>
          <a:p>
            <a:r>
              <a:rPr lang="en-US" dirty="0">
                <a:latin typeface="Gill Sans MT" charset="0"/>
                <a:ea typeface="Gill Sans MT" charset="0"/>
                <a:cs typeface="Gill Sans MT" charset="0"/>
              </a:rPr>
              <a:t>Bibby and Adler 2003</a:t>
            </a:r>
          </a:p>
        </p:txBody>
      </p:sp>
    </p:spTree>
    <p:extLst>
      <p:ext uri="{BB962C8B-B14F-4D97-AF65-F5344CB8AC3E}">
        <p14:creationId xmlns:p14="http://schemas.microsoft.com/office/powerpoint/2010/main" val="7583303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507198-FB96-4B84-AC65-33D30F428326}" type="slidenum">
              <a:rPr lang="en-GB" smtClean="0"/>
              <a:t>14</a:t>
            </a:fld>
            <a:endParaRPr lang="en-GB"/>
          </a:p>
        </p:txBody>
      </p:sp>
      <p:sp>
        <p:nvSpPr>
          <p:cNvPr id="4" name="Content Placeholder 2"/>
          <p:cNvSpPr txBox="1">
            <a:spLocks/>
          </p:cNvSpPr>
          <p:nvPr/>
        </p:nvSpPr>
        <p:spPr>
          <a:xfrm>
            <a:off x="1077893" y="1423178"/>
            <a:ext cx="10127135" cy="4862007"/>
          </a:xfrm>
          <a:prstGeom prst="rect">
            <a:avLst/>
          </a:prstGeom>
        </p:spPr>
        <p:txBody>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r>
              <a:rPr lang="en-US" sz="2800" dirty="0">
                <a:latin typeface="Gill Sans MT" charset="0"/>
                <a:ea typeface="Gill Sans MT" charset="0"/>
                <a:cs typeface="Gill Sans MT" charset="0"/>
              </a:rPr>
              <a:t>You would be concerned if you found out that the money was going to be used for conserving a site already designated for logging and where the applicant for funds had no ability to influence this</a:t>
            </a:r>
          </a:p>
          <a:p>
            <a:r>
              <a:rPr lang="en-US" sz="2800" dirty="0">
                <a:latin typeface="Gill Sans MT" charset="0"/>
                <a:ea typeface="Gill Sans MT" charset="0"/>
                <a:cs typeface="Gill Sans MT" charset="0"/>
              </a:rPr>
              <a:t>Equally as worrying would be finding out that local people are opposed to the project because it would fence off an important grazing area</a:t>
            </a:r>
          </a:p>
          <a:p>
            <a:pPr marL="0" indent="0" algn="ctr">
              <a:buNone/>
            </a:pPr>
            <a:r>
              <a:rPr lang="en-US" sz="2800" b="1" i="1" dirty="0">
                <a:latin typeface="Gill Sans MT" charset="0"/>
                <a:ea typeface="Gill Sans MT" charset="0"/>
                <a:cs typeface="Gill Sans MT" charset="0"/>
              </a:rPr>
              <a:t>Planning helps you to identify possible problems and obstacles in advance! There are certain questions you can ask and tools you can use to assist you in planning effectively</a:t>
            </a:r>
          </a:p>
          <a:p>
            <a:pPr marL="0" indent="0">
              <a:buNone/>
            </a:pPr>
            <a:endParaRPr lang="en-US" sz="2800" dirty="0">
              <a:effectLst/>
              <a:latin typeface="Gill Sans MT" charset="0"/>
              <a:ea typeface="Gill Sans MT" charset="0"/>
              <a:cs typeface="Gill Sans MT" charset="0"/>
            </a:endParaRPr>
          </a:p>
        </p:txBody>
      </p:sp>
      <p:sp>
        <p:nvSpPr>
          <p:cNvPr id="5" name="Title 1"/>
          <p:cNvSpPr txBox="1">
            <a:spLocks/>
          </p:cNvSpPr>
          <p:nvPr/>
        </p:nvSpPr>
        <p:spPr>
          <a:xfrm>
            <a:off x="1077894" y="410368"/>
            <a:ext cx="10127134" cy="1012811"/>
          </a:xfrm>
          <a:prstGeom prst="rect">
            <a:avLst/>
          </a:prstGeom>
        </p:spPr>
        <p:txBody>
          <a:bodyPr>
            <a:normAutofit/>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n-GB" sz="4000" b="1" dirty="0">
                <a:solidFill>
                  <a:srgbClr val="000099"/>
                </a:solidFill>
                <a:latin typeface="Gill Sans MT" panose="020B0502020104020203" pitchFamily="34" charset="0"/>
              </a:rPr>
              <a:t>Brainstorm: why plan?</a:t>
            </a:r>
          </a:p>
        </p:txBody>
      </p:sp>
      <p:sp>
        <p:nvSpPr>
          <p:cNvPr id="6" name="TextBox 5"/>
          <p:cNvSpPr txBox="1"/>
          <p:nvPr/>
        </p:nvSpPr>
        <p:spPr>
          <a:xfrm>
            <a:off x="829340" y="6453386"/>
            <a:ext cx="5805376" cy="369332"/>
          </a:xfrm>
          <a:prstGeom prst="rect">
            <a:avLst/>
          </a:prstGeom>
          <a:noFill/>
        </p:spPr>
        <p:txBody>
          <a:bodyPr wrap="square" rtlCol="0">
            <a:spAutoFit/>
          </a:bodyPr>
          <a:lstStyle/>
          <a:p>
            <a:r>
              <a:rPr lang="en-US" dirty="0">
                <a:latin typeface="Gill Sans MT" charset="0"/>
                <a:ea typeface="Gill Sans MT" charset="0"/>
                <a:cs typeface="Gill Sans MT" charset="0"/>
              </a:rPr>
              <a:t>Bibby and Adler 2003</a:t>
            </a:r>
          </a:p>
        </p:txBody>
      </p:sp>
    </p:spTree>
    <p:extLst>
      <p:ext uri="{BB962C8B-B14F-4D97-AF65-F5344CB8AC3E}">
        <p14:creationId xmlns:p14="http://schemas.microsoft.com/office/powerpoint/2010/main" val="3188282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507198-FB96-4B84-AC65-33D30F428326}" type="slidenum">
              <a:rPr lang="en-GB" smtClean="0"/>
              <a:t>15</a:t>
            </a:fld>
            <a:endParaRPr lang="en-GB"/>
          </a:p>
        </p:txBody>
      </p:sp>
      <p:sp>
        <p:nvSpPr>
          <p:cNvPr id="4" name="Content Placeholder 2"/>
          <p:cNvSpPr txBox="1">
            <a:spLocks/>
          </p:cNvSpPr>
          <p:nvPr/>
        </p:nvSpPr>
        <p:spPr>
          <a:xfrm>
            <a:off x="1030288" y="1056904"/>
            <a:ext cx="10038739" cy="5498275"/>
          </a:xfrm>
          <a:prstGeom prst="rect">
            <a:avLst/>
          </a:prstGeom>
        </p:spPr>
        <p:txBody>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marL="0" indent="0">
              <a:buNone/>
            </a:pPr>
            <a:r>
              <a:rPr lang="en-GB" sz="2800" dirty="0">
                <a:latin typeface="Gill Sans MT" charset="0"/>
                <a:ea typeface="Gill Sans MT" charset="0"/>
                <a:cs typeface="Gill Sans MT" charset="0"/>
              </a:rPr>
              <a:t>Whatever your approach, there are some key elements to project planning. Think of planning as a </a:t>
            </a:r>
            <a:r>
              <a:rPr lang="en-GB" sz="2800" b="1" dirty="0">
                <a:latin typeface="Gill Sans MT" charset="0"/>
                <a:ea typeface="Gill Sans MT" charset="0"/>
                <a:cs typeface="Gill Sans MT" charset="0"/>
              </a:rPr>
              <a:t>structured way to answer fundamental questions of any project:</a:t>
            </a:r>
          </a:p>
          <a:p>
            <a:pPr marL="457200" indent="-457200">
              <a:buFont typeface="+mj-lt"/>
              <a:buAutoNum type="arabicPeriod"/>
            </a:pPr>
            <a:r>
              <a:rPr lang="en-GB" sz="2400" dirty="0">
                <a:latin typeface="Gill Sans MT" charset="0"/>
                <a:ea typeface="Gill Sans MT" charset="0"/>
                <a:cs typeface="Gill Sans MT" charset="0"/>
              </a:rPr>
              <a:t>Why do we need a project? (problem and stakeholder analysis)</a:t>
            </a:r>
          </a:p>
          <a:p>
            <a:pPr marL="457200" indent="-457200">
              <a:buFont typeface="+mj-lt"/>
              <a:buAutoNum type="arabicPeriod"/>
            </a:pPr>
            <a:r>
              <a:rPr lang="en-GB" sz="2400" dirty="0">
                <a:latin typeface="Gill Sans MT" charset="0"/>
                <a:ea typeface="Gill Sans MT" charset="0"/>
                <a:cs typeface="Gill Sans MT" charset="0"/>
              </a:rPr>
              <a:t>What are we trying to achieve? (goals and objectives)</a:t>
            </a:r>
          </a:p>
          <a:p>
            <a:pPr marL="457200" indent="-457200">
              <a:buFont typeface="+mj-lt"/>
              <a:buAutoNum type="arabicPeriod"/>
            </a:pPr>
            <a:r>
              <a:rPr lang="en-GB" sz="2400" dirty="0">
                <a:latin typeface="Gill Sans MT" charset="0"/>
                <a:ea typeface="Gill Sans MT" charset="0"/>
                <a:cs typeface="Gill Sans MT" charset="0"/>
              </a:rPr>
              <a:t>How are we going to achieve our objectives? (project strategy)</a:t>
            </a:r>
          </a:p>
          <a:p>
            <a:pPr marL="457200" indent="-457200">
              <a:buFont typeface="+mj-lt"/>
              <a:buAutoNum type="arabicPeriod"/>
            </a:pPr>
            <a:r>
              <a:rPr lang="en-GB" sz="2400" dirty="0">
                <a:latin typeface="Gill Sans MT" charset="0"/>
                <a:ea typeface="Gill Sans MT" charset="0"/>
                <a:cs typeface="Gill Sans MT" charset="0"/>
              </a:rPr>
              <a:t>What do we need to achieve our objectives? (inputs and resources)</a:t>
            </a:r>
          </a:p>
          <a:p>
            <a:pPr marL="457200" indent="-457200">
              <a:buFont typeface="+mj-lt"/>
              <a:buAutoNum type="arabicPeriod"/>
            </a:pPr>
            <a:r>
              <a:rPr lang="en-GB" sz="2400" dirty="0">
                <a:latin typeface="Gill Sans MT" charset="0"/>
                <a:ea typeface="Gill Sans MT" charset="0"/>
                <a:cs typeface="Gill Sans MT" charset="0"/>
              </a:rPr>
              <a:t>How will we know when we have reached our goal(s)? (indicators, monitoring and evaluation)</a:t>
            </a:r>
          </a:p>
          <a:p>
            <a:pPr marL="457200" indent="-457200">
              <a:buFont typeface="+mj-lt"/>
              <a:buAutoNum type="arabicPeriod"/>
            </a:pPr>
            <a:r>
              <a:rPr lang="en-GB" sz="2400" dirty="0">
                <a:latin typeface="Gill Sans MT" charset="0"/>
                <a:ea typeface="Gill Sans MT" charset="0"/>
                <a:cs typeface="Gill Sans MT" charset="0"/>
              </a:rPr>
              <a:t>Who is doing what? (roles and responsibilities)</a:t>
            </a:r>
          </a:p>
        </p:txBody>
      </p:sp>
      <p:sp>
        <p:nvSpPr>
          <p:cNvPr id="5" name="Title 1"/>
          <p:cNvSpPr txBox="1">
            <a:spLocks/>
          </p:cNvSpPr>
          <p:nvPr/>
        </p:nvSpPr>
        <p:spPr>
          <a:xfrm>
            <a:off x="1291771" y="285750"/>
            <a:ext cx="9777256" cy="644952"/>
          </a:xfrm>
          <a:prstGeom prst="rect">
            <a:avLst/>
          </a:prstGeom>
        </p:spPr>
        <p:txBody>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n-GB" sz="4000" b="1" dirty="0">
                <a:solidFill>
                  <a:srgbClr val="000099"/>
                </a:solidFill>
                <a:latin typeface="Gill Sans MT" panose="020B0502020104020203" pitchFamily="34" charset="0"/>
              </a:rPr>
              <a:t>Planning: key elements</a:t>
            </a:r>
          </a:p>
        </p:txBody>
      </p:sp>
      <p:sp>
        <p:nvSpPr>
          <p:cNvPr id="6" name="TextBox 5"/>
          <p:cNvSpPr txBox="1"/>
          <p:nvPr/>
        </p:nvSpPr>
        <p:spPr>
          <a:xfrm>
            <a:off x="829340" y="6453386"/>
            <a:ext cx="5805376" cy="369332"/>
          </a:xfrm>
          <a:prstGeom prst="rect">
            <a:avLst/>
          </a:prstGeom>
          <a:noFill/>
        </p:spPr>
        <p:txBody>
          <a:bodyPr wrap="square" rtlCol="0">
            <a:spAutoFit/>
          </a:bodyPr>
          <a:lstStyle/>
          <a:p>
            <a:r>
              <a:rPr lang="en-US" dirty="0">
                <a:latin typeface="Gill Sans MT" charset="0"/>
                <a:ea typeface="Gill Sans MT" charset="0"/>
                <a:cs typeface="Gill Sans MT" charset="0"/>
              </a:rPr>
              <a:t>Bibby and Adler 2003</a:t>
            </a:r>
          </a:p>
        </p:txBody>
      </p:sp>
    </p:spTree>
    <p:extLst>
      <p:ext uri="{BB962C8B-B14F-4D97-AF65-F5344CB8AC3E}">
        <p14:creationId xmlns:p14="http://schemas.microsoft.com/office/powerpoint/2010/main" val="9054235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507198-FB96-4B84-AC65-33D30F428326}" type="slidenum">
              <a:rPr lang="en-GB" smtClean="0"/>
              <a:t>16</a:t>
            </a:fld>
            <a:endParaRPr lang="en-GB"/>
          </a:p>
        </p:txBody>
      </p:sp>
      <p:sp>
        <p:nvSpPr>
          <p:cNvPr id="3" name="Title 1"/>
          <p:cNvSpPr txBox="1">
            <a:spLocks/>
          </p:cNvSpPr>
          <p:nvPr/>
        </p:nvSpPr>
        <p:spPr>
          <a:xfrm>
            <a:off x="1030288" y="504497"/>
            <a:ext cx="10205271" cy="851675"/>
          </a:xfrm>
          <a:prstGeom prst="rect">
            <a:avLst/>
          </a:prstGeom>
        </p:spPr>
        <p:txBody>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n-US" sz="3700" b="1" dirty="0">
                <a:solidFill>
                  <a:srgbClr val="000099"/>
                </a:solidFill>
                <a:latin typeface="Gill Sans MT" panose="020B0502020104020203" pitchFamily="34" charset="0"/>
              </a:rPr>
              <a:t>Principles of a good project plan</a:t>
            </a:r>
          </a:p>
        </p:txBody>
      </p:sp>
      <p:sp>
        <p:nvSpPr>
          <p:cNvPr id="4" name="Content Placeholder 2"/>
          <p:cNvSpPr txBox="1">
            <a:spLocks/>
          </p:cNvSpPr>
          <p:nvPr/>
        </p:nvSpPr>
        <p:spPr>
          <a:xfrm>
            <a:off x="1030288" y="1356172"/>
            <a:ext cx="10038739" cy="5211316"/>
          </a:xfrm>
          <a:prstGeom prst="rect">
            <a:avLst/>
          </a:prstGeom>
        </p:spPr>
        <p:txBody>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marL="514350" marR="0" lvl="0" indent="-514350" defTabSz="914400" eaLnBrk="1" fontAlgn="auto" latinLnBrk="0" hangingPunct="1">
              <a:lnSpc>
                <a:spcPct val="100000"/>
              </a:lnSpc>
              <a:spcBef>
                <a:spcPts val="0"/>
              </a:spcBef>
              <a:spcAft>
                <a:spcPts val="0"/>
              </a:spcAft>
              <a:buClrTx/>
              <a:buSzTx/>
              <a:buFont typeface="+mj-lt"/>
              <a:buAutoNum type="arabicPeriod"/>
              <a:tabLst/>
              <a:defRPr/>
            </a:pPr>
            <a:r>
              <a:rPr lang="en-US" sz="2800" dirty="0">
                <a:latin typeface="Gill Sans MT" charset="0"/>
                <a:ea typeface="Gill Sans MT" charset="0"/>
                <a:cs typeface="Gill Sans MT" charset="0"/>
              </a:rPr>
              <a:t>A clear statement of the overall objective</a:t>
            </a:r>
          </a:p>
          <a:p>
            <a:pPr marL="514350" marR="0" lvl="0" indent="-514350" defTabSz="914400" eaLnBrk="1" fontAlgn="auto" latinLnBrk="0" hangingPunct="1">
              <a:lnSpc>
                <a:spcPct val="100000"/>
              </a:lnSpc>
              <a:spcBef>
                <a:spcPts val="0"/>
              </a:spcBef>
              <a:spcAft>
                <a:spcPts val="0"/>
              </a:spcAft>
              <a:buClrTx/>
              <a:buSzTx/>
              <a:buFont typeface="+mj-lt"/>
              <a:buAutoNum type="arabicPeriod"/>
              <a:tabLst/>
              <a:defRPr/>
            </a:pPr>
            <a:r>
              <a:rPr lang="en-US" sz="2800" dirty="0">
                <a:latin typeface="Gill Sans MT" charset="0"/>
                <a:ea typeface="Gill Sans MT" charset="0"/>
                <a:cs typeface="Gill Sans MT" charset="0"/>
              </a:rPr>
              <a:t>A set of realistic sub-goals focusing on the overall goal</a:t>
            </a:r>
          </a:p>
          <a:p>
            <a:pPr marL="514350" marR="0" lvl="0" indent="-514350" defTabSz="914400" eaLnBrk="1" fontAlgn="auto" latinLnBrk="0" hangingPunct="1">
              <a:lnSpc>
                <a:spcPct val="100000"/>
              </a:lnSpc>
              <a:spcBef>
                <a:spcPts val="0"/>
              </a:spcBef>
              <a:spcAft>
                <a:spcPts val="0"/>
              </a:spcAft>
              <a:buClrTx/>
              <a:buSzTx/>
              <a:buFont typeface="+mj-lt"/>
              <a:buAutoNum type="arabicPeriod"/>
              <a:tabLst/>
              <a:defRPr/>
            </a:pPr>
            <a:r>
              <a:rPr lang="en-US" sz="2800" dirty="0">
                <a:latin typeface="Gill Sans MT" charset="0"/>
                <a:ea typeface="Gill Sans MT" charset="0"/>
                <a:cs typeface="Gill Sans MT" charset="0"/>
              </a:rPr>
              <a:t>A set of indicators for monitoring and evaluating progress towards objective(s)</a:t>
            </a:r>
          </a:p>
          <a:p>
            <a:pPr marL="514350" marR="0" lvl="0" indent="-514350" defTabSz="914400" eaLnBrk="1" fontAlgn="auto" latinLnBrk="0" hangingPunct="1">
              <a:lnSpc>
                <a:spcPct val="100000"/>
              </a:lnSpc>
              <a:spcBef>
                <a:spcPts val="0"/>
              </a:spcBef>
              <a:spcAft>
                <a:spcPts val="0"/>
              </a:spcAft>
              <a:buClrTx/>
              <a:buSzTx/>
              <a:buFont typeface="+mj-lt"/>
              <a:buAutoNum type="arabicPeriod"/>
              <a:tabLst/>
              <a:defRPr/>
            </a:pPr>
            <a:r>
              <a:rPr lang="en-US" sz="2800" dirty="0">
                <a:latin typeface="Gill Sans MT" charset="0"/>
                <a:ea typeface="Gill Sans MT" charset="0"/>
                <a:cs typeface="Gill Sans MT" charset="0"/>
              </a:rPr>
              <a:t>Use of best information and lessons learnt from past projects</a:t>
            </a:r>
          </a:p>
          <a:p>
            <a:pPr marL="514350" marR="0" lvl="0" indent="-514350" defTabSz="914400" eaLnBrk="1" fontAlgn="auto" latinLnBrk="0" hangingPunct="1">
              <a:lnSpc>
                <a:spcPct val="100000"/>
              </a:lnSpc>
              <a:spcBef>
                <a:spcPts val="0"/>
              </a:spcBef>
              <a:spcAft>
                <a:spcPts val="0"/>
              </a:spcAft>
              <a:buClrTx/>
              <a:buSzTx/>
              <a:buFont typeface="+mj-lt"/>
              <a:buAutoNum type="arabicPeriod"/>
              <a:tabLst/>
              <a:defRPr/>
            </a:pPr>
            <a:r>
              <a:rPr lang="en-US" sz="2800" dirty="0">
                <a:latin typeface="Gill Sans MT" charset="0"/>
                <a:ea typeface="Gill Sans MT" charset="0"/>
                <a:cs typeface="Gill Sans MT" charset="0"/>
              </a:rPr>
              <a:t>Involvement of stakeholders and beneficiaries</a:t>
            </a:r>
          </a:p>
          <a:p>
            <a:pPr marL="514350" marR="0" lvl="0" indent="-514350" defTabSz="914400" eaLnBrk="1" fontAlgn="auto" latinLnBrk="0" hangingPunct="1">
              <a:lnSpc>
                <a:spcPct val="100000"/>
              </a:lnSpc>
              <a:spcBef>
                <a:spcPts val="0"/>
              </a:spcBef>
              <a:spcAft>
                <a:spcPts val="0"/>
              </a:spcAft>
              <a:buClrTx/>
              <a:buSzTx/>
              <a:buFont typeface="+mj-lt"/>
              <a:buAutoNum type="arabicPeriod"/>
              <a:tabLst/>
              <a:defRPr/>
            </a:pPr>
            <a:r>
              <a:rPr lang="en-US" sz="2800" dirty="0">
                <a:latin typeface="Gill Sans MT" charset="0"/>
                <a:ea typeface="Gill Sans MT" charset="0"/>
                <a:cs typeface="Gill Sans MT" charset="0"/>
              </a:rPr>
              <a:t>Flexibility of approach</a:t>
            </a:r>
          </a:p>
          <a:p>
            <a:pPr marL="514350" marR="0" lvl="0" indent="-514350" defTabSz="914400" eaLnBrk="1" fontAlgn="auto" latinLnBrk="0" hangingPunct="1">
              <a:lnSpc>
                <a:spcPct val="100000"/>
              </a:lnSpc>
              <a:spcBef>
                <a:spcPts val="0"/>
              </a:spcBef>
              <a:spcAft>
                <a:spcPts val="0"/>
              </a:spcAft>
              <a:buClrTx/>
              <a:buSzTx/>
              <a:buFont typeface="+mj-lt"/>
              <a:buAutoNum type="arabicPeriod"/>
              <a:tabLst/>
              <a:defRPr/>
            </a:pPr>
            <a:r>
              <a:rPr lang="en-US" sz="2800" dirty="0">
                <a:latin typeface="Gill Sans MT" charset="0"/>
                <a:ea typeface="Gill Sans MT" charset="0"/>
                <a:cs typeface="Gill Sans MT" charset="0"/>
              </a:rPr>
              <a:t>Comprehensive grasp of all aspects of the issue at hand</a:t>
            </a:r>
          </a:p>
          <a:p>
            <a:pPr marL="514350" marR="0" lvl="0" indent="-514350" defTabSz="914400" eaLnBrk="1" fontAlgn="auto" latinLnBrk="0" hangingPunct="1">
              <a:lnSpc>
                <a:spcPct val="100000"/>
              </a:lnSpc>
              <a:spcBef>
                <a:spcPts val="0"/>
              </a:spcBef>
              <a:spcAft>
                <a:spcPts val="0"/>
              </a:spcAft>
              <a:buClrTx/>
              <a:buSzTx/>
              <a:buFont typeface="+mj-lt"/>
              <a:buAutoNum type="arabicPeriod"/>
              <a:tabLst/>
              <a:defRPr/>
            </a:pPr>
            <a:r>
              <a:rPr lang="en-US" sz="2800" dirty="0">
                <a:latin typeface="Gill Sans MT" charset="0"/>
                <a:ea typeface="Gill Sans MT" charset="0"/>
                <a:cs typeface="Gill Sans MT" charset="0"/>
              </a:rPr>
              <a:t>Identification of key external and internal influencing factors</a:t>
            </a:r>
          </a:p>
          <a:p>
            <a:pPr marL="514350" marR="0" lvl="0" indent="-514350" defTabSz="914400" eaLnBrk="1" fontAlgn="auto" latinLnBrk="0" hangingPunct="1">
              <a:lnSpc>
                <a:spcPct val="100000"/>
              </a:lnSpc>
              <a:spcBef>
                <a:spcPts val="0"/>
              </a:spcBef>
              <a:spcAft>
                <a:spcPts val="0"/>
              </a:spcAft>
              <a:buClrTx/>
              <a:buSzTx/>
              <a:buFont typeface="+mj-lt"/>
              <a:buAutoNum type="arabicPeriod"/>
              <a:tabLst/>
              <a:defRPr/>
            </a:pPr>
            <a:r>
              <a:rPr lang="en-US" sz="2800" dirty="0">
                <a:latin typeface="Gill Sans MT" charset="0"/>
                <a:ea typeface="Gill Sans MT" charset="0"/>
                <a:cs typeface="Gill Sans MT" charset="0"/>
              </a:rPr>
              <a:t>Shared understanding of the plan from all those involved</a:t>
            </a:r>
          </a:p>
        </p:txBody>
      </p:sp>
      <p:sp>
        <p:nvSpPr>
          <p:cNvPr id="5" name="TextBox 4"/>
          <p:cNvSpPr txBox="1"/>
          <p:nvPr/>
        </p:nvSpPr>
        <p:spPr>
          <a:xfrm>
            <a:off x="829340" y="6453386"/>
            <a:ext cx="5805376" cy="369332"/>
          </a:xfrm>
          <a:prstGeom prst="rect">
            <a:avLst/>
          </a:prstGeom>
          <a:noFill/>
        </p:spPr>
        <p:txBody>
          <a:bodyPr wrap="square" rtlCol="0">
            <a:spAutoFit/>
          </a:bodyPr>
          <a:lstStyle/>
          <a:p>
            <a:r>
              <a:rPr lang="en-US" dirty="0">
                <a:latin typeface="Gill Sans MT" charset="0"/>
                <a:ea typeface="Gill Sans MT" charset="0"/>
                <a:cs typeface="Gill Sans MT" charset="0"/>
              </a:rPr>
              <a:t>Bibby and Adler 2003</a:t>
            </a:r>
          </a:p>
        </p:txBody>
      </p:sp>
    </p:spTree>
    <p:extLst>
      <p:ext uri="{BB962C8B-B14F-4D97-AF65-F5344CB8AC3E}">
        <p14:creationId xmlns:p14="http://schemas.microsoft.com/office/powerpoint/2010/main" val="19448751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507198-FB96-4B84-AC65-33D30F428326}" type="slidenum">
              <a:rPr lang="en-GB" smtClean="0"/>
              <a:t>17</a:t>
            </a:fld>
            <a:endParaRPr lang="en-GB"/>
          </a:p>
        </p:txBody>
      </p:sp>
      <p:sp>
        <p:nvSpPr>
          <p:cNvPr id="4" name="Content Placeholder 2"/>
          <p:cNvSpPr txBox="1">
            <a:spLocks/>
          </p:cNvSpPr>
          <p:nvPr/>
        </p:nvSpPr>
        <p:spPr>
          <a:xfrm>
            <a:off x="1135117" y="5364727"/>
            <a:ext cx="10646980" cy="491499"/>
          </a:xfrm>
          <a:prstGeom prst="rect">
            <a:avLst/>
          </a:prstGeom>
        </p:spPr>
        <p:txBody>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2800" i="1" dirty="0">
                <a:latin typeface="Gill Sans MT" charset="0"/>
                <a:ea typeface="Gill Sans MT" charset="0"/>
                <a:cs typeface="Gill Sans MT" charset="0"/>
              </a:rPr>
              <a:t>In practice, your approach will probably be somewhere between the two extremes. For more detail on the advantages and disadvantages of these approaches, see Adler and Bibby 2008, p35</a:t>
            </a:r>
          </a:p>
        </p:txBody>
      </p:sp>
      <p:sp>
        <p:nvSpPr>
          <p:cNvPr id="5" name="Title 1"/>
          <p:cNvSpPr txBox="1">
            <a:spLocks/>
          </p:cNvSpPr>
          <p:nvPr/>
        </p:nvSpPr>
        <p:spPr>
          <a:xfrm>
            <a:off x="1135118" y="132297"/>
            <a:ext cx="9933910" cy="644952"/>
          </a:xfrm>
          <a:prstGeom prst="rect">
            <a:avLst/>
          </a:prstGeom>
        </p:spPr>
        <p:txBody>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n-GB" sz="4000" b="1" dirty="0">
                <a:solidFill>
                  <a:srgbClr val="000099"/>
                </a:solidFill>
                <a:latin typeface="Gill Sans MT" panose="020B0502020104020203" pitchFamily="34" charset="0"/>
              </a:rPr>
              <a:t>Two approaches to planning:</a:t>
            </a:r>
          </a:p>
        </p:txBody>
      </p:sp>
      <p:graphicFrame>
        <p:nvGraphicFramePr>
          <p:cNvPr id="3" name="Table 2"/>
          <p:cNvGraphicFramePr>
            <a:graphicFrameLocks noGrp="1"/>
          </p:cNvGraphicFramePr>
          <p:nvPr>
            <p:extLst>
              <p:ext uri="{D42A27DB-BD31-4B8C-83A1-F6EECF244321}">
                <p14:modId xmlns:p14="http://schemas.microsoft.com/office/powerpoint/2010/main" val="1781204231"/>
              </p:ext>
            </p:extLst>
          </p:nvPr>
        </p:nvGraphicFramePr>
        <p:xfrm>
          <a:off x="1135117" y="930702"/>
          <a:ext cx="10646980" cy="4280572"/>
        </p:xfrm>
        <a:graphic>
          <a:graphicData uri="http://schemas.openxmlformats.org/drawingml/2006/table">
            <a:tbl>
              <a:tblPr firstRow="1" bandRow="1">
                <a:tableStyleId>{5C22544A-7EE6-4342-B048-85BDC9FD1C3A}</a:tableStyleId>
              </a:tblPr>
              <a:tblGrid>
                <a:gridCol w="5323490">
                  <a:extLst>
                    <a:ext uri="{9D8B030D-6E8A-4147-A177-3AD203B41FA5}">
                      <a16:colId xmlns:a16="http://schemas.microsoft.com/office/drawing/2014/main" val="20000"/>
                    </a:ext>
                  </a:extLst>
                </a:gridCol>
                <a:gridCol w="5323490">
                  <a:extLst>
                    <a:ext uri="{9D8B030D-6E8A-4147-A177-3AD203B41FA5}">
                      <a16:colId xmlns:a16="http://schemas.microsoft.com/office/drawing/2014/main" val="20001"/>
                    </a:ext>
                  </a:extLst>
                </a:gridCol>
              </a:tblGrid>
              <a:tr h="486429">
                <a:tc>
                  <a:txBody>
                    <a:bodyPr/>
                    <a:lstStyle/>
                    <a:p>
                      <a:r>
                        <a:rPr lang="en-US" sz="2000" dirty="0">
                          <a:latin typeface="Gill Sans MT" charset="0"/>
                          <a:ea typeface="Gill Sans MT" charset="0"/>
                          <a:cs typeface="Gill Sans MT" charset="0"/>
                        </a:rPr>
                        <a:t>Top down</a:t>
                      </a:r>
                    </a:p>
                  </a:txBody>
                  <a:tcPr/>
                </a:tc>
                <a:tc>
                  <a:txBody>
                    <a:bodyPr/>
                    <a:lstStyle/>
                    <a:p>
                      <a:r>
                        <a:rPr lang="en-US" sz="2000" dirty="0">
                          <a:latin typeface="Gill Sans MT" charset="0"/>
                          <a:ea typeface="Gill Sans MT" charset="0"/>
                          <a:cs typeface="Gill Sans MT" charset="0"/>
                        </a:rPr>
                        <a:t>Bottom up </a:t>
                      </a:r>
                      <a:r>
                        <a:rPr lang="en-US" sz="2000" i="1" dirty="0">
                          <a:latin typeface="Gill Sans MT" charset="0"/>
                          <a:ea typeface="Gill Sans MT" charset="0"/>
                          <a:cs typeface="Gill Sans MT" charset="0"/>
                        </a:rPr>
                        <a:t>or</a:t>
                      </a:r>
                      <a:r>
                        <a:rPr lang="en-US" sz="2000" dirty="0">
                          <a:latin typeface="Gill Sans MT" charset="0"/>
                          <a:ea typeface="Gill Sans MT" charset="0"/>
                          <a:cs typeface="Gill Sans MT" charset="0"/>
                        </a:rPr>
                        <a:t> participatory</a:t>
                      </a:r>
                    </a:p>
                  </a:txBody>
                  <a:tcPr/>
                </a:tc>
                <a:extLst>
                  <a:ext uri="{0D108BD9-81ED-4DB2-BD59-A6C34878D82A}">
                    <a16:rowId xmlns:a16="http://schemas.microsoft.com/office/drawing/2014/main" val="10000"/>
                  </a:ext>
                </a:extLst>
              </a:tr>
              <a:tr h="875572">
                <a:tc>
                  <a:txBody>
                    <a:bodyPr/>
                    <a:lstStyle/>
                    <a:p>
                      <a:r>
                        <a:rPr lang="en-US" sz="2000" dirty="0">
                          <a:latin typeface="Gill Sans MT" charset="0"/>
                          <a:ea typeface="Gill Sans MT" charset="0"/>
                          <a:cs typeface="Gill Sans MT" charset="0"/>
                        </a:rPr>
                        <a:t>Plans are formulated by management</a:t>
                      </a:r>
                      <a:r>
                        <a:rPr lang="en-US" sz="2000" baseline="0" dirty="0">
                          <a:latin typeface="Gill Sans MT" charset="0"/>
                          <a:ea typeface="Gill Sans MT" charset="0"/>
                          <a:cs typeface="Gill Sans MT" charset="0"/>
                        </a:rPr>
                        <a:t> and then passed down for implementation</a:t>
                      </a:r>
                      <a:endParaRPr lang="en-US" sz="2000" dirty="0">
                        <a:latin typeface="Gill Sans MT" charset="0"/>
                        <a:ea typeface="Gill Sans MT" charset="0"/>
                        <a:cs typeface="Gill Sans MT" charset="0"/>
                      </a:endParaRPr>
                    </a:p>
                  </a:txBody>
                  <a:tcPr/>
                </a:tc>
                <a:tc>
                  <a:txBody>
                    <a:bodyPr/>
                    <a:lstStyle/>
                    <a:p>
                      <a:r>
                        <a:rPr lang="en-US" sz="2000" dirty="0">
                          <a:latin typeface="Gill Sans MT" charset="0"/>
                          <a:ea typeface="Gill Sans MT" charset="0"/>
                          <a:cs typeface="Gill Sans MT" charset="0"/>
                        </a:rPr>
                        <a:t>Plans are</a:t>
                      </a:r>
                      <a:r>
                        <a:rPr lang="en-US" sz="2000" baseline="0" dirty="0">
                          <a:latin typeface="Gill Sans MT" charset="0"/>
                          <a:ea typeface="Gill Sans MT" charset="0"/>
                          <a:cs typeface="Gill Sans MT" charset="0"/>
                        </a:rPr>
                        <a:t> produced involving active participation of stakeholders</a:t>
                      </a:r>
                      <a:endParaRPr lang="en-US" sz="2000" dirty="0">
                        <a:latin typeface="Gill Sans MT" charset="0"/>
                        <a:ea typeface="Gill Sans MT" charset="0"/>
                        <a:cs typeface="Gill Sans MT" charset="0"/>
                      </a:endParaRPr>
                    </a:p>
                  </a:txBody>
                  <a:tcPr/>
                </a:tc>
                <a:extLst>
                  <a:ext uri="{0D108BD9-81ED-4DB2-BD59-A6C34878D82A}">
                    <a16:rowId xmlns:a16="http://schemas.microsoft.com/office/drawing/2014/main" val="10001"/>
                  </a:ext>
                </a:extLst>
              </a:tr>
              <a:tr h="1264714">
                <a:tc>
                  <a:txBody>
                    <a:bodyPr/>
                    <a:lstStyle/>
                    <a:p>
                      <a:r>
                        <a:rPr lang="en-US" sz="2000" dirty="0">
                          <a:latin typeface="Gill Sans MT" charset="0"/>
                          <a:ea typeface="Gill Sans MT" charset="0"/>
                          <a:cs typeface="Gill Sans MT" charset="0"/>
                        </a:rPr>
                        <a:t>Often used for </a:t>
                      </a:r>
                      <a:r>
                        <a:rPr lang="en-US" sz="2000" baseline="0" dirty="0">
                          <a:latin typeface="Gill Sans MT" charset="0"/>
                          <a:ea typeface="Gill Sans MT" charset="0"/>
                          <a:cs typeface="Gill Sans MT" charset="0"/>
                        </a:rPr>
                        <a:t>large-scale development plans or to define the strategic orientation of </a:t>
                      </a:r>
                      <a:r>
                        <a:rPr lang="en-US" sz="2000" baseline="0" dirty="0" err="1">
                          <a:latin typeface="Gill Sans MT" charset="0"/>
                          <a:ea typeface="Gill Sans MT" charset="0"/>
                          <a:cs typeface="Gill Sans MT" charset="0"/>
                        </a:rPr>
                        <a:t>organisations</a:t>
                      </a:r>
                      <a:endParaRPr lang="en-US" sz="2000" dirty="0">
                        <a:latin typeface="Gill Sans MT" charset="0"/>
                        <a:ea typeface="Gill Sans MT" charset="0"/>
                        <a:cs typeface="Gill Sans MT" charset="0"/>
                      </a:endParaRPr>
                    </a:p>
                  </a:txBody>
                  <a:tcPr/>
                </a:tc>
                <a:tc>
                  <a:txBody>
                    <a:bodyPr/>
                    <a:lstStyle/>
                    <a:p>
                      <a:r>
                        <a:rPr lang="en-US" sz="2000" dirty="0">
                          <a:latin typeface="Gill Sans MT" charset="0"/>
                          <a:ea typeface="Gill Sans MT" charset="0"/>
                          <a:cs typeface="Gill Sans MT" charset="0"/>
                        </a:rPr>
                        <a:t>Generally</a:t>
                      </a:r>
                      <a:r>
                        <a:rPr lang="en-US" sz="2000" baseline="0" dirty="0">
                          <a:latin typeface="Gill Sans MT" charset="0"/>
                          <a:ea typeface="Gill Sans MT" charset="0"/>
                          <a:cs typeface="Gill Sans MT" charset="0"/>
                        </a:rPr>
                        <a:t> used for specific community projects where the participation of local people is crucial for project success</a:t>
                      </a:r>
                      <a:endParaRPr lang="en-US" sz="2000" dirty="0">
                        <a:latin typeface="Gill Sans MT" charset="0"/>
                        <a:ea typeface="Gill Sans MT" charset="0"/>
                        <a:cs typeface="Gill Sans MT" charset="0"/>
                      </a:endParaRPr>
                    </a:p>
                  </a:txBody>
                  <a:tcPr/>
                </a:tc>
                <a:extLst>
                  <a:ext uri="{0D108BD9-81ED-4DB2-BD59-A6C34878D82A}">
                    <a16:rowId xmlns:a16="http://schemas.microsoft.com/office/drawing/2014/main" val="10002"/>
                  </a:ext>
                </a:extLst>
              </a:tr>
              <a:tr h="1653857">
                <a:tc>
                  <a:txBody>
                    <a:bodyPr/>
                    <a:lstStyle/>
                    <a:p>
                      <a:r>
                        <a:rPr lang="en-US" sz="2000" dirty="0">
                          <a:latin typeface="Gill Sans MT" charset="0"/>
                          <a:ea typeface="Gill Sans MT" charset="0"/>
                          <a:cs typeface="Gill Sans MT" charset="0"/>
                        </a:rPr>
                        <a:t>Based on a number</a:t>
                      </a:r>
                      <a:r>
                        <a:rPr lang="en-US" sz="2000" baseline="0" dirty="0">
                          <a:latin typeface="Gill Sans MT" charset="0"/>
                          <a:ea typeface="Gill Sans MT" charset="0"/>
                          <a:cs typeface="Gill Sans MT" charset="0"/>
                        </a:rPr>
                        <a:t> of specialists who agree priorities (such as globally threatened species) and set high level objectives and targets</a:t>
                      </a:r>
                      <a:endParaRPr lang="en-US" sz="2000" dirty="0">
                        <a:latin typeface="Gill Sans MT" charset="0"/>
                        <a:ea typeface="Gill Sans MT" charset="0"/>
                        <a:cs typeface="Gill Sans MT" charset="0"/>
                      </a:endParaRPr>
                    </a:p>
                  </a:txBody>
                  <a:tcPr/>
                </a:tc>
                <a:tc>
                  <a:txBody>
                    <a:bodyPr/>
                    <a:lstStyle/>
                    <a:p>
                      <a:endParaRPr lang="en-US" sz="2000" dirty="0">
                        <a:latin typeface="Gill Sans MT" charset="0"/>
                        <a:ea typeface="Gill Sans MT" charset="0"/>
                        <a:cs typeface="Gill Sans MT" charset="0"/>
                      </a:endParaRPr>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851064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507198-FB96-4B84-AC65-33D30F428326}" type="slidenum">
              <a:rPr lang="en-GB" smtClean="0"/>
              <a:t>18</a:t>
            </a:fld>
            <a:endParaRPr lang="en-GB"/>
          </a:p>
        </p:txBody>
      </p:sp>
      <p:sp>
        <p:nvSpPr>
          <p:cNvPr id="4" name="Content Placeholder 2"/>
          <p:cNvSpPr txBox="1">
            <a:spLocks/>
          </p:cNvSpPr>
          <p:nvPr/>
        </p:nvSpPr>
        <p:spPr>
          <a:xfrm>
            <a:off x="1077893" y="1660634"/>
            <a:ext cx="10127135" cy="5044965"/>
          </a:xfrm>
          <a:prstGeom prst="rect">
            <a:avLst/>
          </a:prstGeom>
        </p:spPr>
        <p:txBody>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marL="0" indent="0">
              <a:buNone/>
            </a:pPr>
            <a:r>
              <a:rPr lang="en-US" sz="2800" dirty="0">
                <a:latin typeface="Gill Sans MT" charset="0"/>
                <a:ea typeface="Gill Sans MT" charset="0"/>
                <a:cs typeface="Gill Sans MT" charset="0"/>
              </a:rPr>
              <a:t>Sharing stories: building a wall of success (15 minutes)</a:t>
            </a:r>
          </a:p>
          <a:p>
            <a:pPr marL="0" indent="0">
              <a:buNone/>
            </a:pPr>
            <a:endParaRPr lang="en-US" sz="2800" dirty="0">
              <a:latin typeface="Gill Sans MT" charset="0"/>
              <a:ea typeface="Gill Sans MT" charset="0"/>
              <a:cs typeface="Gill Sans MT" charset="0"/>
            </a:endParaRPr>
          </a:p>
          <a:p>
            <a:pPr marL="0" indent="0">
              <a:buNone/>
            </a:pPr>
            <a:r>
              <a:rPr lang="en-US" sz="2800" dirty="0">
                <a:latin typeface="Gill Sans MT" charset="0"/>
                <a:ea typeface="Gill Sans MT" charset="0"/>
                <a:cs typeface="Gill Sans MT" charset="0"/>
              </a:rPr>
              <a:t>In groups:</a:t>
            </a:r>
          </a:p>
          <a:p>
            <a:pPr marL="514350" indent="-514350">
              <a:buFont typeface="+mj-lt"/>
              <a:buAutoNum type="arabicPeriod"/>
            </a:pPr>
            <a:r>
              <a:rPr lang="en-US" sz="2800" dirty="0">
                <a:latin typeface="Gill Sans MT" charset="0"/>
                <a:ea typeface="Gill Sans MT" charset="0"/>
                <a:cs typeface="Gill Sans MT" charset="0"/>
              </a:rPr>
              <a:t>A participant describes a successful project he/she has implemented with community members, including information about their role in the process, and lessons learnt</a:t>
            </a:r>
          </a:p>
          <a:p>
            <a:pPr marL="514350" indent="-514350">
              <a:buFont typeface="+mj-lt"/>
              <a:buAutoNum type="arabicPeriod"/>
            </a:pPr>
            <a:r>
              <a:rPr lang="en-US" sz="2800" dirty="0">
                <a:latin typeface="Gill Sans MT" charset="0"/>
                <a:ea typeface="Gill Sans MT" charset="0"/>
                <a:cs typeface="Gill Sans MT" charset="0"/>
              </a:rPr>
              <a:t>Another participant describes a project that did not work, including information on their role in the process, and lessons learnt</a:t>
            </a:r>
          </a:p>
        </p:txBody>
      </p:sp>
      <p:sp>
        <p:nvSpPr>
          <p:cNvPr id="6" name="Title 1"/>
          <p:cNvSpPr txBox="1">
            <a:spLocks/>
          </p:cNvSpPr>
          <p:nvPr/>
        </p:nvSpPr>
        <p:spPr>
          <a:xfrm>
            <a:off x="1030288" y="285750"/>
            <a:ext cx="10405649" cy="1374884"/>
          </a:xfrm>
          <a:prstGeom prst="rect">
            <a:avLst/>
          </a:prstGeom>
        </p:spPr>
        <p:txBody>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n-GB" sz="4000" b="1" dirty="0">
                <a:solidFill>
                  <a:srgbClr val="000099"/>
                </a:solidFill>
                <a:latin typeface="Gill Sans MT" panose="020B0502020104020203" pitchFamily="34" charset="0"/>
              </a:rPr>
              <a:t>Group work: principles and skills in project planning</a:t>
            </a:r>
          </a:p>
        </p:txBody>
      </p:sp>
    </p:spTree>
    <p:extLst>
      <p:ext uri="{BB962C8B-B14F-4D97-AF65-F5344CB8AC3E}">
        <p14:creationId xmlns:p14="http://schemas.microsoft.com/office/powerpoint/2010/main" val="20106153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507198-FB96-4B84-AC65-33D30F428326}" type="slidenum">
              <a:rPr lang="en-GB" smtClean="0"/>
              <a:t>19</a:t>
            </a:fld>
            <a:endParaRPr lang="en-GB"/>
          </a:p>
        </p:txBody>
      </p:sp>
      <p:sp>
        <p:nvSpPr>
          <p:cNvPr id="3" name="Title 1"/>
          <p:cNvSpPr txBox="1">
            <a:spLocks/>
          </p:cNvSpPr>
          <p:nvPr/>
        </p:nvSpPr>
        <p:spPr>
          <a:xfrm>
            <a:off x="1030288" y="504497"/>
            <a:ext cx="10205271" cy="1030013"/>
          </a:xfrm>
          <a:prstGeom prst="rect">
            <a:avLst/>
          </a:prstGeom>
        </p:spPr>
        <p:txBody>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n-US" sz="3700" b="1" dirty="0">
                <a:solidFill>
                  <a:srgbClr val="000099"/>
                </a:solidFill>
                <a:latin typeface="Gill Sans MT" panose="020B0502020104020203" pitchFamily="34" charset="0"/>
              </a:rPr>
              <a:t>Planning Step 1: Ideas</a:t>
            </a:r>
          </a:p>
        </p:txBody>
      </p:sp>
      <p:sp>
        <p:nvSpPr>
          <p:cNvPr id="4" name="Content Placeholder 2"/>
          <p:cNvSpPr txBox="1">
            <a:spLocks/>
          </p:cNvSpPr>
          <p:nvPr/>
        </p:nvSpPr>
        <p:spPr>
          <a:xfrm>
            <a:off x="1030288" y="1534510"/>
            <a:ext cx="10038739" cy="5032978"/>
          </a:xfrm>
          <a:prstGeom prst="rect">
            <a:avLst/>
          </a:prstGeom>
        </p:spPr>
        <p:txBody>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marL="0" indent="0">
              <a:lnSpc>
                <a:spcPct val="100000"/>
              </a:lnSpc>
              <a:spcBef>
                <a:spcPts val="0"/>
              </a:spcBef>
              <a:spcAft>
                <a:spcPts val="0"/>
              </a:spcAft>
              <a:buNone/>
            </a:pPr>
            <a:r>
              <a:rPr lang="en-US" sz="2800" dirty="0">
                <a:latin typeface="Gill Sans MT" charset="0"/>
                <a:ea typeface="Gill Sans MT" charset="0"/>
                <a:cs typeface="Gill Sans MT" charset="0"/>
              </a:rPr>
              <a:t>This is about deciding what needs to be done, based on ideas of a desired situation</a:t>
            </a:r>
          </a:p>
          <a:p>
            <a:pPr>
              <a:lnSpc>
                <a:spcPct val="100000"/>
              </a:lnSpc>
              <a:spcBef>
                <a:spcPts val="0"/>
              </a:spcBef>
              <a:spcAft>
                <a:spcPts val="0"/>
              </a:spcAft>
            </a:pPr>
            <a:r>
              <a:rPr lang="en-US" sz="2800" dirty="0">
                <a:latin typeface="Gill Sans MT" charset="0"/>
                <a:ea typeface="Gill Sans MT" charset="0"/>
                <a:cs typeface="Gill Sans MT" charset="0"/>
              </a:rPr>
              <a:t>E.g. there is illegal cutting of trees in </a:t>
            </a:r>
            <a:r>
              <a:rPr lang="en-US" sz="2800" dirty="0" err="1">
                <a:latin typeface="Gill Sans MT" charset="0"/>
                <a:ea typeface="Gill Sans MT" charset="0"/>
                <a:cs typeface="Gill Sans MT" charset="0"/>
              </a:rPr>
              <a:t>Kibera</a:t>
            </a:r>
            <a:r>
              <a:rPr lang="en-US" sz="2800" dirty="0">
                <a:latin typeface="Gill Sans MT" charset="0"/>
                <a:ea typeface="Gill Sans MT" charset="0"/>
                <a:cs typeface="Gill Sans MT" charset="0"/>
              </a:rPr>
              <a:t> sector of the park. You want to control or stop this activity</a:t>
            </a:r>
          </a:p>
          <a:p>
            <a:pPr>
              <a:lnSpc>
                <a:spcPct val="100000"/>
              </a:lnSpc>
              <a:spcBef>
                <a:spcPts val="0"/>
              </a:spcBef>
              <a:spcAft>
                <a:spcPts val="0"/>
              </a:spcAft>
            </a:pPr>
            <a:r>
              <a:rPr lang="en-US" sz="2800" dirty="0">
                <a:latin typeface="Gill Sans MT" charset="0"/>
                <a:ea typeface="Gill Sans MT" charset="0"/>
                <a:cs typeface="Gill Sans MT" charset="0"/>
              </a:rPr>
              <a:t>Ideas of a desired situation</a:t>
            </a:r>
          </a:p>
          <a:p>
            <a:pPr lvl="1">
              <a:lnSpc>
                <a:spcPct val="100000"/>
              </a:lnSpc>
              <a:spcBef>
                <a:spcPts val="0"/>
              </a:spcBef>
              <a:spcAft>
                <a:spcPts val="0"/>
              </a:spcAft>
            </a:pPr>
            <a:r>
              <a:rPr lang="en-US" sz="2800" dirty="0">
                <a:latin typeface="Gill Sans MT" charset="0"/>
                <a:ea typeface="Gill Sans MT" charset="0"/>
                <a:cs typeface="Gill Sans MT" charset="0"/>
              </a:rPr>
              <a:t>You’ll have good results if there is regulated access to trees inside the park</a:t>
            </a:r>
          </a:p>
          <a:p>
            <a:pPr lvl="1">
              <a:lnSpc>
                <a:spcPct val="100000"/>
              </a:lnSpc>
              <a:spcBef>
                <a:spcPts val="0"/>
              </a:spcBef>
              <a:spcAft>
                <a:spcPts val="0"/>
              </a:spcAft>
            </a:pPr>
            <a:r>
              <a:rPr lang="en-US" sz="2800" dirty="0">
                <a:latin typeface="Gill Sans MT" charset="0"/>
                <a:ea typeface="Gill Sans MT" charset="0"/>
                <a:cs typeface="Gill Sans MT" charset="0"/>
              </a:rPr>
              <a:t>You’ll have even better results if people have access to trees </a:t>
            </a:r>
            <a:r>
              <a:rPr lang="en-US" sz="2800" i="0" dirty="0">
                <a:latin typeface="Gill Sans MT" charset="0"/>
                <a:ea typeface="Gill Sans MT" charset="0"/>
                <a:cs typeface="Gill Sans MT" charset="0"/>
              </a:rPr>
              <a:t>outside</a:t>
            </a:r>
            <a:r>
              <a:rPr lang="en-US" sz="2800" dirty="0">
                <a:latin typeface="Gill Sans MT" charset="0"/>
                <a:ea typeface="Gill Sans MT" charset="0"/>
                <a:cs typeface="Gill Sans MT" charset="0"/>
              </a:rPr>
              <a:t> the park</a:t>
            </a:r>
          </a:p>
          <a:p>
            <a:pPr lvl="1">
              <a:lnSpc>
                <a:spcPct val="100000"/>
              </a:lnSpc>
              <a:spcBef>
                <a:spcPts val="0"/>
              </a:spcBef>
              <a:spcAft>
                <a:spcPts val="0"/>
              </a:spcAft>
            </a:pPr>
            <a:r>
              <a:rPr lang="en-US" sz="2800" dirty="0">
                <a:latin typeface="Gill Sans MT" charset="0"/>
                <a:ea typeface="Gill Sans MT" charset="0"/>
                <a:cs typeface="Gill Sans MT" charset="0"/>
              </a:rPr>
              <a:t>You’ll have even better results if the two activities are combined</a:t>
            </a:r>
          </a:p>
        </p:txBody>
      </p:sp>
    </p:spTree>
    <p:extLst>
      <p:ext uri="{BB962C8B-B14F-4D97-AF65-F5344CB8AC3E}">
        <p14:creationId xmlns:p14="http://schemas.microsoft.com/office/powerpoint/2010/main" val="7708967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76978" y="458956"/>
            <a:ext cx="10438043" cy="5509200"/>
          </a:xfrm>
          <a:prstGeom prst="rect">
            <a:avLst/>
          </a:prstGeom>
          <a:noFill/>
        </p:spPr>
        <p:txBody>
          <a:bodyPr wrap="square" rtlCol="0">
            <a:spAutoFit/>
          </a:bodyPr>
          <a:lstStyle/>
          <a:p>
            <a:pPr algn="ctr"/>
            <a:r>
              <a:rPr lang="en-GB" sz="2800" i="1" dirty="0">
                <a:latin typeface="Gill Sans MT" panose="020B0502020104020203" pitchFamily="34" charset="77"/>
              </a:rPr>
              <a:t>This module is part of the UWA Community Conservation Warden training package, which was designed for UWA, with support from IIED and funding from UK Aid.  The package contains the following modules:  </a:t>
            </a:r>
          </a:p>
          <a:p>
            <a:pPr algn="ctr"/>
            <a:endParaRPr lang="en-GB" sz="2400" i="1" dirty="0">
              <a:latin typeface="Gill Sans MT" panose="020B0502020104020203" pitchFamily="34" charset="77"/>
            </a:endParaRPr>
          </a:p>
          <a:p>
            <a:pPr marL="457200" indent="-457200">
              <a:buFont typeface="+mj-lt"/>
              <a:buAutoNum type="arabicPeriod"/>
            </a:pPr>
            <a:r>
              <a:rPr lang="en-GB" sz="2400" i="1" dirty="0">
                <a:latin typeface="Gill Sans MT" panose="020B0502020104020203" pitchFamily="34" charset="77"/>
              </a:rPr>
              <a:t>Introduction to Community Conservation</a:t>
            </a:r>
          </a:p>
          <a:p>
            <a:pPr marL="457200" indent="-457200">
              <a:buFont typeface="+mj-lt"/>
              <a:buAutoNum type="arabicPeriod"/>
            </a:pPr>
            <a:r>
              <a:rPr lang="en-GB" sz="2400" i="1" dirty="0">
                <a:latin typeface="Gill Sans MT" panose="020B0502020104020203" pitchFamily="34" charset="77"/>
              </a:rPr>
              <a:t>Effective Communication </a:t>
            </a:r>
          </a:p>
          <a:p>
            <a:pPr marL="457200" indent="-457200">
              <a:buFont typeface="+mj-lt"/>
              <a:buAutoNum type="arabicPeriod"/>
            </a:pPr>
            <a:r>
              <a:rPr lang="en-GB" sz="2400" i="1" dirty="0">
                <a:latin typeface="Gill Sans MT" panose="020B0502020104020203" pitchFamily="34" charset="77"/>
              </a:rPr>
              <a:t>Community Mobilisation</a:t>
            </a:r>
          </a:p>
          <a:p>
            <a:pPr marL="457200" indent="-457200">
              <a:buFont typeface="+mj-lt"/>
              <a:buAutoNum type="arabicPeriod"/>
            </a:pPr>
            <a:r>
              <a:rPr lang="en-GB" sz="2400" i="1" dirty="0">
                <a:latin typeface="Gill Sans MT" panose="020B0502020104020203" pitchFamily="34" charset="77"/>
              </a:rPr>
              <a:t>Facilitating Community Meetings</a:t>
            </a:r>
          </a:p>
          <a:p>
            <a:pPr marL="457200" indent="-457200">
              <a:buFont typeface="+mj-lt"/>
              <a:buAutoNum type="arabicPeriod"/>
            </a:pPr>
            <a:r>
              <a:rPr lang="en-GB" sz="2400" i="1" dirty="0">
                <a:latin typeface="Gill Sans MT" panose="020B0502020104020203" pitchFamily="34" charset="77"/>
              </a:rPr>
              <a:t>Undertaking Gender Assessments for Conservation</a:t>
            </a:r>
          </a:p>
          <a:p>
            <a:pPr marL="457200" indent="-457200">
              <a:buFont typeface="+mj-lt"/>
              <a:buAutoNum type="arabicPeriod"/>
            </a:pPr>
            <a:r>
              <a:rPr lang="en-GB" sz="2400" b="1" i="1" dirty="0">
                <a:latin typeface="Gill Sans MT" panose="020B0502020104020203" pitchFamily="34" charset="77"/>
              </a:rPr>
              <a:t>Planning Community Conservation Interventions and Projects</a:t>
            </a:r>
          </a:p>
          <a:p>
            <a:pPr marL="457200" indent="-457200">
              <a:buFont typeface="+mj-lt"/>
              <a:buAutoNum type="arabicPeriod"/>
            </a:pPr>
            <a:r>
              <a:rPr lang="en-GB" sz="2400" i="1" dirty="0">
                <a:latin typeface="Gill Sans MT" panose="020B0502020104020203" pitchFamily="34" charset="77"/>
              </a:rPr>
              <a:t>Conflict Management</a:t>
            </a:r>
          </a:p>
          <a:p>
            <a:pPr marL="457200" indent="-457200">
              <a:buFont typeface="+mj-lt"/>
              <a:buAutoNum type="arabicPeriod"/>
            </a:pPr>
            <a:r>
              <a:rPr lang="en-GB" sz="2400" i="1" dirty="0">
                <a:latin typeface="Gill Sans MT" panose="020B0502020104020203" pitchFamily="34" charset="77"/>
              </a:rPr>
              <a:t>Monitoring &amp; Evaluation Reporting</a:t>
            </a:r>
          </a:p>
          <a:p>
            <a:pPr marL="457200" indent="-457200">
              <a:buFont typeface="+mj-lt"/>
              <a:buAutoNum type="arabicPeriod"/>
            </a:pPr>
            <a:endParaRPr lang="en-GB" sz="2400" i="1" dirty="0">
              <a:latin typeface="Gill Sans MT" panose="020B0502020104020203" pitchFamily="34" charset="77"/>
            </a:endParaRPr>
          </a:p>
          <a:p>
            <a:pPr algn="ctr"/>
            <a:r>
              <a:rPr lang="en-GB" sz="2800" i="1" dirty="0">
                <a:latin typeface="Gill Sans MT" panose="020B0502020104020203" pitchFamily="34" charset="77"/>
              </a:rPr>
              <a:t>All modules can be found via </a:t>
            </a:r>
            <a:r>
              <a:rPr lang="en-GB" sz="2800" i="1" dirty="0">
                <a:latin typeface="Gill Sans MT" panose="020B0502020104020203" pitchFamily="34" charset="77"/>
                <a:hlinkClick r:id="rId3"/>
              </a:rPr>
              <a:t>www.iied.org/UWA-warden-training</a:t>
            </a:r>
            <a:endParaRPr lang="en-GB" sz="2800" i="1" dirty="0">
              <a:highlight>
                <a:srgbClr val="FFFF00"/>
              </a:highlight>
              <a:latin typeface="Gill Sans MT" panose="020B0502020104020203" pitchFamily="34" charset="77"/>
            </a:endParaRPr>
          </a:p>
        </p:txBody>
      </p:sp>
      <p:sp>
        <p:nvSpPr>
          <p:cNvPr id="5" name="Slide Number Placeholder 4"/>
          <p:cNvSpPr>
            <a:spLocks noGrp="1"/>
          </p:cNvSpPr>
          <p:nvPr>
            <p:ph type="sldNum" sz="quarter" idx="12"/>
          </p:nvPr>
        </p:nvSpPr>
        <p:spPr/>
        <p:txBody>
          <a:bodyPr/>
          <a:lstStyle/>
          <a:p>
            <a:fld id="{D8AC6650-73DF-46B7-A688-A216FA2CA224}" type="slidenum">
              <a:rPr lang="en-GB" smtClean="0"/>
              <a:t>2</a:t>
            </a:fld>
            <a:endParaRPr lang="en-GB"/>
          </a:p>
        </p:txBody>
      </p:sp>
    </p:spTree>
    <p:extLst>
      <p:ext uri="{BB962C8B-B14F-4D97-AF65-F5344CB8AC3E}">
        <p14:creationId xmlns:p14="http://schemas.microsoft.com/office/powerpoint/2010/main" val="14125097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507198-FB96-4B84-AC65-33D30F428326}" type="slidenum">
              <a:rPr lang="en-GB" smtClean="0"/>
              <a:t>20</a:t>
            </a:fld>
            <a:endParaRPr lang="en-GB"/>
          </a:p>
        </p:txBody>
      </p:sp>
      <p:sp>
        <p:nvSpPr>
          <p:cNvPr id="3" name="Title 1"/>
          <p:cNvSpPr txBox="1">
            <a:spLocks/>
          </p:cNvSpPr>
          <p:nvPr/>
        </p:nvSpPr>
        <p:spPr>
          <a:xfrm>
            <a:off x="1030288" y="504497"/>
            <a:ext cx="10205271" cy="851675"/>
          </a:xfrm>
          <a:prstGeom prst="rect">
            <a:avLst/>
          </a:prstGeom>
        </p:spPr>
        <p:txBody>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n-US" sz="3700" b="1" dirty="0">
                <a:solidFill>
                  <a:srgbClr val="000099"/>
                </a:solidFill>
                <a:latin typeface="Gill Sans MT" panose="020B0502020104020203" pitchFamily="34" charset="0"/>
              </a:rPr>
              <a:t>Planning Step 1: Ideas</a:t>
            </a:r>
          </a:p>
        </p:txBody>
      </p:sp>
      <p:sp>
        <p:nvSpPr>
          <p:cNvPr id="4" name="Content Placeholder 2"/>
          <p:cNvSpPr txBox="1">
            <a:spLocks/>
          </p:cNvSpPr>
          <p:nvPr/>
        </p:nvSpPr>
        <p:spPr>
          <a:xfrm>
            <a:off x="1030288" y="1356172"/>
            <a:ext cx="10038739" cy="5211316"/>
          </a:xfrm>
          <a:prstGeom prst="rect">
            <a:avLst/>
          </a:prstGeom>
        </p:spPr>
        <p:txBody>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a:lnSpc>
                <a:spcPct val="100000"/>
              </a:lnSpc>
              <a:spcBef>
                <a:spcPts val="0"/>
              </a:spcBef>
              <a:spcAft>
                <a:spcPts val="0"/>
              </a:spcAft>
            </a:pPr>
            <a:r>
              <a:rPr lang="en-US" sz="2800" dirty="0">
                <a:latin typeface="Gill Sans MT" charset="0"/>
                <a:ea typeface="Gill Sans MT" charset="0"/>
                <a:cs typeface="Gill Sans MT" charset="0"/>
              </a:rPr>
              <a:t>Thinking about your desired situation</a:t>
            </a:r>
          </a:p>
          <a:p>
            <a:pPr lvl="1">
              <a:lnSpc>
                <a:spcPct val="100000"/>
              </a:lnSpc>
              <a:spcBef>
                <a:spcPts val="0"/>
              </a:spcBef>
              <a:spcAft>
                <a:spcPts val="0"/>
              </a:spcAft>
            </a:pPr>
            <a:r>
              <a:rPr lang="en-US" sz="2800" dirty="0">
                <a:latin typeface="Gill Sans MT" charset="0"/>
                <a:ea typeface="Gill Sans MT" charset="0"/>
                <a:cs typeface="Gill Sans MT" charset="0"/>
              </a:rPr>
              <a:t>What </a:t>
            </a:r>
            <a:r>
              <a:rPr lang="en-US" sz="2800" dirty="0" err="1">
                <a:latin typeface="Gill Sans MT" charset="0"/>
                <a:ea typeface="Gill Sans MT" charset="0"/>
                <a:cs typeface="Gill Sans MT" charset="0"/>
              </a:rPr>
              <a:t>behaviour</a:t>
            </a:r>
            <a:r>
              <a:rPr lang="en-US" sz="2800" dirty="0">
                <a:latin typeface="Gill Sans MT" charset="0"/>
                <a:ea typeface="Gill Sans MT" charset="0"/>
                <a:cs typeface="Gill Sans MT" charset="0"/>
              </a:rPr>
              <a:t> needs to change?</a:t>
            </a:r>
          </a:p>
          <a:p>
            <a:pPr lvl="1">
              <a:lnSpc>
                <a:spcPct val="100000"/>
              </a:lnSpc>
              <a:spcBef>
                <a:spcPts val="0"/>
              </a:spcBef>
              <a:spcAft>
                <a:spcPts val="0"/>
              </a:spcAft>
            </a:pPr>
            <a:r>
              <a:rPr lang="en-US" sz="2800" dirty="0">
                <a:latin typeface="Gill Sans MT" charset="0"/>
                <a:ea typeface="Gill Sans MT" charset="0"/>
                <a:cs typeface="Gill Sans MT" charset="0"/>
              </a:rPr>
              <a:t>Whose </a:t>
            </a:r>
            <a:r>
              <a:rPr lang="en-US" sz="2800" dirty="0" err="1">
                <a:latin typeface="Gill Sans MT" charset="0"/>
                <a:ea typeface="Gill Sans MT" charset="0"/>
                <a:cs typeface="Gill Sans MT" charset="0"/>
              </a:rPr>
              <a:t>behaviour</a:t>
            </a:r>
            <a:r>
              <a:rPr lang="en-US" sz="2800" dirty="0">
                <a:latin typeface="Gill Sans MT" charset="0"/>
                <a:ea typeface="Gill Sans MT" charset="0"/>
                <a:cs typeface="Gill Sans MT" charset="0"/>
              </a:rPr>
              <a:t> needs to change?</a:t>
            </a:r>
          </a:p>
          <a:p>
            <a:pPr lvl="1">
              <a:lnSpc>
                <a:spcPct val="100000"/>
              </a:lnSpc>
              <a:spcBef>
                <a:spcPts val="0"/>
              </a:spcBef>
              <a:spcAft>
                <a:spcPts val="0"/>
              </a:spcAft>
            </a:pPr>
            <a:r>
              <a:rPr lang="en-US" sz="2800" dirty="0">
                <a:latin typeface="Gill Sans MT" charset="0"/>
                <a:ea typeface="Gill Sans MT" charset="0"/>
                <a:cs typeface="Gill Sans MT" charset="0"/>
              </a:rPr>
              <a:t>How can people be helped or allowed to change their </a:t>
            </a:r>
            <a:r>
              <a:rPr lang="en-US" sz="2800" dirty="0" err="1">
                <a:latin typeface="Gill Sans MT" charset="0"/>
                <a:ea typeface="Gill Sans MT" charset="0"/>
                <a:cs typeface="Gill Sans MT" charset="0"/>
              </a:rPr>
              <a:t>behaviour</a:t>
            </a:r>
            <a:r>
              <a:rPr lang="en-US" sz="2800" dirty="0">
                <a:latin typeface="Gill Sans MT" charset="0"/>
                <a:ea typeface="Gill Sans MT" charset="0"/>
                <a:cs typeface="Gill Sans MT" charset="0"/>
              </a:rPr>
              <a:t>?</a:t>
            </a:r>
          </a:p>
          <a:p>
            <a:pPr>
              <a:lnSpc>
                <a:spcPct val="100000"/>
              </a:lnSpc>
              <a:spcBef>
                <a:spcPts val="0"/>
              </a:spcBef>
              <a:spcAft>
                <a:spcPts val="0"/>
              </a:spcAft>
            </a:pPr>
            <a:endParaRPr lang="en-US" sz="2800" dirty="0">
              <a:latin typeface="Gill Sans MT" charset="0"/>
              <a:ea typeface="Gill Sans MT" charset="0"/>
              <a:cs typeface="Gill Sans MT" charset="0"/>
            </a:endParaRPr>
          </a:p>
          <a:p>
            <a:pPr>
              <a:lnSpc>
                <a:spcPct val="100000"/>
              </a:lnSpc>
              <a:spcBef>
                <a:spcPts val="0"/>
              </a:spcBef>
              <a:spcAft>
                <a:spcPts val="0"/>
              </a:spcAft>
            </a:pPr>
            <a:r>
              <a:rPr lang="en-US" sz="2800" dirty="0">
                <a:latin typeface="Gill Sans MT" charset="0"/>
                <a:ea typeface="Gill Sans MT" charset="0"/>
                <a:cs typeface="Gill Sans MT" charset="0"/>
              </a:rPr>
              <a:t>What changes need to happen as a direct result of the project(s)?</a:t>
            </a:r>
          </a:p>
          <a:p>
            <a:pPr lvl="1">
              <a:lnSpc>
                <a:spcPct val="100000"/>
              </a:lnSpc>
              <a:spcBef>
                <a:spcPts val="0"/>
              </a:spcBef>
              <a:spcAft>
                <a:spcPts val="0"/>
              </a:spcAft>
            </a:pPr>
            <a:r>
              <a:rPr lang="en-US" sz="2800" dirty="0">
                <a:latin typeface="Gill Sans MT" charset="0"/>
                <a:ea typeface="Gill Sans MT" charset="0"/>
                <a:cs typeface="Gill Sans MT" charset="0"/>
              </a:rPr>
              <a:t>In this case, little or no cutting of trees in the park</a:t>
            </a:r>
          </a:p>
          <a:p>
            <a:pPr lvl="1">
              <a:lnSpc>
                <a:spcPct val="100000"/>
              </a:lnSpc>
              <a:spcBef>
                <a:spcPts val="0"/>
              </a:spcBef>
              <a:spcAft>
                <a:spcPts val="0"/>
              </a:spcAft>
            </a:pPr>
            <a:endParaRPr lang="en-US" sz="2800" dirty="0">
              <a:latin typeface="Gill Sans MT" charset="0"/>
              <a:ea typeface="Gill Sans MT" charset="0"/>
              <a:cs typeface="Gill Sans MT" charset="0"/>
            </a:endParaRPr>
          </a:p>
          <a:p>
            <a:pPr lvl="1">
              <a:lnSpc>
                <a:spcPct val="100000"/>
              </a:lnSpc>
              <a:spcBef>
                <a:spcPts val="0"/>
              </a:spcBef>
              <a:spcAft>
                <a:spcPts val="0"/>
              </a:spcAft>
            </a:pPr>
            <a:endParaRPr lang="en-US" sz="2800" dirty="0">
              <a:latin typeface="Gill Sans MT" charset="0"/>
              <a:ea typeface="Gill Sans MT" charset="0"/>
              <a:cs typeface="Gill Sans MT" charset="0"/>
            </a:endParaRPr>
          </a:p>
        </p:txBody>
      </p:sp>
      <p:sp>
        <p:nvSpPr>
          <p:cNvPr id="5" name="TextBox 4"/>
          <p:cNvSpPr txBox="1"/>
          <p:nvPr/>
        </p:nvSpPr>
        <p:spPr>
          <a:xfrm>
            <a:off x="1434697" y="5583730"/>
            <a:ext cx="9634330" cy="830997"/>
          </a:xfrm>
          <a:prstGeom prst="rect">
            <a:avLst/>
          </a:prstGeom>
          <a:noFill/>
        </p:spPr>
        <p:txBody>
          <a:bodyPr wrap="square" rtlCol="0">
            <a:spAutoFit/>
          </a:bodyPr>
          <a:lstStyle/>
          <a:p>
            <a:r>
              <a:rPr lang="en-US" sz="2400" dirty="0">
                <a:solidFill>
                  <a:schemeClr val="tx2"/>
                </a:solidFill>
                <a:latin typeface="Gill Sans MT" charset="0"/>
                <a:ea typeface="Gill Sans MT" charset="0"/>
                <a:cs typeface="Gill Sans MT" charset="0"/>
              </a:rPr>
              <a:t>Participatory methods  might be useful to identify the issues and how local people define the problem e.g. focus groups or other workshop activities</a:t>
            </a:r>
          </a:p>
        </p:txBody>
      </p:sp>
    </p:spTree>
    <p:extLst>
      <p:ext uri="{BB962C8B-B14F-4D97-AF65-F5344CB8AC3E}">
        <p14:creationId xmlns:p14="http://schemas.microsoft.com/office/powerpoint/2010/main" val="2857921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507198-FB96-4B84-AC65-33D30F428326}" type="slidenum">
              <a:rPr lang="en-GB" smtClean="0"/>
              <a:t>21</a:t>
            </a:fld>
            <a:endParaRPr lang="en-GB"/>
          </a:p>
        </p:txBody>
      </p:sp>
      <p:sp>
        <p:nvSpPr>
          <p:cNvPr id="3" name="Title 1"/>
          <p:cNvSpPr txBox="1">
            <a:spLocks/>
          </p:cNvSpPr>
          <p:nvPr/>
        </p:nvSpPr>
        <p:spPr>
          <a:xfrm>
            <a:off x="1030288" y="504497"/>
            <a:ext cx="10205271" cy="1030013"/>
          </a:xfrm>
          <a:prstGeom prst="rect">
            <a:avLst/>
          </a:prstGeom>
        </p:spPr>
        <p:txBody>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n-US" sz="3700" b="1" dirty="0">
                <a:solidFill>
                  <a:srgbClr val="000099"/>
                </a:solidFill>
                <a:latin typeface="Gill Sans MT" panose="020B0502020104020203" pitchFamily="34" charset="0"/>
              </a:rPr>
              <a:t>Planning Step 2: Stakeholder analysis</a:t>
            </a:r>
          </a:p>
        </p:txBody>
      </p:sp>
      <p:sp>
        <p:nvSpPr>
          <p:cNvPr id="4" name="Content Placeholder 2"/>
          <p:cNvSpPr txBox="1">
            <a:spLocks/>
          </p:cNvSpPr>
          <p:nvPr/>
        </p:nvSpPr>
        <p:spPr>
          <a:xfrm>
            <a:off x="1030288" y="1534510"/>
            <a:ext cx="10038739" cy="5160580"/>
          </a:xfrm>
          <a:prstGeom prst="rect">
            <a:avLst/>
          </a:prstGeom>
        </p:spPr>
        <p:txBody>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marL="0" indent="0">
              <a:lnSpc>
                <a:spcPct val="100000"/>
              </a:lnSpc>
              <a:spcBef>
                <a:spcPts val="0"/>
              </a:spcBef>
              <a:spcAft>
                <a:spcPts val="0"/>
              </a:spcAft>
              <a:buNone/>
            </a:pPr>
            <a:r>
              <a:rPr lang="en-US" sz="2800" dirty="0">
                <a:latin typeface="Gill Sans MT" charset="0"/>
                <a:ea typeface="Gill Sans MT" charset="0"/>
                <a:cs typeface="Gill Sans MT" charset="0"/>
              </a:rPr>
              <a:t>We need to know the stakeholders because these are people who can influence the success of your project, and who can inform it. Think especially about the following:</a:t>
            </a:r>
          </a:p>
          <a:p>
            <a:pPr marL="0" indent="0">
              <a:lnSpc>
                <a:spcPct val="100000"/>
              </a:lnSpc>
              <a:spcBef>
                <a:spcPts val="0"/>
              </a:spcBef>
              <a:spcAft>
                <a:spcPts val="0"/>
              </a:spcAft>
              <a:buNone/>
            </a:pPr>
            <a:endParaRPr lang="en-US" sz="2800" dirty="0">
              <a:latin typeface="Gill Sans MT" charset="0"/>
              <a:ea typeface="Gill Sans MT" charset="0"/>
              <a:cs typeface="Gill Sans MT" charset="0"/>
            </a:endParaRPr>
          </a:p>
          <a:p>
            <a:pPr>
              <a:lnSpc>
                <a:spcPct val="100000"/>
              </a:lnSpc>
              <a:spcBef>
                <a:spcPts val="0"/>
              </a:spcBef>
              <a:spcAft>
                <a:spcPts val="0"/>
              </a:spcAft>
            </a:pPr>
            <a:r>
              <a:rPr lang="en-US" sz="2800" dirty="0">
                <a:latin typeface="Gill Sans MT" charset="0"/>
                <a:ea typeface="Gill Sans MT" charset="0"/>
                <a:cs typeface="Gill Sans MT" charset="0"/>
              </a:rPr>
              <a:t>Targets of change </a:t>
            </a:r>
          </a:p>
          <a:p>
            <a:pPr lvl="1">
              <a:lnSpc>
                <a:spcPct val="100000"/>
              </a:lnSpc>
              <a:spcBef>
                <a:spcPts val="0"/>
              </a:spcBef>
              <a:spcAft>
                <a:spcPts val="0"/>
              </a:spcAft>
            </a:pPr>
            <a:r>
              <a:rPr lang="en-US" sz="2800" dirty="0">
                <a:latin typeface="Gill Sans MT" charset="0"/>
                <a:ea typeface="Gill Sans MT" charset="0"/>
                <a:cs typeface="Gill Sans MT" charset="0"/>
              </a:rPr>
              <a:t>people whose </a:t>
            </a:r>
            <a:r>
              <a:rPr lang="en-US" sz="2800" dirty="0" err="1">
                <a:latin typeface="Gill Sans MT" charset="0"/>
                <a:ea typeface="Gill Sans MT" charset="0"/>
                <a:cs typeface="Gill Sans MT" charset="0"/>
              </a:rPr>
              <a:t>behaviour</a:t>
            </a:r>
            <a:r>
              <a:rPr lang="en-US" sz="2800" dirty="0">
                <a:latin typeface="Gill Sans MT" charset="0"/>
                <a:ea typeface="Gill Sans MT" charset="0"/>
                <a:cs typeface="Gill Sans MT" charset="0"/>
              </a:rPr>
              <a:t> you are trying to change</a:t>
            </a:r>
          </a:p>
          <a:p>
            <a:pPr lvl="1">
              <a:lnSpc>
                <a:spcPct val="100000"/>
              </a:lnSpc>
              <a:spcBef>
                <a:spcPts val="0"/>
              </a:spcBef>
              <a:spcAft>
                <a:spcPts val="0"/>
              </a:spcAft>
            </a:pPr>
            <a:r>
              <a:rPr lang="en-US" sz="2800" dirty="0">
                <a:latin typeface="Gill Sans MT" charset="0"/>
                <a:ea typeface="Gill Sans MT" charset="0"/>
                <a:cs typeface="Gill Sans MT" charset="0"/>
              </a:rPr>
              <a:t>may or may not be the same people who will benefit from the project</a:t>
            </a:r>
          </a:p>
          <a:p>
            <a:pPr>
              <a:lnSpc>
                <a:spcPct val="100000"/>
              </a:lnSpc>
              <a:spcBef>
                <a:spcPts val="0"/>
              </a:spcBef>
              <a:spcAft>
                <a:spcPts val="0"/>
              </a:spcAft>
            </a:pPr>
            <a:r>
              <a:rPr lang="en-US" sz="2800" dirty="0">
                <a:latin typeface="Gill Sans MT" charset="0"/>
                <a:ea typeface="Gill Sans MT" charset="0"/>
                <a:cs typeface="Gill Sans MT" charset="0"/>
              </a:rPr>
              <a:t>Agents of change</a:t>
            </a:r>
          </a:p>
          <a:p>
            <a:pPr lvl="1">
              <a:lnSpc>
                <a:spcPct val="100000"/>
              </a:lnSpc>
              <a:spcBef>
                <a:spcPts val="0"/>
              </a:spcBef>
              <a:spcAft>
                <a:spcPts val="0"/>
              </a:spcAft>
            </a:pPr>
            <a:r>
              <a:rPr lang="en-US" sz="2800" dirty="0">
                <a:latin typeface="Gill Sans MT" charset="0"/>
                <a:ea typeface="Gill Sans MT" charset="0"/>
                <a:cs typeface="Gill Sans MT" charset="0"/>
              </a:rPr>
              <a:t>people who can make change occur</a:t>
            </a:r>
          </a:p>
          <a:p>
            <a:pPr lvl="1">
              <a:lnSpc>
                <a:spcPct val="100000"/>
              </a:lnSpc>
              <a:spcBef>
                <a:spcPts val="0"/>
              </a:spcBef>
              <a:spcAft>
                <a:spcPts val="0"/>
              </a:spcAft>
            </a:pPr>
            <a:r>
              <a:rPr lang="en-US" sz="2800" dirty="0">
                <a:latin typeface="Gill Sans MT" charset="0"/>
                <a:ea typeface="Gill Sans MT" charset="0"/>
                <a:cs typeface="Gill Sans MT" charset="0"/>
              </a:rPr>
              <a:t>Could be leaders, or community role models</a:t>
            </a:r>
          </a:p>
          <a:p>
            <a:pPr lvl="1">
              <a:lnSpc>
                <a:spcPct val="100000"/>
              </a:lnSpc>
              <a:spcBef>
                <a:spcPts val="0"/>
              </a:spcBef>
              <a:spcAft>
                <a:spcPts val="0"/>
              </a:spcAft>
            </a:pPr>
            <a:endParaRPr lang="en-US" sz="2800" dirty="0">
              <a:latin typeface="Gill Sans MT" charset="0"/>
              <a:ea typeface="Gill Sans MT" charset="0"/>
              <a:cs typeface="Gill Sans MT" charset="0"/>
            </a:endParaRPr>
          </a:p>
          <a:p>
            <a:pPr lvl="1">
              <a:lnSpc>
                <a:spcPct val="100000"/>
              </a:lnSpc>
              <a:spcBef>
                <a:spcPts val="0"/>
              </a:spcBef>
              <a:spcAft>
                <a:spcPts val="0"/>
              </a:spcAft>
            </a:pPr>
            <a:endParaRPr lang="en-US" sz="2800" dirty="0">
              <a:latin typeface="Gill Sans MT" charset="0"/>
              <a:ea typeface="Gill Sans MT" charset="0"/>
              <a:cs typeface="Gill Sans MT" charset="0"/>
            </a:endParaRPr>
          </a:p>
        </p:txBody>
      </p:sp>
    </p:spTree>
    <p:extLst>
      <p:ext uri="{BB962C8B-B14F-4D97-AF65-F5344CB8AC3E}">
        <p14:creationId xmlns:p14="http://schemas.microsoft.com/office/powerpoint/2010/main" val="5145631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507198-FB96-4B84-AC65-33D30F428326}" type="slidenum">
              <a:rPr lang="en-GB" smtClean="0"/>
              <a:t>22</a:t>
            </a:fld>
            <a:endParaRPr lang="en-GB"/>
          </a:p>
        </p:txBody>
      </p:sp>
      <p:sp>
        <p:nvSpPr>
          <p:cNvPr id="3" name="Title 1"/>
          <p:cNvSpPr txBox="1">
            <a:spLocks/>
          </p:cNvSpPr>
          <p:nvPr/>
        </p:nvSpPr>
        <p:spPr>
          <a:xfrm>
            <a:off x="1030288" y="504497"/>
            <a:ext cx="10205271" cy="1030013"/>
          </a:xfrm>
          <a:prstGeom prst="rect">
            <a:avLst/>
          </a:prstGeom>
        </p:spPr>
        <p:txBody>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n-US" sz="3700" b="1" dirty="0">
                <a:solidFill>
                  <a:srgbClr val="000099"/>
                </a:solidFill>
                <a:latin typeface="Gill Sans MT" panose="020B0502020104020203" pitchFamily="34" charset="0"/>
              </a:rPr>
              <a:t>Planning Step 2: Stakeholder analysis</a:t>
            </a:r>
          </a:p>
        </p:txBody>
      </p:sp>
      <p:sp>
        <p:nvSpPr>
          <p:cNvPr id="4" name="Content Placeholder 2"/>
          <p:cNvSpPr txBox="1">
            <a:spLocks/>
          </p:cNvSpPr>
          <p:nvPr/>
        </p:nvSpPr>
        <p:spPr>
          <a:xfrm>
            <a:off x="1030288" y="1534510"/>
            <a:ext cx="10422197" cy="5032978"/>
          </a:xfrm>
          <a:prstGeom prst="rect">
            <a:avLst/>
          </a:prstGeom>
        </p:spPr>
        <p:txBody>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marL="0" indent="0">
              <a:lnSpc>
                <a:spcPct val="100000"/>
              </a:lnSpc>
              <a:spcBef>
                <a:spcPts val="0"/>
              </a:spcBef>
              <a:spcAft>
                <a:spcPts val="0"/>
              </a:spcAft>
              <a:buNone/>
            </a:pPr>
            <a:r>
              <a:rPr lang="en-US" sz="2800" dirty="0">
                <a:latin typeface="Gill Sans MT" charset="0"/>
                <a:ea typeface="Gill Sans MT" charset="0"/>
                <a:cs typeface="Gill Sans MT" charset="0"/>
              </a:rPr>
              <a:t>Stakeholder analysis can involve a combination of CCW knowledge and participatory approaches </a:t>
            </a:r>
            <a:r>
              <a:rPr lang="mr-IN" sz="2800" dirty="0">
                <a:latin typeface="Gill Sans MT" charset="0"/>
                <a:ea typeface="Gill Sans MT" charset="0"/>
                <a:cs typeface="Gill Sans MT" charset="0"/>
              </a:rPr>
              <a:t>–</a:t>
            </a:r>
            <a:r>
              <a:rPr lang="en-US" sz="2800" dirty="0">
                <a:latin typeface="Gill Sans MT" charset="0"/>
                <a:ea typeface="Gill Sans MT" charset="0"/>
                <a:cs typeface="Gill Sans MT" charset="0"/>
              </a:rPr>
              <a:t> for example, the CCWs can brainstorm the most obvious stakeholders, then use interviews/focus groups/surveys to uncover the less obvious stakeholders. It is important not to forget any vulnerable groups (Schneider 2016)</a:t>
            </a:r>
          </a:p>
          <a:p>
            <a:pPr marL="0" indent="0">
              <a:lnSpc>
                <a:spcPct val="100000"/>
              </a:lnSpc>
              <a:spcBef>
                <a:spcPts val="0"/>
              </a:spcBef>
              <a:spcAft>
                <a:spcPts val="0"/>
              </a:spcAft>
              <a:buNone/>
            </a:pPr>
            <a:endParaRPr lang="en-US" sz="2800" dirty="0">
              <a:latin typeface="Gill Sans MT" charset="0"/>
              <a:ea typeface="Gill Sans MT" charset="0"/>
              <a:cs typeface="Gill Sans MT" charset="0"/>
            </a:endParaRPr>
          </a:p>
          <a:p>
            <a:pPr marL="0" lvl="1" indent="0" algn="ctr">
              <a:lnSpc>
                <a:spcPct val="100000"/>
              </a:lnSpc>
              <a:spcBef>
                <a:spcPts val="0"/>
              </a:spcBef>
              <a:spcAft>
                <a:spcPts val="0"/>
              </a:spcAft>
              <a:buNone/>
            </a:pPr>
            <a:r>
              <a:rPr lang="en-US" sz="2800" b="1" dirty="0">
                <a:latin typeface="Gill Sans MT" charset="0"/>
                <a:ea typeface="Gill Sans MT" charset="0"/>
                <a:cs typeface="Gill Sans MT" charset="0"/>
              </a:rPr>
              <a:t>Stakeholder identification is an iterative process; see </a:t>
            </a:r>
            <a:r>
              <a:rPr lang="en-US" sz="2800" b="1" dirty="0">
                <a:solidFill>
                  <a:srgbClr val="000099"/>
                </a:solidFill>
                <a:latin typeface="Gill Sans MT" charset="0"/>
                <a:ea typeface="Gill Sans MT" charset="0"/>
                <a:cs typeface="Gill Sans MT" charset="0"/>
              </a:rPr>
              <a:t>Module 7: Conflict Management</a:t>
            </a:r>
            <a:r>
              <a:rPr lang="en-US" sz="2800" b="1" dirty="0">
                <a:latin typeface="Gill Sans MT" charset="0"/>
                <a:ea typeface="Gill Sans MT" charset="0"/>
                <a:cs typeface="Gill Sans MT" charset="0"/>
              </a:rPr>
              <a:t> for more details on stakeholder analysis tools, and </a:t>
            </a:r>
            <a:r>
              <a:rPr lang="en-US" sz="2800" b="1" dirty="0">
                <a:solidFill>
                  <a:srgbClr val="000099"/>
                </a:solidFill>
                <a:latin typeface="Gill Sans MT" charset="0"/>
                <a:ea typeface="Gill Sans MT" charset="0"/>
                <a:cs typeface="Gill Sans MT" charset="0"/>
              </a:rPr>
              <a:t>Module 5: Undertaking Gender Assessments for Conservation </a:t>
            </a:r>
            <a:r>
              <a:rPr lang="en-US" sz="2800" b="1" dirty="0">
                <a:latin typeface="Gill Sans MT" charset="0"/>
                <a:ea typeface="Gill Sans MT" charset="0"/>
                <a:cs typeface="Gill Sans MT" charset="0"/>
              </a:rPr>
              <a:t>for a reminder of why gender analysis is important!</a:t>
            </a:r>
          </a:p>
          <a:p>
            <a:pPr marL="0" indent="0">
              <a:lnSpc>
                <a:spcPct val="100000"/>
              </a:lnSpc>
              <a:spcBef>
                <a:spcPts val="0"/>
              </a:spcBef>
              <a:spcAft>
                <a:spcPts val="0"/>
              </a:spcAft>
              <a:buNone/>
            </a:pPr>
            <a:endParaRPr lang="en-US" sz="2800" dirty="0">
              <a:latin typeface="Gill Sans MT" charset="0"/>
              <a:ea typeface="Gill Sans MT" charset="0"/>
              <a:cs typeface="Gill Sans MT" charset="0"/>
            </a:endParaRPr>
          </a:p>
        </p:txBody>
      </p:sp>
    </p:spTree>
    <p:extLst>
      <p:ext uri="{BB962C8B-B14F-4D97-AF65-F5344CB8AC3E}">
        <p14:creationId xmlns:p14="http://schemas.microsoft.com/office/powerpoint/2010/main" val="7283357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schemeClr>
        </a:solid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507198-FB96-4B84-AC65-33D30F428326}" type="slidenum">
              <a:rPr lang="en-GB" smtClean="0"/>
              <a:t>23</a:t>
            </a:fld>
            <a:endParaRPr lang="en-GB"/>
          </a:p>
        </p:txBody>
      </p:sp>
      <p:sp>
        <p:nvSpPr>
          <p:cNvPr id="3" name="Title 1"/>
          <p:cNvSpPr txBox="1">
            <a:spLocks/>
          </p:cNvSpPr>
          <p:nvPr/>
        </p:nvSpPr>
        <p:spPr>
          <a:xfrm>
            <a:off x="1030288" y="504497"/>
            <a:ext cx="10205271" cy="1030013"/>
          </a:xfrm>
          <a:prstGeom prst="rect">
            <a:avLst/>
          </a:prstGeom>
        </p:spPr>
        <p:txBody>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n-US" sz="3700" b="1" dirty="0">
                <a:solidFill>
                  <a:srgbClr val="000099"/>
                </a:solidFill>
                <a:latin typeface="Gill Sans MT" panose="020B0502020104020203" pitchFamily="34" charset="0"/>
              </a:rPr>
              <a:t>Planning Step 2: Stakeholder analysis</a:t>
            </a:r>
          </a:p>
        </p:txBody>
      </p:sp>
      <p:sp>
        <p:nvSpPr>
          <p:cNvPr id="4" name="Content Placeholder 2"/>
          <p:cNvSpPr txBox="1">
            <a:spLocks/>
          </p:cNvSpPr>
          <p:nvPr/>
        </p:nvSpPr>
        <p:spPr>
          <a:xfrm>
            <a:off x="1030288" y="1534510"/>
            <a:ext cx="10038739" cy="5032978"/>
          </a:xfrm>
          <a:prstGeom prst="rect">
            <a:avLst/>
          </a:prstGeom>
        </p:spPr>
        <p:txBody>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a:lnSpc>
                <a:spcPct val="100000"/>
              </a:lnSpc>
              <a:spcBef>
                <a:spcPts val="0"/>
              </a:spcBef>
              <a:spcAft>
                <a:spcPts val="0"/>
              </a:spcAft>
            </a:pPr>
            <a:r>
              <a:rPr lang="en-US" sz="2800" dirty="0">
                <a:latin typeface="Gill Sans MT" charset="0"/>
                <a:ea typeface="Gill Sans MT" charset="0"/>
                <a:cs typeface="Gill Sans MT" charset="0"/>
              </a:rPr>
              <a:t>Who are the stakeholders in the case of illegal cutting of trees in the park?</a:t>
            </a:r>
          </a:p>
          <a:p>
            <a:pPr>
              <a:lnSpc>
                <a:spcPct val="100000"/>
              </a:lnSpc>
              <a:spcBef>
                <a:spcPts val="0"/>
              </a:spcBef>
              <a:spcAft>
                <a:spcPts val="0"/>
              </a:spcAft>
            </a:pPr>
            <a:endParaRPr lang="en-US" sz="2800" dirty="0">
              <a:latin typeface="Gill Sans MT" charset="0"/>
              <a:ea typeface="Gill Sans MT" charset="0"/>
              <a:cs typeface="Gill Sans MT" charset="0"/>
            </a:endParaRPr>
          </a:p>
          <a:p>
            <a:pPr lvl="1">
              <a:lnSpc>
                <a:spcPct val="100000"/>
              </a:lnSpc>
              <a:spcBef>
                <a:spcPts val="0"/>
              </a:spcBef>
              <a:spcAft>
                <a:spcPts val="0"/>
              </a:spcAft>
            </a:pPr>
            <a:r>
              <a:rPr lang="en-US" sz="2800" dirty="0">
                <a:latin typeface="Gill Sans MT" charset="0"/>
                <a:ea typeface="Gill Sans MT" charset="0"/>
                <a:cs typeface="Gill Sans MT" charset="0"/>
              </a:rPr>
              <a:t>Charcoal burners</a:t>
            </a:r>
          </a:p>
          <a:p>
            <a:pPr lvl="1">
              <a:lnSpc>
                <a:spcPct val="100000"/>
              </a:lnSpc>
              <a:spcBef>
                <a:spcPts val="0"/>
              </a:spcBef>
              <a:spcAft>
                <a:spcPts val="0"/>
              </a:spcAft>
            </a:pPr>
            <a:r>
              <a:rPr lang="en-US" sz="2800" dirty="0" err="1">
                <a:latin typeface="Gill Sans MT" charset="0"/>
                <a:ea typeface="Gill Sans MT" charset="0"/>
                <a:cs typeface="Gill Sans MT" charset="0"/>
              </a:rPr>
              <a:t>Pitsawyers</a:t>
            </a:r>
            <a:endParaRPr lang="en-US" sz="2800" dirty="0">
              <a:latin typeface="Gill Sans MT" charset="0"/>
              <a:ea typeface="Gill Sans MT" charset="0"/>
              <a:cs typeface="Gill Sans MT" charset="0"/>
            </a:endParaRPr>
          </a:p>
          <a:p>
            <a:pPr lvl="1">
              <a:lnSpc>
                <a:spcPct val="100000"/>
              </a:lnSpc>
              <a:spcBef>
                <a:spcPts val="0"/>
              </a:spcBef>
              <a:spcAft>
                <a:spcPts val="0"/>
              </a:spcAft>
            </a:pPr>
            <a:r>
              <a:rPr lang="en-US" sz="2800" dirty="0">
                <a:latin typeface="Gill Sans MT" charset="0"/>
                <a:ea typeface="Gill Sans MT" charset="0"/>
                <a:cs typeface="Gill Sans MT" charset="0"/>
              </a:rPr>
              <a:t>People constructing homes</a:t>
            </a:r>
          </a:p>
          <a:p>
            <a:pPr lvl="1">
              <a:lnSpc>
                <a:spcPct val="100000"/>
              </a:lnSpc>
              <a:spcBef>
                <a:spcPts val="0"/>
              </a:spcBef>
              <a:spcAft>
                <a:spcPts val="0"/>
              </a:spcAft>
            </a:pPr>
            <a:r>
              <a:rPr lang="en-US" sz="2800" dirty="0">
                <a:latin typeface="Gill Sans MT" charset="0"/>
                <a:ea typeface="Gill Sans MT" charset="0"/>
                <a:cs typeface="Gill Sans MT" charset="0"/>
              </a:rPr>
              <a:t>Women collecting firewood</a:t>
            </a:r>
          </a:p>
          <a:p>
            <a:pPr lvl="1">
              <a:lnSpc>
                <a:spcPct val="100000"/>
              </a:lnSpc>
              <a:spcBef>
                <a:spcPts val="0"/>
              </a:spcBef>
              <a:spcAft>
                <a:spcPts val="0"/>
              </a:spcAft>
            </a:pPr>
            <a:r>
              <a:rPr lang="en-US" sz="2800" dirty="0">
                <a:latin typeface="Gill Sans MT" charset="0"/>
                <a:ea typeface="Gill Sans MT" charset="0"/>
                <a:cs typeface="Gill Sans MT" charset="0"/>
              </a:rPr>
              <a:t>People trading firewood</a:t>
            </a:r>
          </a:p>
          <a:p>
            <a:pPr lvl="1">
              <a:lnSpc>
                <a:spcPct val="100000"/>
              </a:lnSpc>
              <a:spcBef>
                <a:spcPts val="0"/>
              </a:spcBef>
              <a:spcAft>
                <a:spcPts val="0"/>
              </a:spcAft>
            </a:pPr>
            <a:r>
              <a:rPr lang="en-US" sz="2800" dirty="0">
                <a:latin typeface="Gill Sans MT" charset="0"/>
                <a:ea typeface="Gill Sans MT" charset="0"/>
                <a:cs typeface="Gill Sans MT" charset="0"/>
              </a:rPr>
              <a:t>Local politicians and leaders</a:t>
            </a:r>
          </a:p>
        </p:txBody>
      </p:sp>
    </p:spTree>
    <p:extLst>
      <p:ext uri="{BB962C8B-B14F-4D97-AF65-F5344CB8AC3E}">
        <p14:creationId xmlns:p14="http://schemas.microsoft.com/office/powerpoint/2010/main" val="1320475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507198-FB96-4B84-AC65-33D30F428326}" type="slidenum">
              <a:rPr lang="en-GB" smtClean="0"/>
              <a:t>24</a:t>
            </a:fld>
            <a:endParaRPr lang="en-GB"/>
          </a:p>
        </p:txBody>
      </p:sp>
      <p:sp>
        <p:nvSpPr>
          <p:cNvPr id="3" name="Title 1"/>
          <p:cNvSpPr txBox="1">
            <a:spLocks/>
          </p:cNvSpPr>
          <p:nvPr/>
        </p:nvSpPr>
        <p:spPr>
          <a:xfrm>
            <a:off x="1030288" y="504497"/>
            <a:ext cx="10205271" cy="1030013"/>
          </a:xfrm>
          <a:prstGeom prst="rect">
            <a:avLst/>
          </a:prstGeom>
        </p:spPr>
        <p:txBody>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n-US" sz="3700" b="1" dirty="0">
                <a:solidFill>
                  <a:srgbClr val="000099"/>
                </a:solidFill>
                <a:latin typeface="Gill Sans MT" panose="020B0502020104020203" pitchFamily="34" charset="0"/>
              </a:rPr>
              <a:t>Planning Step 3: Problem analysis</a:t>
            </a:r>
          </a:p>
        </p:txBody>
      </p:sp>
      <p:sp>
        <p:nvSpPr>
          <p:cNvPr id="4" name="Content Placeholder 2"/>
          <p:cNvSpPr txBox="1">
            <a:spLocks/>
          </p:cNvSpPr>
          <p:nvPr/>
        </p:nvSpPr>
        <p:spPr>
          <a:xfrm>
            <a:off x="1030288" y="1534510"/>
            <a:ext cx="10038739" cy="5160580"/>
          </a:xfrm>
          <a:prstGeom prst="rect">
            <a:avLst/>
          </a:prstGeom>
        </p:spPr>
        <p:txBody>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marL="0" indent="0">
              <a:lnSpc>
                <a:spcPct val="100000"/>
              </a:lnSpc>
              <a:spcBef>
                <a:spcPts val="0"/>
              </a:spcBef>
              <a:spcAft>
                <a:spcPts val="0"/>
              </a:spcAft>
              <a:buNone/>
            </a:pPr>
            <a:r>
              <a:rPr lang="en-US" sz="2800" dirty="0">
                <a:latin typeface="Gill Sans MT" charset="0"/>
                <a:ea typeface="Gill Sans MT" charset="0"/>
                <a:cs typeface="Gill Sans MT" charset="0"/>
              </a:rPr>
              <a:t>In this step the objective is to understand the situation the project intends to address. There are various methods that can be used to help you understand the problem at hand:</a:t>
            </a:r>
          </a:p>
          <a:p>
            <a:pPr>
              <a:lnSpc>
                <a:spcPct val="100000"/>
              </a:lnSpc>
              <a:spcBef>
                <a:spcPts val="0"/>
              </a:spcBef>
              <a:spcAft>
                <a:spcPts val="0"/>
              </a:spcAft>
            </a:pPr>
            <a:r>
              <a:rPr lang="en-US" sz="2800" dirty="0">
                <a:latin typeface="Gill Sans MT" charset="0"/>
                <a:ea typeface="Gill Sans MT" charset="0"/>
                <a:cs typeface="Gill Sans MT" charset="0"/>
              </a:rPr>
              <a:t>Community assessment and problem identification (participatory methods)</a:t>
            </a:r>
          </a:p>
          <a:p>
            <a:pPr>
              <a:lnSpc>
                <a:spcPct val="100000"/>
              </a:lnSpc>
              <a:spcBef>
                <a:spcPts val="0"/>
              </a:spcBef>
              <a:spcAft>
                <a:spcPts val="0"/>
              </a:spcAft>
            </a:pPr>
            <a:r>
              <a:rPr lang="en-US" sz="2800" dirty="0">
                <a:latin typeface="Gill Sans MT" charset="0"/>
                <a:ea typeface="Gill Sans MT" charset="0"/>
                <a:cs typeface="Gill Sans MT" charset="0"/>
              </a:rPr>
              <a:t>Problem analysis</a:t>
            </a:r>
          </a:p>
          <a:p>
            <a:pPr>
              <a:lnSpc>
                <a:spcPct val="100000"/>
              </a:lnSpc>
              <a:spcBef>
                <a:spcPts val="0"/>
              </a:spcBef>
              <a:spcAft>
                <a:spcPts val="0"/>
              </a:spcAft>
            </a:pPr>
            <a:r>
              <a:rPr lang="en-US" sz="2800" dirty="0">
                <a:latin typeface="Gill Sans MT" charset="0"/>
                <a:ea typeface="Gill Sans MT" charset="0"/>
                <a:cs typeface="Gill Sans MT" charset="0"/>
              </a:rPr>
              <a:t>Problem tree</a:t>
            </a:r>
          </a:p>
          <a:p>
            <a:pPr lvl="1">
              <a:lnSpc>
                <a:spcPct val="100000"/>
              </a:lnSpc>
              <a:spcBef>
                <a:spcPts val="0"/>
              </a:spcBef>
              <a:spcAft>
                <a:spcPts val="0"/>
              </a:spcAft>
            </a:pPr>
            <a:endParaRPr lang="en-US" sz="2800" dirty="0">
              <a:latin typeface="Gill Sans MT" charset="0"/>
              <a:ea typeface="Gill Sans MT" charset="0"/>
              <a:cs typeface="Gill Sans MT" charset="0"/>
            </a:endParaRPr>
          </a:p>
          <a:p>
            <a:pPr marL="0" lvl="1" indent="0" algn="ctr">
              <a:lnSpc>
                <a:spcPct val="100000"/>
              </a:lnSpc>
              <a:spcBef>
                <a:spcPts val="0"/>
              </a:spcBef>
              <a:spcAft>
                <a:spcPts val="0"/>
              </a:spcAft>
              <a:buNone/>
            </a:pPr>
            <a:r>
              <a:rPr lang="en-US" sz="2800" b="1" dirty="0">
                <a:latin typeface="Gill Sans MT" charset="0"/>
                <a:ea typeface="Gill Sans MT" charset="0"/>
                <a:cs typeface="Gill Sans MT" charset="0"/>
              </a:rPr>
              <a:t>See </a:t>
            </a:r>
            <a:r>
              <a:rPr lang="en-US" sz="2800" b="1" dirty="0">
                <a:solidFill>
                  <a:srgbClr val="000099"/>
                </a:solidFill>
                <a:latin typeface="Gill Sans MT" charset="0"/>
                <a:ea typeface="Gill Sans MT" charset="0"/>
                <a:cs typeface="Gill Sans MT" charset="0"/>
              </a:rPr>
              <a:t>Module 7: Conflict Management</a:t>
            </a:r>
            <a:r>
              <a:rPr lang="en-US" sz="2800" b="1" dirty="0">
                <a:latin typeface="Gill Sans MT" charset="0"/>
                <a:ea typeface="Gill Sans MT" charset="0"/>
                <a:cs typeface="Gill Sans MT" charset="0"/>
              </a:rPr>
              <a:t> for more details on the above problem analysis tools</a:t>
            </a:r>
          </a:p>
          <a:p>
            <a:pPr lvl="1">
              <a:lnSpc>
                <a:spcPct val="100000"/>
              </a:lnSpc>
              <a:spcBef>
                <a:spcPts val="0"/>
              </a:spcBef>
              <a:spcAft>
                <a:spcPts val="0"/>
              </a:spcAft>
            </a:pPr>
            <a:endParaRPr lang="en-US" sz="2800" dirty="0">
              <a:latin typeface="Gill Sans MT" charset="0"/>
              <a:ea typeface="Gill Sans MT" charset="0"/>
              <a:cs typeface="Gill Sans MT" charset="0"/>
            </a:endParaRPr>
          </a:p>
        </p:txBody>
      </p:sp>
    </p:spTree>
    <p:extLst>
      <p:ext uri="{BB962C8B-B14F-4D97-AF65-F5344CB8AC3E}">
        <p14:creationId xmlns:p14="http://schemas.microsoft.com/office/powerpoint/2010/main" val="6513391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507198-FB96-4B84-AC65-33D30F428326}" type="slidenum">
              <a:rPr lang="en-GB" smtClean="0"/>
              <a:t>25</a:t>
            </a:fld>
            <a:endParaRPr lang="en-GB"/>
          </a:p>
        </p:txBody>
      </p:sp>
      <p:sp>
        <p:nvSpPr>
          <p:cNvPr id="3" name="Title 1"/>
          <p:cNvSpPr txBox="1">
            <a:spLocks/>
          </p:cNvSpPr>
          <p:nvPr/>
        </p:nvSpPr>
        <p:spPr>
          <a:xfrm>
            <a:off x="1030288" y="504498"/>
            <a:ext cx="10205271" cy="702134"/>
          </a:xfrm>
          <a:prstGeom prst="rect">
            <a:avLst/>
          </a:prstGeom>
        </p:spPr>
        <p:txBody>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n-US" sz="3700" b="1" dirty="0">
                <a:solidFill>
                  <a:srgbClr val="000099"/>
                </a:solidFill>
                <a:latin typeface="Gill Sans MT" panose="020B0502020104020203" pitchFamily="34" charset="0"/>
              </a:rPr>
              <a:t>Planning Step 3: Problem analysis</a:t>
            </a:r>
          </a:p>
        </p:txBody>
      </p:sp>
      <p:sp>
        <p:nvSpPr>
          <p:cNvPr id="4" name="Content Placeholder 2"/>
          <p:cNvSpPr txBox="1">
            <a:spLocks/>
          </p:cNvSpPr>
          <p:nvPr/>
        </p:nvSpPr>
        <p:spPr>
          <a:xfrm>
            <a:off x="1030288" y="1206632"/>
            <a:ext cx="10038739" cy="5488458"/>
          </a:xfrm>
          <a:prstGeom prst="rect">
            <a:avLst/>
          </a:prstGeom>
        </p:spPr>
        <p:txBody>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marL="0" indent="0">
              <a:lnSpc>
                <a:spcPct val="100000"/>
              </a:lnSpc>
              <a:spcBef>
                <a:spcPts val="0"/>
              </a:spcBef>
              <a:spcAft>
                <a:spcPts val="0"/>
              </a:spcAft>
              <a:buNone/>
            </a:pPr>
            <a:r>
              <a:rPr lang="en-US" sz="2800" dirty="0">
                <a:solidFill>
                  <a:schemeClr val="tx1"/>
                </a:solidFill>
                <a:latin typeface="Gill Sans MT" charset="0"/>
                <a:ea typeface="Gill Sans MT" charset="0"/>
                <a:cs typeface="Gill Sans MT" charset="0"/>
              </a:rPr>
              <a:t>How to think about your problem:</a:t>
            </a:r>
          </a:p>
          <a:p>
            <a:pPr>
              <a:lnSpc>
                <a:spcPct val="100000"/>
              </a:lnSpc>
              <a:spcBef>
                <a:spcPts val="0"/>
              </a:spcBef>
              <a:spcAft>
                <a:spcPts val="0"/>
              </a:spcAft>
            </a:pPr>
            <a:r>
              <a:rPr lang="en-US" sz="2800" dirty="0">
                <a:solidFill>
                  <a:schemeClr val="tx1"/>
                </a:solidFill>
                <a:latin typeface="Gill Sans MT" charset="0"/>
                <a:ea typeface="Gill Sans MT" charset="0"/>
                <a:cs typeface="Gill Sans MT" charset="0"/>
              </a:rPr>
              <a:t>Ensure that you identify real, existing problems</a:t>
            </a:r>
          </a:p>
          <a:p>
            <a:pPr>
              <a:lnSpc>
                <a:spcPct val="100000"/>
              </a:lnSpc>
              <a:spcBef>
                <a:spcPts val="0"/>
              </a:spcBef>
              <a:spcAft>
                <a:spcPts val="0"/>
              </a:spcAft>
            </a:pPr>
            <a:r>
              <a:rPr lang="en-US" sz="2800" dirty="0">
                <a:solidFill>
                  <a:schemeClr val="tx1"/>
                </a:solidFill>
                <a:latin typeface="Gill Sans MT" charset="0"/>
                <a:ea typeface="Gill Sans MT" charset="0"/>
                <a:cs typeface="Gill Sans MT" charset="0"/>
              </a:rPr>
              <a:t>Don’t become preoccupied with defining a ‘core’ problem from the very beginning; this will become clearer through later discussion</a:t>
            </a:r>
          </a:p>
          <a:p>
            <a:pPr>
              <a:lnSpc>
                <a:spcPct val="100000"/>
              </a:lnSpc>
              <a:spcBef>
                <a:spcPts val="0"/>
              </a:spcBef>
              <a:spcAft>
                <a:spcPts val="0"/>
              </a:spcAft>
            </a:pPr>
            <a:r>
              <a:rPr lang="en-US" sz="2800" dirty="0">
                <a:solidFill>
                  <a:schemeClr val="tx1"/>
                </a:solidFill>
                <a:latin typeface="Gill Sans MT" charset="0"/>
                <a:ea typeface="Gill Sans MT" charset="0"/>
                <a:cs typeface="Gill Sans MT" charset="0"/>
              </a:rPr>
              <a:t>When defining a problem try not to do it in terms of ‘lack’ </a:t>
            </a:r>
            <a:r>
              <a:rPr lang="en-US" sz="2800" dirty="0" err="1">
                <a:solidFill>
                  <a:schemeClr val="tx1"/>
                </a:solidFill>
                <a:latin typeface="Gill Sans MT" charset="0"/>
                <a:ea typeface="Gill Sans MT" charset="0"/>
                <a:cs typeface="Gill Sans MT" charset="0"/>
              </a:rPr>
              <a:t>ie</a:t>
            </a:r>
            <a:r>
              <a:rPr lang="en-US" sz="2800" dirty="0">
                <a:solidFill>
                  <a:schemeClr val="tx1"/>
                </a:solidFill>
                <a:latin typeface="Gill Sans MT" charset="0"/>
                <a:ea typeface="Gill Sans MT" charset="0"/>
                <a:cs typeface="Gill Sans MT" charset="0"/>
              </a:rPr>
              <a:t> a problem is </a:t>
            </a:r>
            <a:r>
              <a:rPr lang="en-US" sz="2800" i="1" dirty="0">
                <a:solidFill>
                  <a:schemeClr val="tx1"/>
                </a:solidFill>
                <a:latin typeface="Gill Sans MT" charset="0"/>
                <a:ea typeface="Gill Sans MT" charset="0"/>
                <a:cs typeface="Gill Sans MT" charset="0"/>
              </a:rPr>
              <a:t>not</a:t>
            </a:r>
            <a:r>
              <a:rPr lang="en-US" sz="2800" dirty="0">
                <a:solidFill>
                  <a:schemeClr val="tx1"/>
                </a:solidFill>
                <a:latin typeface="Gill Sans MT" charset="0"/>
                <a:ea typeface="Gill Sans MT" charset="0"/>
                <a:cs typeface="Gill Sans MT" charset="0"/>
              </a:rPr>
              <a:t> a lack of a solution, but rather an existing unwanted situation (Bibby and Alder 2008)</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50830" y="4908767"/>
            <a:ext cx="8056099" cy="1786322"/>
          </a:xfrm>
          <a:prstGeom prst="rect">
            <a:avLst/>
          </a:prstGeom>
        </p:spPr>
      </p:pic>
    </p:spTree>
    <p:extLst>
      <p:ext uri="{BB962C8B-B14F-4D97-AF65-F5344CB8AC3E}">
        <p14:creationId xmlns:p14="http://schemas.microsoft.com/office/powerpoint/2010/main" val="11494425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507198-FB96-4B84-AC65-33D30F428326}" type="slidenum">
              <a:rPr lang="en-GB" smtClean="0"/>
              <a:t>26</a:t>
            </a:fld>
            <a:endParaRPr lang="en-GB"/>
          </a:p>
        </p:txBody>
      </p:sp>
      <p:sp>
        <p:nvSpPr>
          <p:cNvPr id="3" name="Title 1"/>
          <p:cNvSpPr txBox="1">
            <a:spLocks/>
          </p:cNvSpPr>
          <p:nvPr/>
        </p:nvSpPr>
        <p:spPr>
          <a:xfrm>
            <a:off x="1030288" y="504498"/>
            <a:ext cx="10205271" cy="702134"/>
          </a:xfrm>
          <a:prstGeom prst="rect">
            <a:avLst/>
          </a:prstGeom>
        </p:spPr>
        <p:txBody>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n-US" sz="3700" b="1" dirty="0">
                <a:solidFill>
                  <a:srgbClr val="000099"/>
                </a:solidFill>
                <a:latin typeface="Gill Sans MT" panose="020B0502020104020203" pitchFamily="34" charset="0"/>
              </a:rPr>
              <a:t>Planning Step 3: Problem analysis</a:t>
            </a:r>
          </a:p>
        </p:txBody>
      </p:sp>
      <p:sp>
        <p:nvSpPr>
          <p:cNvPr id="4" name="Content Placeholder 2"/>
          <p:cNvSpPr txBox="1">
            <a:spLocks/>
          </p:cNvSpPr>
          <p:nvPr/>
        </p:nvSpPr>
        <p:spPr>
          <a:xfrm>
            <a:off x="1030288" y="1206632"/>
            <a:ext cx="10038739" cy="5488458"/>
          </a:xfrm>
          <a:prstGeom prst="rect">
            <a:avLst/>
          </a:prstGeom>
        </p:spPr>
        <p:txBody>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a:lnSpc>
                <a:spcPct val="100000"/>
              </a:lnSpc>
              <a:spcBef>
                <a:spcPts val="0"/>
              </a:spcBef>
              <a:spcAft>
                <a:spcPts val="0"/>
              </a:spcAft>
            </a:pPr>
            <a:r>
              <a:rPr lang="en-GB" sz="2800" dirty="0">
                <a:solidFill>
                  <a:schemeClr val="tx1"/>
                </a:solidFill>
                <a:latin typeface="Gill Sans MT" charset="0"/>
                <a:ea typeface="Gill Sans MT" charset="0"/>
                <a:cs typeface="Gill Sans MT" charset="0"/>
              </a:rPr>
              <a:t>Writing a clear and concise problem statement is necessary before moving onto Step 4 </a:t>
            </a:r>
            <a:r>
              <a:rPr lang="mr-IN" sz="2800" dirty="0">
                <a:solidFill>
                  <a:schemeClr val="tx1"/>
                </a:solidFill>
                <a:latin typeface="Gill Sans MT" charset="0"/>
                <a:ea typeface="Gill Sans MT" charset="0"/>
                <a:cs typeface="Gill Sans MT" charset="0"/>
              </a:rPr>
              <a:t>–</a:t>
            </a:r>
            <a:r>
              <a:rPr lang="en-GB" sz="2800" dirty="0">
                <a:solidFill>
                  <a:schemeClr val="tx1"/>
                </a:solidFill>
                <a:latin typeface="Gill Sans MT" charset="0"/>
                <a:ea typeface="Gill Sans MT" charset="0"/>
                <a:cs typeface="Gill Sans MT" charset="0"/>
              </a:rPr>
              <a:t> it will guide all further steps!</a:t>
            </a:r>
          </a:p>
          <a:p>
            <a:pPr>
              <a:lnSpc>
                <a:spcPct val="100000"/>
              </a:lnSpc>
              <a:spcBef>
                <a:spcPts val="0"/>
              </a:spcBef>
              <a:spcAft>
                <a:spcPts val="0"/>
              </a:spcAft>
            </a:pPr>
            <a:endParaRPr lang="en-GB" sz="2800" dirty="0">
              <a:solidFill>
                <a:schemeClr val="tx1"/>
              </a:solidFill>
              <a:latin typeface="Gill Sans MT" charset="0"/>
              <a:ea typeface="Gill Sans MT" charset="0"/>
              <a:cs typeface="Gill Sans MT" charset="0"/>
            </a:endParaRPr>
          </a:p>
          <a:p>
            <a:pPr>
              <a:lnSpc>
                <a:spcPct val="100000"/>
              </a:lnSpc>
              <a:spcBef>
                <a:spcPts val="0"/>
              </a:spcBef>
              <a:spcAft>
                <a:spcPts val="0"/>
              </a:spcAft>
            </a:pPr>
            <a:r>
              <a:rPr lang="en-GB" sz="2800" dirty="0">
                <a:solidFill>
                  <a:schemeClr val="tx1"/>
                </a:solidFill>
                <a:latin typeface="Gill Sans MT" charset="0"/>
                <a:ea typeface="Gill Sans MT" charset="0"/>
                <a:cs typeface="Gill Sans MT" charset="0"/>
              </a:rPr>
              <a:t>Elements of a good problem statement: </a:t>
            </a:r>
          </a:p>
          <a:p>
            <a:pPr lvl="1">
              <a:lnSpc>
                <a:spcPct val="100000"/>
              </a:lnSpc>
              <a:spcBef>
                <a:spcPts val="0"/>
              </a:spcBef>
              <a:spcAft>
                <a:spcPts val="0"/>
              </a:spcAft>
            </a:pPr>
            <a:r>
              <a:rPr lang="en-GB" sz="2800" dirty="0">
                <a:solidFill>
                  <a:schemeClr val="tx1"/>
                </a:solidFill>
                <a:latin typeface="Gill Sans MT" charset="0"/>
                <a:ea typeface="Gill Sans MT" charset="0"/>
                <a:cs typeface="Gill Sans MT" charset="0"/>
              </a:rPr>
              <a:t>Description, quantitative and qualitative, of the problem</a:t>
            </a:r>
          </a:p>
          <a:p>
            <a:pPr lvl="1">
              <a:lnSpc>
                <a:spcPct val="100000"/>
              </a:lnSpc>
              <a:spcBef>
                <a:spcPts val="0"/>
              </a:spcBef>
              <a:spcAft>
                <a:spcPts val="0"/>
              </a:spcAft>
            </a:pPr>
            <a:r>
              <a:rPr lang="en-GB" sz="2800" dirty="0">
                <a:solidFill>
                  <a:schemeClr val="tx1"/>
                </a:solidFill>
                <a:latin typeface="Gill Sans MT" charset="0"/>
                <a:ea typeface="Gill Sans MT" charset="0"/>
                <a:cs typeface="Gill Sans MT" charset="0"/>
              </a:rPr>
              <a:t>Stakeholder impacts, described quantitatively and qualitatively (who and how many)</a:t>
            </a:r>
          </a:p>
          <a:p>
            <a:pPr lvl="1">
              <a:lnSpc>
                <a:spcPct val="100000"/>
              </a:lnSpc>
              <a:spcBef>
                <a:spcPts val="0"/>
              </a:spcBef>
              <a:spcAft>
                <a:spcPts val="0"/>
              </a:spcAft>
            </a:pPr>
            <a:r>
              <a:rPr lang="en-GB" sz="2800" dirty="0">
                <a:solidFill>
                  <a:schemeClr val="tx1"/>
                </a:solidFill>
                <a:latin typeface="Gill Sans MT" charset="0"/>
                <a:ea typeface="Gill Sans MT" charset="0"/>
                <a:cs typeface="Gill Sans MT" charset="0"/>
              </a:rPr>
              <a:t>Concise explanation of causes and impacts of the problem</a:t>
            </a:r>
          </a:p>
          <a:p>
            <a:pPr>
              <a:lnSpc>
                <a:spcPct val="100000"/>
              </a:lnSpc>
              <a:spcBef>
                <a:spcPts val="0"/>
              </a:spcBef>
              <a:spcAft>
                <a:spcPts val="0"/>
              </a:spcAft>
            </a:pPr>
            <a:endParaRPr lang="en-US" sz="2800" dirty="0">
              <a:solidFill>
                <a:srgbClr val="FF0000"/>
              </a:solidFill>
              <a:latin typeface="Gill Sans MT" charset="0"/>
              <a:ea typeface="Gill Sans MT" charset="0"/>
              <a:cs typeface="Gill Sans MT" charset="0"/>
            </a:endParaRPr>
          </a:p>
        </p:txBody>
      </p:sp>
    </p:spTree>
    <p:extLst>
      <p:ext uri="{BB962C8B-B14F-4D97-AF65-F5344CB8AC3E}">
        <p14:creationId xmlns:p14="http://schemas.microsoft.com/office/powerpoint/2010/main" val="204957364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507198-FB96-4B84-AC65-33D30F428326}" type="slidenum">
              <a:rPr lang="en-GB" smtClean="0"/>
              <a:t>27</a:t>
            </a:fld>
            <a:endParaRPr lang="en-GB"/>
          </a:p>
        </p:txBody>
      </p:sp>
      <p:sp>
        <p:nvSpPr>
          <p:cNvPr id="3" name="Title 1"/>
          <p:cNvSpPr txBox="1">
            <a:spLocks/>
          </p:cNvSpPr>
          <p:nvPr/>
        </p:nvSpPr>
        <p:spPr>
          <a:xfrm>
            <a:off x="1030288" y="504498"/>
            <a:ext cx="10205271" cy="702134"/>
          </a:xfrm>
          <a:prstGeom prst="rect">
            <a:avLst/>
          </a:prstGeom>
        </p:spPr>
        <p:txBody>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n-US" sz="3700" b="1" dirty="0">
                <a:solidFill>
                  <a:srgbClr val="000099"/>
                </a:solidFill>
                <a:latin typeface="Gill Sans MT" panose="020B0502020104020203" pitchFamily="34" charset="0"/>
              </a:rPr>
              <a:t>Planning Step 3: Problem analysis</a:t>
            </a:r>
          </a:p>
        </p:txBody>
      </p:sp>
      <p:sp>
        <p:nvSpPr>
          <p:cNvPr id="4" name="Content Placeholder 2"/>
          <p:cNvSpPr txBox="1">
            <a:spLocks/>
          </p:cNvSpPr>
          <p:nvPr/>
        </p:nvSpPr>
        <p:spPr>
          <a:xfrm>
            <a:off x="1030288" y="1206632"/>
            <a:ext cx="10038739" cy="4967925"/>
          </a:xfrm>
          <a:prstGeom prst="rect">
            <a:avLst/>
          </a:prstGeom>
        </p:spPr>
        <p:txBody>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marL="0" indent="0">
              <a:lnSpc>
                <a:spcPct val="100000"/>
              </a:lnSpc>
              <a:spcBef>
                <a:spcPts val="0"/>
              </a:spcBef>
              <a:spcAft>
                <a:spcPts val="0"/>
              </a:spcAft>
              <a:buNone/>
            </a:pPr>
            <a:r>
              <a:rPr lang="en-GB" sz="2400" dirty="0">
                <a:solidFill>
                  <a:schemeClr val="tx1"/>
                </a:solidFill>
                <a:latin typeface="Gill Sans MT" charset="0"/>
                <a:ea typeface="Gill Sans MT" charset="0"/>
                <a:cs typeface="Gill Sans MT" charset="0"/>
              </a:rPr>
              <a:t>Example of a problem statement </a:t>
            </a:r>
          </a:p>
          <a:p>
            <a:pPr marL="0" indent="0">
              <a:lnSpc>
                <a:spcPct val="100000"/>
              </a:lnSpc>
              <a:spcBef>
                <a:spcPts val="0"/>
              </a:spcBef>
              <a:spcAft>
                <a:spcPts val="0"/>
              </a:spcAft>
              <a:buNone/>
            </a:pPr>
            <a:endParaRPr lang="en-GB" sz="2400" dirty="0">
              <a:solidFill>
                <a:schemeClr val="tx1"/>
              </a:solidFill>
              <a:latin typeface="Gill Sans MT" charset="0"/>
              <a:ea typeface="Gill Sans MT" charset="0"/>
              <a:cs typeface="Gill Sans MT" charset="0"/>
            </a:endParaRPr>
          </a:p>
          <a:p>
            <a:pPr marL="0" indent="0">
              <a:lnSpc>
                <a:spcPct val="100000"/>
              </a:lnSpc>
              <a:spcBef>
                <a:spcPts val="0"/>
              </a:spcBef>
              <a:spcAft>
                <a:spcPts val="0"/>
              </a:spcAft>
              <a:buNone/>
            </a:pPr>
            <a:r>
              <a:rPr lang="en-GB" sz="2400" i="1" dirty="0">
                <a:solidFill>
                  <a:schemeClr val="tx1"/>
                </a:solidFill>
                <a:latin typeface="Gill Sans MT" charset="0"/>
                <a:ea typeface="Gill Sans MT" charset="0"/>
                <a:cs typeface="Gill Sans MT" charset="0"/>
              </a:rPr>
              <a:t>“Clearance of woodlands for firewood and cash-crop farming has left the valley with only 10% of its original forest cover. Fourteen restricted range birds occur in these forests of which three are globally threatened. Continuing clearance is increasing the isolation of surviving forest fragments, which may render populations of the least dispersive species non-viable. Some 40 families live on smallholdings in the valley and make their income from cash-crops. A thriving eco-tourism business on the lower slopes rarely brings visitors to the forest because the area is difficult to access from the nearest tourist accommodation 50 kilometres away. Local people may have a very low per capita income and continued forest clearance provides the only option they currently have available to supplement this. The total loss of these forests would be a major loss to biodiversity, not only in terms of birds, but probably other taxa too.”</a:t>
            </a:r>
          </a:p>
          <a:p>
            <a:pPr marL="0" indent="0">
              <a:lnSpc>
                <a:spcPct val="100000"/>
              </a:lnSpc>
              <a:spcBef>
                <a:spcPts val="0"/>
              </a:spcBef>
              <a:spcAft>
                <a:spcPts val="0"/>
              </a:spcAft>
              <a:buNone/>
            </a:pPr>
            <a:endParaRPr lang="en-GB" sz="2400" dirty="0"/>
          </a:p>
          <a:p>
            <a:pPr marL="0" indent="0">
              <a:lnSpc>
                <a:spcPct val="100000"/>
              </a:lnSpc>
              <a:spcBef>
                <a:spcPts val="0"/>
              </a:spcBef>
              <a:spcAft>
                <a:spcPts val="0"/>
              </a:spcAft>
              <a:buNone/>
            </a:pPr>
            <a:endParaRPr lang="en-GB" sz="2400" dirty="0">
              <a:latin typeface="Gill Sans MT" charset="0"/>
              <a:ea typeface="Gill Sans MT" charset="0"/>
              <a:cs typeface="Gill Sans MT" charset="0"/>
            </a:endParaRPr>
          </a:p>
        </p:txBody>
      </p:sp>
      <p:sp>
        <p:nvSpPr>
          <p:cNvPr id="5" name="TextBox 4"/>
          <p:cNvSpPr txBox="1"/>
          <p:nvPr/>
        </p:nvSpPr>
        <p:spPr>
          <a:xfrm>
            <a:off x="829340" y="6453386"/>
            <a:ext cx="5805376" cy="369332"/>
          </a:xfrm>
          <a:prstGeom prst="rect">
            <a:avLst/>
          </a:prstGeom>
          <a:noFill/>
        </p:spPr>
        <p:txBody>
          <a:bodyPr wrap="square" rtlCol="0">
            <a:spAutoFit/>
          </a:bodyPr>
          <a:lstStyle/>
          <a:p>
            <a:r>
              <a:rPr lang="en-US" dirty="0">
                <a:latin typeface="Gill Sans MT" charset="0"/>
                <a:ea typeface="Gill Sans MT" charset="0"/>
                <a:cs typeface="Gill Sans MT" charset="0"/>
              </a:rPr>
              <a:t>Bibby and Adler 2003</a:t>
            </a:r>
          </a:p>
        </p:txBody>
      </p:sp>
    </p:spTree>
    <p:extLst>
      <p:ext uri="{BB962C8B-B14F-4D97-AF65-F5344CB8AC3E}">
        <p14:creationId xmlns:p14="http://schemas.microsoft.com/office/powerpoint/2010/main" val="10929514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5" name="Cloud Callout 4"/>
          <p:cNvSpPr/>
          <p:nvPr/>
        </p:nvSpPr>
        <p:spPr>
          <a:xfrm>
            <a:off x="6874721" y="1870911"/>
            <a:ext cx="4920343" cy="3396342"/>
          </a:xfrm>
          <a:prstGeom prst="cloudCallou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rmAutofit/>
          </a:bodyPr>
          <a:lstStyle/>
          <a:p>
            <a:r>
              <a:rPr lang="en-GB" sz="4000" b="1" dirty="0">
                <a:solidFill>
                  <a:srgbClr val="000099"/>
                </a:solidFill>
                <a:latin typeface="Gill Sans MT" panose="020B0502020104020203" pitchFamily="34" charset="0"/>
              </a:rPr>
              <a:t>Group activity: brainstorm</a:t>
            </a:r>
          </a:p>
        </p:txBody>
      </p:sp>
      <p:sp>
        <p:nvSpPr>
          <p:cNvPr id="3" name="Content Placeholder 2"/>
          <p:cNvSpPr>
            <a:spLocks noGrp="1"/>
          </p:cNvSpPr>
          <p:nvPr>
            <p:ph idx="1"/>
          </p:nvPr>
        </p:nvSpPr>
        <p:spPr>
          <a:xfrm>
            <a:off x="7065408" y="2405373"/>
            <a:ext cx="4364819" cy="2327418"/>
          </a:xfrm>
        </p:spPr>
        <p:txBody>
          <a:bodyPr>
            <a:normAutofit/>
          </a:bodyPr>
          <a:lstStyle/>
          <a:p>
            <a:pPr marL="0" indent="0" algn="ctr">
              <a:buNone/>
            </a:pPr>
            <a:r>
              <a:rPr lang="en-GB" sz="3600" dirty="0">
                <a:solidFill>
                  <a:schemeClr val="tx1"/>
                </a:solidFill>
                <a:latin typeface="Gill Sans MT" panose="020B0502020104020203" pitchFamily="34" charset="0"/>
              </a:rPr>
              <a:t>What could be another unwanted situation in </a:t>
            </a:r>
            <a:r>
              <a:rPr lang="en-GB" sz="3600" dirty="0" err="1">
                <a:solidFill>
                  <a:schemeClr val="tx1"/>
                </a:solidFill>
                <a:latin typeface="Gill Sans MT" panose="020B0502020104020203" pitchFamily="34" charset="0"/>
              </a:rPr>
              <a:t>Bugote</a:t>
            </a:r>
            <a:r>
              <a:rPr lang="en-GB" sz="3600" dirty="0">
                <a:solidFill>
                  <a:schemeClr val="tx1"/>
                </a:solidFill>
                <a:latin typeface="Gill Sans MT" panose="020B0502020104020203" pitchFamily="34" charset="0"/>
              </a:rPr>
              <a:t> sector of the park?</a:t>
            </a:r>
            <a:endParaRPr lang="en-US" sz="3600" dirty="0">
              <a:solidFill>
                <a:schemeClr val="tx1"/>
              </a:solidFill>
              <a:latin typeface="Gill Sans MT" panose="020B0502020104020203" pitchFamily="34" charset="0"/>
            </a:endParaRPr>
          </a:p>
        </p:txBody>
      </p:sp>
      <p:sp>
        <p:nvSpPr>
          <p:cNvPr id="6" name="Slide Number Placeholder 5"/>
          <p:cNvSpPr>
            <a:spLocks noGrp="1"/>
          </p:cNvSpPr>
          <p:nvPr>
            <p:ph type="sldNum" sz="quarter" idx="12"/>
          </p:nvPr>
        </p:nvSpPr>
        <p:spPr/>
        <p:txBody>
          <a:bodyPr/>
          <a:lstStyle/>
          <a:p>
            <a:fld id="{F37E35ED-8B68-044A-BAE8-8E9812083E95}" type="slidenum">
              <a:rPr lang="en-GB" smtClean="0"/>
              <a:pPr/>
              <a:t>28</a:t>
            </a:fld>
            <a:endParaRPr lang="en-GB" dirty="0"/>
          </a:p>
        </p:txBody>
      </p:sp>
      <p:sp>
        <p:nvSpPr>
          <p:cNvPr id="4" name="TextBox 3"/>
          <p:cNvSpPr txBox="1"/>
          <p:nvPr/>
        </p:nvSpPr>
        <p:spPr>
          <a:xfrm>
            <a:off x="1103586" y="1923393"/>
            <a:ext cx="5065986" cy="4308872"/>
          </a:xfrm>
          <a:prstGeom prst="rect">
            <a:avLst/>
          </a:prstGeom>
          <a:noFill/>
        </p:spPr>
        <p:txBody>
          <a:bodyPr wrap="square" rtlCol="0">
            <a:spAutoFit/>
          </a:bodyPr>
          <a:lstStyle/>
          <a:p>
            <a:r>
              <a:rPr lang="en-US" sz="3200" dirty="0">
                <a:latin typeface="Gill Sans MT" panose="020B0502020104020203" pitchFamily="34" charset="0"/>
              </a:rPr>
              <a:t>Example of illegal tree cutting in </a:t>
            </a:r>
            <a:r>
              <a:rPr lang="en-US" sz="3200" dirty="0" err="1">
                <a:latin typeface="Gill Sans MT" panose="020B0502020104020203" pitchFamily="34" charset="0"/>
              </a:rPr>
              <a:t>Kibira</a:t>
            </a:r>
            <a:r>
              <a:rPr lang="en-US" sz="3200" dirty="0">
                <a:latin typeface="Gill Sans MT" panose="020B0502020104020203" pitchFamily="34" charset="0"/>
              </a:rPr>
              <a:t> National Park</a:t>
            </a:r>
          </a:p>
          <a:p>
            <a:endParaRPr lang="en-US" sz="3200" dirty="0">
              <a:latin typeface="Gill Sans MT" panose="020B0502020104020203" pitchFamily="34" charset="0"/>
            </a:endParaRPr>
          </a:p>
          <a:p>
            <a:r>
              <a:rPr lang="en-US" sz="3200" dirty="0">
                <a:latin typeface="Gill Sans MT" panose="020B0502020104020203" pitchFamily="34" charset="0"/>
              </a:rPr>
              <a:t>‘Reduced sighting of Crowned Cranes in </a:t>
            </a:r>
            <a:r>
              <a:rPr lang="en-US" sz="3200" dirty="0" err="1">
                <a:latin typeface="Gill Sans MT" panose="020B0502020104020203" pitchFamily="34" charset="0"/>
              </a:rPr>
              <a:t>Bugote</a:t>
            </a:r>
            <a:r>
              <a:rPr lang="en-US" sz="3200" dirty="0">
                <a:latin typeface="Gill Sans MT" panose="020B0502020104020203" pitchFamily="34" charset="0"/>
              </a:rPr>
              <a:t> sector of the park near </a:t>
            </a:r>
            <a:r>
              <a:rPr lang="en-US" sz="3200" dirty="0" err="1">
                <a:latin typeface="Gill Sans MT" panose="020B0502020104020203" pitchFamily="34" charset="0"/>
              </a:rPr>
              <a:t>Bushura</a:t>
            </a:r>
            <a:r>
              <a:rPr lang="en-US" sz="3200" dirty="0">
                <a:latin typeface="Gill Sans MT" panose="020B0502020104020203" pitchFamily="34" charset="0"/>
              </a:rPr>
              <a:t> parish because of intensive tree cutting.......’ </a:t>
            </a:r>
          </a:p>
          <a:p>
            <a:endParaRPr lang="en-US" dirty="0"/>
          </a:p>
        </p:txBody>
      </p:sp>
    </p:spTree>
    <p:extLst>
      <p:ext uri="{BB962C8B-B14F-4D97-AF65-F5344CB8AC3E}">
        <p14:creationId xmlns:p14="http://schemas.microsoft.com/office/powerpoint/2010/main" val="86823088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507198-FB96-4B84-AC65-33D30F428326}" type="slidenum">
              <a:rPr lang="en-GB" smtClean="0"/>
              <a:t>29</a:t>
            </a:fld>
            <a:endParaRPr lang="en-GB"/>
          </a:p>
        </p:txBody>
      </p:sp>
      <p:sp>
        <p:nvSpPr>
          <p:cNvPr id="3" name="Title 1"/>
          <p:cNvSpPr txBox="1">
            <a:spLocks/>
          </p:cNvSpPr>
          <p:nvPr/>
        </p:nvSpPr>
        <p:spPr>
          <a:xfrm>
            <a:off x="1030288" y="504497"/>
            <a:ext cx="10205271" cy="1030013"/>
          </a:xfrm>
          <a:prstGeom prst="rect">
            <a:avLst/>
          </a:prstGeom>
        </p:spPr>
        <p:txBody>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n-US" sz="3700" b="1" dirty="0">
                <a:solidFill>
                  <a:srgbClr val="000099"/>
                </a:solidFill>
                <a:latin typeface="Gill Sans MT" panose="020B0502020104020203" pitchFamily="34" charset="0"/>
              </a:rPr>
              <a:t>Planning Step 4: Stakeholder involvement</a:t>
            </a:r>
          </a:p>
        </p:txBody>
      </p:sp>
      <p:sp>
        <p:nvSpPr>
          <p:cNvPr id="4" name="Content Placeholder 2"/>
          <p:cNvSpPr txBox="1">
            <a:spLocks/>
          </p:cNvSpPr>
          <p:nvPr/>
        </p:nvSpPr>
        <p:spPr>
          <a:xfrm>
            <a:off x="1030288" y="1534510"/>
            <a:ext cx="10205271" cy="5160580"/>
          </a:xfrm>
          <a:prstGeom prst="rect">
            <a:avLst/>
          </a:prstGeom>
        </p:spPr>
        <p:txBody>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marL="0" indent="0">
              <a:lnSpc>
                <a:spcPct val="100000"/>
              </a:lnSpc>
              <a:spcBef>
                <a:spcPts val="0"/>
              </a:spcBef>
              <a:spcAft>
                <a:spcPts val="0"/>
              </a:spcAft>
              <a:buNone/>
            </a:pPr>
            <a:r>
              <a:rPr lang="en-US" sz="2800" dirty="0">
                <a:latin typeface="Gill Sans MT" charset="0"/>
                <a:ea typeface="Gill Sans MT" charset="0"/>
                <a:cs typeface="Gill Sans MT" charset="0"/>
              </a:rPr>
              <a:t>Involve stakeholders of the project and potential clients depending on what the issues/problems are</a:t>
            </a:r>
          </a:p>
          <a:p>
            <a:pPr>
              <a:lnSpc>
                <a:spcPct val="100000"/>
              </a:lnSpc>
              <a:spcBef>
                <a:spcPts val="0"/>
              </a:spcBef>
              <a:spcAft>
                <a:spcPts val="0"/>
              </a:spcAft>
            </a:pPr>
            <a:r>
              <a:rPr lang="en-US" sz="2800" dirty="0">
                <a:latin typeface="Gill Sans MT" charset="0"/>
                <a:ea typeface="Gill Sans MT" charset="0"/>
                <a:cs typeface="Gill Sans MT" charset="0"/>
              </a:rPr>
              <a:t>This is the point to make sure all your identified stakeholders are involved, engaged, and able to give their input</a:t>
            </a:r>
          </a:p>
          <a:p>
            <a:pPr>
              <a:lnSpc>
                <a:spcPct val="100000"/>
              </a:lnSpc>
              <a:spcBef>
                <a:spcPts val="0"/>
              </a:spcBef>
              <a:spcAft>
                <a:spcPts val="0"/>
              </a:spcAft>
            </a:pPr>
            <a:r>
              <a:rPr lang="en-US" sz="2800" dirty="0">
                <a:latin typeface="Gill Sans MT" charset="0"/>
                <a:ea typeface="Gill Sans MT" charset="0"/>
                <a:cs typeface="Gill Sans MT" charset="0"/>
              </a:rPr>
              <a:t>Don’t assume you already know what they want </a:t>
            </a:r>
            <a:r>
              <a:rPr lang="mr-IN" sz="2800" dirty="0">
                <a:latin typeface="Gill Sans MT" charset="0"/>
                <a:ea typeface="Gill Sans MT" charset="0"/>
                <a:cs typeface="Gill Sans MT" charset="0"/>
              </a:rPr>
              <a:t>–</a:t>
            </a:r>
            <a:r>
              <a:rPr lang="en-US" sz="2800" dirty="0">
                <a:latin typeface="Gill Sans MT" charset="0"/>
                <a:ea typeface="Gill Sans MT" charset="0"/>
                <a:cs typeface="Gill Sans MT" charset="0"/>
              </a:rPr>
              <a:t> use tools such as PINs analysis </a:t>
            </a:r>
            <a:r>
              <a:rPr lang="mr-IN" sz="2800" dirty="0">
                <a:latin typeface="Gill Sans MT" charset="0"/>
                <a:ea typeface="Gill Sans MT" charset="0"/>
                <a:cs typeface="Gill Sans MT" charset="0"/>
              </a:rPr>
              <a:t>–</a:t>
            </a:r>
            <a:r>
              <a:rPr lang="en-US" sz="2800" dirty="0">
                <a:latin typeface="Gill Sans MT" charset="0"/>
                <a:ea typeface="Gill Sans MT" charset="0"/>
                <a:cs typeface="Gill Sans MT" charset="0"/>
              </a:rPr>
              <a:t> see </a:t>
            </a:r>
            <a:r>
              <a:rPr lang="en-US" sz="2800" dirty="0">
                <a:solidFill>
                  <a:srgbClr val="000099"/>
                </a:solidFill>
                <a:latin typeface="Gill Sans MT" charset="0"/>
                <a:ea typeface="Gill Sans MT" charset="0"/>
                <a:cs typeface="Gill Sans MT" charset="0"/>
              </a:rPr>
              <a:t>Module 7: Conflict Management</a:t>
            </a:r>
          </a:p>
          <a:p>
            <a:pPr>
              <a:lnSpc>
                <a:spcPct val="100000"/>
              </a:lnSpc>
              <a:spcBef>
                <a:spcPts val="0"/>
              </a:spcBef>
              <a:spcAft>
                <a:spcPts val="0"/>
              </a:spcAft>
            </a:pPr>
            <a:r>
              <a:rPr lang="en-US" sz="2800" dirty="0">
                <a:latin typeface="Gill Sans MT" charset="0"/>
                <a:ea typeface="Gill Sans MT" charset="0"/>
                <a:cs typeface="Gill Sans MT" charset="0"/>
              </a:rPr>
              <a:t>Encourage people to ‘take ownership’ </a:t>
            </a:r>
            <a:r>
              <a:rPr lang="mr-IN" sz="2800" dirty="0">
                <a:latin typeface="Gill Sans MT" charset="0"/>
                <a:ea typeface="Gill Sans MT" charset="0"/>
                <a:cs typeface="Gill Sans MT" charset="0"/>
              </a:rPr>
              <a:t>–</a:t>
            </a:r>
            <a:r>
              <a:rPr lang="en-US" sz="2800" dirty="0">
                <a:latin typeface="Gill Sans MT" charset="0"/>
                <a:ea typeface="Gill Sans MT" charset="0"/>
                <a:cs typeface="Gill Sans MT" charset="0"/>
              </a:rPr>
              <a:t> see </a:t>
            </a:r>
            <a:r>
              <a:rPr lang="en-US" sz="2800" dirty="0">
                <a:solidFill>
                  <a:srgbClr val="000099"/>
                </a:solidFill>
                <a:latin typeface="Gill Sans MT" charset="0"/>
                <a:ea typeface="Gill Sans MT" charset="0"/>
                <a:cs typeface="Gill Sans MT" charset="0"/>
              </a:rPr>
              <a:t>Module 3: Community </a:t>
            </a:r>
            <a:r>
              <a:rPr lang="en-US" sz="2800" dirty="0" err="1">
                <a:solidFill>
                  <a:srgbClr val="000099"/>
                </a:solidFill>
                <a:latin typeface="Gill Sans MT" charset="0"/>
                <a:ea typeface="Gill Sans MT" charset="0"/>
                <a:cs typeface="Gill Sans MT" charset="0"/>
              </a:rPr>
              <a:t>Mobilisation</a:t>
            </a:r>
            <a:endParaRPr lang="en-US" sz="2800" dirty="0">
              <a:solidFill>
                <a:srgbClr val="000099"/>
              </a:solidFill>
              <a:latin typeface="Gill Sans MT" charset="0"/>
              <a:ea typeface="Gill Sans MT" charset="0"/>
              <a:cs typeface="Gill Sans MT" charset="0"/>
            </a:endParaRPr>
          </a:p>
          <a:p>
            <a:pPr lvl="1">
              <a:lnSpc>
                <a:spcPct val="100000"/>
              </a:lnSpc>
              <a:spcBef>
                <a:spcPts val="0"/>
              </a:spcBef>
              <a:spcAft>
                <a:spcPts val="0"/>
              </a:spcAft>
            </a:pPr>
            <a:endParaRPr lang="en-US" sz="2800" dirty="0">
              <a:latin typeface="Gill Sans MT" charset="0"/>
              <a:ea typeface="Gill Sans MT" charset="0"/>
              <a:cs typeface="Gill Sans MT" charset="0"/>
            </a:endParaRPr>
          </a:p>
        </p:txBody>
      </p:sp>
    </p:spTree>
    <p:extLst>
      <p:ext uri="{BB962C8B-B14F-4D97-AF65-F5344CB8AC3E}">
        <p14:creationId xmlns:p14="http://schemas.microsoft.com/office/powerpoint/2010/main" val="5342163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381000"/>
            <a:ext cx="9601200" cy="822366"/>
          </a:xfrm>
        </p:spPr>
        <p:txBody>
          <a:bodyPr>
            <a:normAutofit fontScale="90000"/>
          </a:bodyPr>
          <a:lstStyle/>
          <a:p>
            <a:r>
              <a:rPr lang="en-US" b="1" dirty="0">
                <a:solidFill>
                  <a:srgbClr val="000099"/>
                </a:solidFill>
                <a:latin typeface="Gill Sans MT" panose="020B0502020104020203" pitchFamily="34" charset="0"/>
              </a:rPr>
              <a:t>Module 6: Planning a Community Conservation Intervention</a:t>
            </a:r>
            <a:endParaRPr lang="en-GB" dirty="0">
              <a:solidFill>
                <a:srgbClr val="000099"/>
              </a:solidFill>
            </a:endParaRPr>
          </a:p>
        </p:txBody>
      </p:sp>
      <p:sp>
        <p:nvSpPr>
          <p:cNvPr id="4" name="Slide Number Placeholder 3"/>
          <p:cNvSpPr>
            <a:spLocks noGrp="1"/>
          </p:cNvSpPr>
          <p:nvPr>
            <p:ph type="sldNum" sz="quarter" idx="12"/>
          </p:nvPr>
        </p:nvSpPr>
        <p:spPr/>
        <p:txBody>
          <a:bodyPr/>
          <a:lstStyle/>
          <a:p>
            <a:fld id="{F37E35ED-8B68-044A-BAE8-8E9812083E95}" type="slidenum">
              <a:rPr lang="en-GB" smtClean="0"/>
              <a:pPr/>
              <a:t>3</a:t>
            </a:fld>
            <a:endParaRPr lang="en-GB" dirty="0"/>
          </a:p>
        </p:txBody>
      </p:sp>
      <p:graphicFrame>
        <p:nvGraphicFramePr>
          <p:cNvPr id="5" name="Diagram 4">
            <a:extLst>
              <a:ext uri="{FF2B5EF4-FFF2-40B4-BE49-F238E27FC236}">
                <a16:creationId xmlns:a16="http://schemas.microsoft.com/office/drawing/2014/main" id="{241D6902-C583-BC4E-A440-3684BD016805}"/>
              </a:ext>
            </a:extLst>
          </p:cNvPr>
          <p:cNvGraphicFramePr/>
          <p:nvPr>
            <p:extLst>
              <p:ext uri="{D42A27DB-BD31-4B8C-83A1-F6EECF244321}">
                <p14:modId xmlns:p14="http://schemas.microsoft.com/office/powerpoint/2010/main" val="1736064056"/>
              </p:ext>
            </p:extLst>
          </p:nvPr>
        </p:nvGraphicFramePr>
        <p:xfrm>
          <a:off x="1371600" y="1603926"/>
          <a:ext cx="9915789" cy="29497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angle 2">
            <a:extLst>
              <a:ext uri="{FF2B5EF4-FFF2-40B4-BE49-F238E27FC236}">
                <a16:creationId xmlns:a16="http://schemas.microsoft.com/office/drawing/2014/main" id="{C9A3F294-665E-D042-8A67-E6DF029A2E47}"/>
              </a:ext>
            </a:extLst>
          </p:cNvPr>
          <p:cNvSpPr/>
          <p:nvPr/>
        </p:nvSpPr>
        <p:spPr>
          <a:xfrm>
            <a:off x="1371600" y="5265003"/>
            <a:ext cx="9915788" cy="830997"/>
          </a:xfrm>
          <a:prstGeom prst="rect">
            <a:avLst/>
          </a:prstGeom>
        </p:spPr>
        <p:txBody>
          <a:bodyPr wrap="square">
            <a:spAutoFit/>
          </a:bodyPr>
          <a:lstStyle/>
          <a:p>
            <a:pPr algn="ctr"/>
            <a:r>
              <a:rPr lang="en-US" sz="2400" i="1" dirty="0">
                <a:latin typeface="Gill Sans MT" panose="020B0502020104020203" pitchFamily="34" charset="0"/>
              </a:rPr>
              <a:t>Note: this module focuses on the core elements of the planning process: for details on budgeting, and on monitoring and evaluation, please refer to Bibby and Adler 2008</a:t>
            </a:r>
          </a:p>
        </p:txBody>
      </p:sp>
    </p:spTree>
    <p:extLst>
      <p:ext uri="{BB962C8B-B14F-4D97-AF65-F5344CB8AC3E}">
        <p14:creationId xmlns:p14="http://schemas.microsoft.com/office/powerpoint/2010/main" val="231684175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507198-FB96-4B84-AC65-33D30F428326}" type="slidenum">
              <a:rPr lang="en-GB" smtClean="0"/>
              <a:t>30</a:t>
            </a:fld>
            <a:endParaRPr lang="en-GB"/>
          </a:p>
        </p:txBody>
      </p:sp>
      <p:sp>
        <p:nvSpPr>
          <p:cNvPr id="3" name="Title 1"/>
          <p:cNvSpPr txBox="1">
            <a:spLocks/>
          </p:cNvSpPr>
          <p:nvPr/>
        </p:nvSpPr>
        <p:spPr>
          <a:xfrm>
            <a:off x="1030288" y="504497"/>
            <a:ext cx="10205271" cy="1030013"/>
          </a:xfrm>
          <a:prstGeom prst="rect">
            <a:avLst/>
          </a:prstGeom>
        </p:spPr>
        <p:txBody>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n-US" sz="3700" b="1" dirty="0">
                <a:solidFill>
                  <a:srgbClr val="000099"/>
                </a:solidFill>
                <a:latin typeface="Gill Sans MT" panose="020B0502020104020203" pitchFamily="34" charset="0"/>
              </a:rPr>
              <a:t>Planning Step 4: Stakeholder involvement</a:t>
            </a:r>
          </a:p>
        </p:txBody>
      </p:sp>
      <p:sp>
        <p:nvSpPr>
          <p:cNvPr id="4" name="Content Placeholder 2"/>
          <p:cNvSpPr txBox="1">
            <a:spLocks/>
          </p:cNvSpPr>
          <p:nvPr/>
        </p:nvSpPr>
        <p:spPr>
          <a:xfrm>
            <a:off x="1030288" y="1534510"/>
            <a:ext cx="10038739" cy="5160580"/>
          </a:xfrm>
          <a:prstGeom prst="rect">
            <a:avLst/>
          </a:prstGeom>
        </p:spPr>
        <p:txBody>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marL="0" indent="0">
              <a:lnSpc>
                <a:spcPct val="100000"/>
              </a:lnSpc>
              <a:spcBef>
                <a:spcPts val="0"/>
              </a:spcBef>
              <a:spcAft>
                <a:spcPts val="0"/>
              </a:spcAft>
              <a:buNone/>
            </a:pPr>
            <a:r>
              <a:rPr lang="en-US" sz="2800" dirty="0">
                <a:latin typeface="Gill Sans MT" charset="0"/>
                <a:ea typeface="Gill Sans MT" charset="0"/>
                <a:cs typeface="Gill Sans MT" charset="0"/>
              </a:rPr>
              <a:t>How to involve stakeholders</a:t>
            </a:r>
          </a:p>
          <a:p>
            <a:pPr>
              <a:lnSpc>
                <a:spcPct val="100000"/>
              </a:lnSpc>
              <a:spcBef>
                <a:spcPts val="0"/>
              </a:spcBef>
              <a:spcAft>
                <a:spcPts val="0"/>
              </a:spcAft>
            </a:pPr>
            <a:r>
              <a:rPr lang="en-US" sz="2800" dirty="0">
                <a:latin typeface="Gill Sans MT" charset="0"/>
                <a:ea typeface="Gill Sans MT" charset="0"/>
                <a:cs typeface="Gill Sans MT" charset="0"/>
              </a:rPr>
              <a:t>Informal personal contact</a:t>
            </a:r>
          </a:p>
          <a:p>
            <a:pPr>
              <a:lnSpc>
                <a:spcPct val="100000"/>
              </a:lnSpc>
              <a:spcBef>
                <a:spcPts val="0"/>
              </a:spcBef>
              <a:spcAft>
                <a:spcPts val="0"/>
              </a:spcAft>
            </a:pPr>
            <a:r>
              <a:rPr lang="en-US" sz="2800" dirty="0">
                <a:latin typeface="Gill Sans MT" charset="0"/>
                <a:ea typeface="Gill Sans MT" charset="0"/>
                <a:cs typeface="Gill Sans MT" charset="0"/>
              </a:rPr>
              <a:t>Interviews</a:t>
            </a:r>
          </a:p>
          <a:p>
            <a:pPr>
              <a:lnSpc>
                <a:spcPct val="100000"/>
              </a:lnSpc>
              <a:spcBef>
                <a:spcPts val="0"/>
              </a:spcBef>
              <a:spcAft>
                <a:spcPts val="0"/>
              </a:spcAft>
            </a:pPr>
            <a:r>
              <a:rPr lang="en-US" sz="2800" dirty="0">
                <a:latin typeface="Gill Sans MT" charset="0"/>
                <a:ea typeface="Gill Sans MT" charset="0"/>
                <a:cs typeface="Gill Sans MT" charset="0"/>
              </a:rPr>
              <a:t>Focus groups</a:t>
            </a:r>
          </a:p>
          <a:p>
            <a:pPr marL="0" lvl="1" indent="0" algn="ctr">
              <a:lnSpc>
                <a:spcPct val="100000"/>
              </a:lnSpc>
              <a:spcBef>
                <a:spcPts val="0"/>
              </a:spcBef>
              <a:spcAft>
                <a:spcPts val="0"/>
              </a:spcAft>
              <a:buNone/>
            </a:pPr>
            <a:endParaRPr lang="en-US" sz="2800" b="1" dirty="0">
              <a:latin typeface="Gill Sans MT" charset="0"/>
              <a:ea typeface="Gill Sans MT" charset="0"/>
              <a:cs typeface="Gill Sans MT" charset="0"/>
            </a:endParaRPr>
          </a:p>
          <a:p>
            <a:pPr marL="0" lvl="1" indent="0" algn="ctr">
              <a:lnSpc>
                <a:spcPct val="100000"/>
              </a:lnSpc>
              <a:spcBef>
                <a:spcPts val="0"/>
              </a:spcBef>
              <a:spcAft>
                <a:spcPts val="0"/>
              </a:spcAft>
              <a:buNone/>
            </a:pPr>
            <a:endParaRPr lang="en-US" sz="2800" dirty="0">
              <a:latin typeface="Gill Sans MT" charset="0"/>
              <a:ea typeface="Gill Sans MT" charset="0"/>
              <a:cs typeface="Gill Sans MT" charset="0"/>
            </a:endParaRPr>
          </a:p>
        </p:txBody>
      </p:sp>
    </p:spTree>
    <p:extLst>
      <p:ext uri="{BB962C8B-B14F-4D97-AF65-F5344CB8AC3E}">
        <p14:creationId xmlns:p14="http://schemas.microsoft.com/office/powerpoint/2010/main" val="15092351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507198-FB96-4B84-AC65-33D30F428326}" type="slidenum">
              <a:rPr lang="en-GB" smtClean="0"/>
              <a:t>31</a:t>
            </a:fld>
            <a:endParaRPr lang="en-GB"/>
          </a:p>
        </p:txBody>
      </p:sp>
      <p:sp>
        <p:nvSpPr>
          <p:cNvPr id="3" name="Title 1"/>
          <p:cNvSpPr txBox="1">
            <a:spLocks/>
          </p:cNvSpPr>
          <p:nvPr/>
        </p:nvSpPr>
        <p:spPr>
          <a:xfrm>
            <a:off x="1030288" y="504497"/>
            <a:ext cx="10205271" cy="1030013"/>
          </a:xfrm>
          <a:prstGeom prst="rect">
            <a:avLst/>
          </a:prstGeom>
        </p:spPr>
        <p:txBody>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n-US" sz="3700" b="1" dirty="0">
                <a:solidFill>
                  <a:srgbClr val="000099"/>
                </a:solidFill>
                <a:latin typeface="Gill Sans MT" panose="020B0502020104020203" pitchFamily="34" charset="0"/>
              </a:rPr>
              <a:t>Planning Step 5: Set goals and objectives </a:t>
            </a:r>
          </a:p>
        </p:txBody>
      </p:sp>
      <p:sp>
        <p:nvSpPr>
          <p:cNvPr id="4" name="Content Placeholder 2"/>
          <p:cNvSpPr txBox="1">
            <a:spLocks/>
          </p:cNvSpPr>
          <p:nvPr/>
        </p:nvSpPr>
        <p:spPr>
          <a:xfrm>
            <a:off x="1030288" y="1534510"/>
            <a:ext cx="10038739" cy="5160580"/>
          </a:xfrm>
          <a:prstGeom prst="rect">
            <a:avLst/>
          </a:prstGeom>
        </p:spPr>
        <p:txBody>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marL="0" indent="0">
              <a:lnSpc>
                <a:spcPct val="100000"/>
              </a:lnSpc>
              <a:spcBef>
                <a:spcPts val="0"/>
              </a:spcBef>
              <a:spcAft>
                <a:spcPts val="0"/>
              </a:spcAft>
              <a:buNone/>
            </a:pPr>
            <a:r>
              <a:rPr lang="en-US" sz="2800" dirty="0">
                <a:latin typeface="Gill Sans MT" charset="0"/>
                <a:ea typeface="Gill Sans MT" charset="0"/>
                <a:cs typeface="Gill Sans MT" charset="0"/>
              </a:rPr>
              <a:t>“Objectives are statements of how you want the world to look when you have fixed a particular problem”,  Adler and Bibby 2008; 50</a:t>
            </a:r>
          </a:p>
          <a:p>
            <a:pPr>
              <a:lnSpc>
                <a:spcPct val="100000"/>
              </a:lnSpc>
              <a:spcBef>
                <a:spcPts val="0"/>
              </a:spcBef>
              <a:spcAft>
                <a:spcPts val="0"/>
              </a:spcAft>
            </a:pPr>
            <a:endParaRPr lang="en-US" sz="2800" dirty="0">
              <a:latin typeface="Gill Sans MT" charset="0"/>
              <a:ea typeface="Gill Sans MT" charset="0"/>
              <a:cs typeface="Gill Sans MT" charset="0"/>
            </a:endParaRPr>
          </a:p>
          <a:p>
            <a:pPr marL="0" indent="0">
              <a:lnSpc>
                <a:spcPct val="100000"/>
              </a:lnSpc>
              <a:spcBef>
                <a:spcPts val="0"/>
              </a:spcBef>
              <a:spcAft>
                <a:spcPts val="0"/>
              </a:spcAft>
              <a:buNone/>
            </a:pPr>
            <a:r>
              <a:rPr lang="en-US" sz="2800" dirty="0">
                <a:latin typeface="Gill Sans MT" charset="0"/>
                <a:ea typeface="Gill Sans MT" charset="0"/>
                <a:cs typeface="Gill Sans MT" charset="0"/>
              </a:rPr>
              <a:t>Answer the following questions as concretely as possible:</a:t>
            </a:r>
          </a:p>
          <a:p>
            <a:pPr marL="514350" indent="-514350">
              <a:lnSpc>
                <a:spcPct val="100000"/>
              </a:lnSpc>
              <a:spcBef>
                <a:spcPts val="0"/>
              </a:spcBef>
              <a:spcAft>
                <a:spcPts val="0"/>
              </a:spcAft>
              <a:buFont typeface="+mj-lt"/>
              <a:buAutoNum type="arabicPeriod"/>
            </a:pPr>
            <a:r>
              <a:rPr lang="en-US" sz="2800" dirty="0">
                <a:latin typeface="Gill Sans MT" charset="0"/>
                <a:ea typeface="Gill Sans MT" charset="0"/>
                <a:cs typeface="Gill Sans MT" charset="0"/>
              </a:rPr>
              <a:t>What should the project accomplish? GOAL</a:t>
            </a:r>
          </a:p>
          <a:p>
            <a:pPr marL="514350" indent="-514350">
              <a:lnSpc>
                <a:spcPct val="100000"/>
              </a:lnSpc>
              <a:spcBef>
                <a:spcPts val="0"/>
              </a:spcBef>
              <a:spcAft>
                <a:spcPts val="0"/>
              </a:spcAft>
              <a:buFont typeface="+mj-lt"/>
              <a:buAutoNum type="arabicPeriod"/>
            </a:pPr>
            <a:r>
              <a:rPr lang="en-US" sz="2800" dirty="0">
                <a:latin typeface="Gill Sans MT" charset="0"/>
                <a:ea typeface="Gill Sans MT" charset="0"/>
                <a:cs typeface="Gill Sans MT" charset="0"/>
              </a:rPr>
              <a:t>What will success look like? OUTCOMES</a:t>
            </a:r>
          </a:p>
          <a:p>
            <a:pPr marL="514350" indent="-514350">
              <a:lnSpc>
                <a:spcPct val="100000"/>
              </a:lnSpc>
              <a:spcBef>
                <a:spcPts val="0"/>
              </a:spcBef>
              <a:spcAft>
                <a:spcPts val="0"/>
              </a:spcAft>
              <a:buFont typeface="+mj-lt"/>
              <a:buAutoNum type="arabicPeriod"/>
            </a:pPr>
            <a:r>
              <a:rPr lang="en-US" sz="2800" dirty="0">
                <a:latin typeface="Gill Sans MT" charset="0"/>
                <a:ea typeface="Gill Sans MT" charset="0"/>
                <a:cs typeface="Gill Sans MT" charset="0"/>
              </a:rPr>
              <a:t>How will you explain to other people that the project has worked? OUTPUTS</a:t>
            </a:r>
          </a:p>
          <a:p>
            <a:pPr marL="514350" indent="-514350">
              <a:lnSpc>
                <a:spcPct val="100000"/>
              </a:lnSpc>
              <a:spcBef>
                <a:spcPts val="0"/>
              </a:spcBef>
              <a:spcAft>
                <a:spcPts val="0"/>
              </a:spcAft>
              <a:buFont typeface="+mj-lt"/>
              <a:buAutoNum type="arabicPeriod"/>
            </a:pPr>
            <a:r>
              <a:rPr lang="en-US" sz="2800" dirty="0">
                <a:latin typeface="Gill Sans MT" charset="0"/>
                <a:ea typeface="Gill Sans MT" charset="0"/>
                <a:cs typeface="Gill Sans MT" charset="0"/>
              </a:rPr>
              <a:t>What are the benchmarks you will use to show you are moving in the right direction? INDICATORS</a:t>
            </a:r>
          </a:p>
        </p:txBody>
      </p:sp>
    </p:spTree>
    <p:extLst>
      <p:ext uri="{BB962C8B-B14F-4D97-AF65-F5344CB8AC3E}">
        <p14:creationId xmlns:p14="http://schemas.microsoft.com/office/powerpoint/2010/main" val="158849441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507198-FB96-4B84-AC65-33D30F428326}" type="slidenum">
              <a:rPr lang="en-GB" smtClean="0"/>
              <a:t>32</a:t>
            </a:fld>
            <a:endParaRPr lang="en-GB"/>
          </a:p>
        </p:txBody>
      </p:sp>
      <p:sp>
        <p:nvSpPr>
          <p:cNvPr id="3" name="Title 1"/>
          <p:cNvSpPr txBox="1">
            <a:spLocks/>
          </p:cNvSpPr>
          <p:nvPr/>
        </p:nvSpPr>
        <p:spPr>
          <a:xfrm>
            <a:off x="1030288" y="504497"/>
            <a:ext cx="10205271" cy="1030013"/>
          </a:xfrm>
          <a:prstGeom prst="rect">
            <a:avLst/>
          </a:prstGeom>
        </p:spPr>
        <p:txBody>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n-US" sz="3700" b="1" dirty="0">
                <a:solidFill>
                  <a:srgbClr val="000099"/>
                </a:solidFill>
                <a:latin typeface="Gill Sans MT" panose="020B0502020104020203" pitchFamily="34" charset="0"/>
              </a:rPr>
              <a:t>Planning Step 5: Set goals and objectives </a:t>
            </a:r>
          </a:p>
        </p:txBody>
      </p:sp>
      <p:sp>
        <p:nvSpPr>
          <p:cNvPr id="4" name="Content Placeholder 2"/>
          <p:cNvSpPr txBox="1">
            <a:spLocks/>
          </p:cNvSpPr>
          <p:nvPr/>
        </p:nvSpPr>
        <p:spPr>
          <a:xfrm>
            <a:off x="1030288" y="1534510"/>
            <a:ext cx="10038739" cy="5160580"/>
          </a:xfrm>
          <a:prstGeom prst="rect">
            <a:avLst/>
          </a:prstGeom>
        </p:spPr>
        <p:txBody>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marL="0" indent="0">
              <a:lnSpc>
                <a:spcPct val="100000"/>
              </a:lnSpc>
              <a:spcBef>
                <a:spcPts val="0"/>
              </a:spcBef>
              <a:spcAft>
                <a:spcPts val="0"/>
              </a:spcAft>
              <a:buNone/>
            </a:pPr>
            <a:r>
              <a:rPr lang="en-US" sz="2800" dirty="0">
                <a:latin typeface="Gill Sans MT" charset="0"/>
                <a:ea typeface="Gill Sans MT" charset="0"/>
                <a:cs typeface="Gill Sans MT" charset="0"/>
              </a:rPr>
              <a:t>Hierarchy of project objectives:</a:t>
            </a:r>
          </a:p>
          <a:p>
            <a:pPr>
              <a:lnSpc>
                <a:spcPct val="100000"/>
              </a:lnSpc>
              <a:spcBef>
                <a:spcPts val="0"/>
              </a:spcBef>
              <a:spcAft>
                <a:spcPts val="0"/>
              </a:spcAft>
            </a:pPr>
            <a:r>
              <a:rPr lang="en-US" sz="2800" dirty="0">
                <a:latin typeface="Gill Sans MT" charset="0"/>
                <a:ea typeface="Gill Sans MT" charset="0"/>
                <a:cs typeface="Gill Sans MT" charset="0"/>
              </a:rPr>
              <a:t>One overall project goal</a:t>
            </a:r>
          </a:p>
          <a:p>
            <a:pPr>
              <a:lnSpc>
                <a:spcPct val="100000"/>
              </a:lnSpc>
              <a:spcBef>
                <a:spcPts val="0"/>
              </a:spcBef>
              <a:spcAft>
                <a:spcPts val="0"/>
              </a:spcAft>
            </a:pPr>
            <a:r>
              <a:rPr lang="en-US" sz="2800" dirty="0">
                <a:latin typeface="Gill Sans MT" charset="0"/>
                <a:ea typeface="Gill Sans MT" charset="0"/>
                <a:cs typeface="Gill Sans MT" charset="0"/>
              </a:rPr>
              <a:t>One overall project purpose</a:t>
            </a:r>
          </a:p>
          <a:p>
            <a:pPr>
              <a:lnSpc>
                <a:spcPct val="100000"/>
              </a:lnSpc>
              <a:spcBef>
                <a:spcPts val="0"/>
              </a:spcBef>
              <a:spcAft>
                <a:spcPts val="0"/>
              </a:spcAft>
            </a:pPr>
            <a:r>
              <a:rPr lang="en-US" sz="2800" dirty="0">
                <a:latin typeface="Gill Sans MT" charset="0"/>
                <a:ea typeface="Gill Sans MT" charset="0"/>
                <a:cs typeface="Gill Sans MT" charset="0"/>
              </a:rPr>
              <a:t>Approximately 4-10 results</a:t>
            </a:r>
          </a:p>
          <a:p>
            <a:pPr>
              <a:lnSpc>
                <a:spcPct val="100000"/>
              </a:lnSpc>
              <a:spcBef>
                <a:spcPts val="0"/>
              </a:spcBef>
              <a:spcAft>
                <a:spcPts val="0"/>
              </a:spcAft>
            </a:pPr>
            <a:r>
              <a:rPr lang="en-US" sz="2800" dirty="0">
                <a:latin typeface="Gill Sans MT" charset="0"/>
                <a:ea typeface="Gill Sans MT" charset="0"/>
                <a:cs typeface="Gill Sans MT" charset="0"/>
              </a:rPr>
              <a:t>Approximately 4-10 activities per result</a:t>
            </a:r>
          </a:p>
          <a:p>
            <a:pPr>
              <a:lnSpc>
                <a:spcPct val="100000"/>
              </a:lnSpc>
              <a:spcBef>
                <a:spcPts val="0"/>
              </a:spcBef>
              <a:spcAft>
                <a:spcPts val="0"/>
              </a:spcAft>
            </a:pPr>
            <a:endParaRPr lang="en-US" sz="2800" dirty="0">
              <a:latin typeface="Gill Sans MT" charset="0"/>
              <a:ea typeface="Gill Sans MT" charset="0"/>
              <a:cs typeface="Gill Sans MT" charset="0"/>
            </a:endParaRPr>
          </a:p>
          <a:p>
            <a:pPr>
              <a:lnSpc>
                <a:spcPct val="100000"/>
              </a:lnSpc>
              <a:spcBef>
                <a:spcPts val="0"/>
              </a:spcBef>
              <a:spcAft>
                <a:spcPts val="0"/>
              </a:spcAft>
            </a:pPr>
            <a:endParaRPr lang="en-US" sz="2800" dirty="0">
              <a:latin typeface="Gill Sans MT" charset="0"/>
              <a:ea typeface="Gill Sans MT" charset="0"/>
              <a:cs typeface="Gill Sans MT" charset="0"/>
            </a:endParaRPr>
          </a:p>
          <a:p>
            <a:pPr marL="0" indent="0" algn="ctr">
              <a:lnSpc>
                <a:spcPct val="100000"/>
              </a:lnSpc>
              <a:spcBef>
                <a:spcPts val="0"/>
              </a:spcBef>
              <a:spcAft>
                <a:spcPts val="0"/>
              </a:spcAft>
              <a:buNone/>
            </a:pPr>
            <a:r>
              <a:rPr lang="en-US" sz="2800" i="1" dirty="0">
                <a:latin typeface="Gill Sans MT" charset="0"/>
                <a:ea typeface="Gill Sans MT" charset="0"/>
                <a:cs typeface="Gill Sans MT" charset="0"/>
              </a:rPr>
              <a:t>You may wish to use a log-frame (logical framework) to plan your project’s goal, purpose, results and corresponding activities. For more details on using log-frames, refer to Adler and Bibby 2008, Section 3.6</a:t>
            </a:r>
          </a:p>
        </p:txBody>
      </p:sp>
    </p:spTree>
    <p:extLst>
      <p:ext uri="{BB962C8B-B14F-4D97-AF65-F5344CB8AC3E}">
        <p14:creationId xmlns:p14="http://schemas.microsoft.com/office/powerpoint/2010/main" val="83144063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507198-FB96-4B84-AC65-33D30F428326}" type="slidenum">
              <a:rPr lang="en-GB" smtClean="0"/>
              <a:t>33</a:t>
            </a:fld>
            <a:endParaRPr lang="en-GB"/>
          </a:p>
        </p:txBody>
      </p:sp>
      <p:sp>
        <p:nvSpPr>
          <p:cNvPr id="3" name="Title 1"/>
          <p:cNvSpPr txBox="1">
            <a:spLocks/>
          </p:cNvSpPr>
          <p:nvPr/>
        </p:nvSpPr>
        <p:spPr>
          <a:xfrm>
            <a:off x="1030288" y="504497"/>
            <a:ext cx="10205271" cy="1030013"/>
          </a:xfrm>
          <a:prstGeom prst="rect">
            <a:avLst/>
          </a:prstGeom>
        </p:spPr>
        <p:txBody>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n-US" sz="3700" b="1" dirty="0">
                <a:solidFill>
                  <a:srgbClr val="000099"/>
                </a:solidFill>
                <a:latin typeface="Gill Sans MT" panose="020B0502020104020203" pitchFamily="34" charset="0"/>
              </a:rPr>
              <a:t>Planning Step 5: Set goals and objectives </a:t>
            </a:r>
          </a:p>
        </p:txBody>
      </p:sp>
      <p:sp>
        <p:nvSpPr>
          <p:cNvPr id="4" name="Content Placeholder 2"/>
          <p:cNvSpPr txBox="1">
            <a:spLocks/>
          </p:cNvSpPr>
          <p:nvPr/>
        </p:nvSpPr>
        <p:spPr>
          <a:xfrm>
            <a:off x="1030288" y="1534510"/>
            <a:ext cx="10038739" cy="5160580"/>
          </a:xfrm>
          <a:prstGeom prst="rect">
            <a:avLst/>
          </a:prstGeom>
        </p:spPr>
        <p:txBody>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marL="0" indent="0">
              <a:lnSpc>
                <a:spcPct val="100000"/>
              </a:lnSpc>
              <a:spcBef>
                <a:spcPts val="0"/>
              </a:spcBef>
              <a:spcAft>
                <a:spcPts val="0"/>
              </a:spcAft>
              <a:buNone/>
            </a:pPr>
            <a:r>
              <a:rPr lang="en-US" sz="2800" dirty="0">
                <a:latin typeface="Gill Sans MT" charset="0"/>
                <a:ea typeface="Gill Sans MT" charset="0"/>
                <a:cs typeface="Gill Sans MT" charset="0"/>
              </a:rPr>
              <a:t>SMART objectives</a:t>
            </a:r>
          </a:p>
          <a:p>
            <a:pPr marL="0" indent="0">
              <a:lnSpc>
                <a:spcPct val="100000"/>
              </a:lnSpc>
              <a:spcBef>
                <a:spcPts val="0"/>
              </a:spcBef>
              <a:spcAft>
                <a:spcPts val="0"/>
              </a:spcAft>
              <a:buNone/>
            </a:pPr>
            <a:r>
              <a:rPr lang="en-US" sz="2800" dirty="0">
                <a:latin typeface="Gill Sans MT" charset="0"/>
                <a:ea typeface="Gill Sans MT" charset="0"/>
                <a:cs typeface="Gill Sans MT" charset="0"/>
              </a:rPr>
              <a:t>Each objective needs to be a single sentence statement describing a desired future state. Use SMART to keep you focused. SMART objectives should be:</a:t>
            </a:r>
          </a:p>
          <a:p>
            <a:pPr>
              <a:lnSpc>
                <a:spcPct val="100000"/>
              </a:lnSpc>
              <a:spcBef>
                <a:spcPts val="0"/>
              </a:spcBef>
              <a:spcAft>
                <a:spcPts val="0"/>
              </a:spcAft>
              <a:buFont typeface="Courier New" charset="0"/>
              <a:buChar char="o"/>
            </a:pPr>
            <a:r>
              <a:rPr lang="en-US" sz="3200" b="1" u="sng" dirty="0">
                <a:latin typeface="Gill Sans MT" charset="0"/>
                <a:ea typeface="Gill Sans MT" charset="0"/>
                <a:cs typeface="Gill Sans MT" charset="0"/>
              </a:rPr>
              <a:t>S</a:t>
            </a:r>
            <a:r>
              <a:rPr lang="en-US" sz="3200" dirty="0">
                <a:latin typeface="Gill Sans MT" charset="0"/>
                <a:ea typeface="Gill Sans MT" charset="0"/>
                <a:cs typeface="Gill Sans MT" charset="0"/>
              </a:rPr>
              <a:t>pecific</a:t>
            </a:r>
          </a:p>
          <a:p>
            <a:pPr>
              <a:lnSpc>
                <a:spcPct val="100000"/>
              </a:lnSpc>
              <a:spcBef>
                <a:spcPts val="0"/>
              </a:spcBef>
              <a:spcAft>
                <a:spcPts val="0"/>
              </a:spcAft>
              <a:buFont typeface="Courier New" charset="0"/>
              <a:buChar char="o"/>
            </a:pPr>
            <a:r>
              <a:rPr lang="en-US" sz="3200" b="1" u="sng" dirty="0">
                <a:latin typeface="Gill Sans MT" charset="0"/>
                <a:ea typeface="Gill Sans MT" charset="0"/>
                <a:cs typeface="Gill Sans MT" charset="0"/>
              </a:rPr>
              <a:t>M</a:t>
            </a:r>
            <a:r>
              <a:rPr lang="en-US" sz="3200" dirty="0">
                <a:latin typeface="Gill Sans MT" charset="0"/>
                <a:ea typeface="Gill Sans MT" charset="0"/>
                <a:cs typeface="Gill Sans MT" charset="0"/>
              </a:rPr>
              <a:t>easurable</a:t>
            </a:r>
          </a:p>
          <a:p>
            <a:pPr>
              <a:lnSpc>
                <a:spcPct val="100000"/>
              </a:lnSpc>
              <a:spcBef>
                <a:spcPts val="0"/>
              </a:spcBef>
              <a:spcAft>
                <a:spcPts val="0"/>
              </a:spcAft>
              <a:buFont typeface="Courier New" charset="0"/>
              <a:buChar char="o"/>
            </a:pPr>
            <a:r>
              <a:rPr lang="en-US" sz="3200" b="1" u="sng" dirty="0">
                <a:latin typeface="Gill Sans MT" charset="0"/>
                <a:ea typeface="Gill Sans MT" charset="0"/>
                <a:cs typeface="Gill Sans MT" charset="0"/>
              </a:rPr>
              <a:t>A</a:t>
            </a:r>
            <a:r>
              <a:rPr lang="en-US" sz="3200" dirty="0">
                <a:latin typeface="Gill Sans MT" charset="0"/>
                <a:ea typeface="Gill Sans MT" charset="0"/>
                <a:cs typeface="Gill Sans MT" charset="0"/>
              </a:rPr>
              <a:t>chievable</a:t>
            </a:r>
          </a:p>
          <a:p>
            <a:pPr>
              <a:lnSpc>
                <a:spcPct val="100000"/>
              </a:lnSpc>
              <a:spcBef>
                <a:spcPts val="0"/>
              </a:spcBef>
              <a:spcAft>
                <a:spcPts val="0"/>
              </a:spcAft>
              <a:buFont typeface="Courier New" charset="0"/>
              <a:buChar char="o"/>
            </a:pPr>
            <a:r>
              <a:rPr lang="en-US" sz="3200" b="1" u="sng" dirty="0">
                <a:latin typeface="Gill Sans MT" charset="0"/>
                <a:ea typeface="Gill Sans MT" charset="0"/>
                <a:cs typeface="Gill Sans MT" charset="0"/>
              </a:rPr>
              <a:t>R</a:t>
            </a:r>
            <a:r>
              <a:rPr lang="en-US" sz="3200" dirty="0">
                <a:latin typeface="Gill Sans MT" charset="0"/>
                <a:ea typeface="Gill Sans MT" charset="0"/>
                <a:cs typeface="Gill Sans MT" charset="0"/>
              </a:rPr>
              <a:t>ealistic</a:t>
            </a:r>
          </a:p>
          <a:p>
            <a:pPr>
              <a:lnSpc>
                <a:spcPct val="100000"/>
              </a:lnSpc>
              <a:spcBef>
                <a:spcPts val="0"/>
              </a:spcBef>
              <a:spcAft>
                <a:spcPts val="0"/>
              </a:spcAft>
              <a:buFont typeface="Courier New" charset="0"/>
              <a:buChar char="o"/>
            </a:pPr>
            <a:r>
              <a:rPr lang="en-US" sz="3200" b="1" u="sng" dirty="0" err="1">
                <a:latin typeface="Gill Sans MT" charset="0"/>
                <a:ea typeface="Gill Sans MT" charset="0"/>
                <a:cs typeface="Gill Sans MT" charset="0"/>
              </a:rPr>
              <a:t>T</a:t>
            </a:r>
            <a:r>
              <a:rPr lang="en-US" sz="3200" dirty="0" err="1">
                <a:latin typeface="Gill Sans MT" charset="0"/>
                <a:ea typeface="Gill Sans MT" charset="0"/>
                <a:cs typeface="Gill Sans MT" charset="0"/>
              </a:rPr>
              <a:t>imebound</a:t>
            </a:r>
            <a:endParaRPr lang="en-US" sz="3200" dirty="0">
              <a:latin typeface="Gill Sans MT" charset="0"/>
              <a:ea typeface="Gill Sans MT" charset="0"/>
              <a:cs typeface="Gill Sans MT" charset="0"/>
            </a:endParaRPr>
          </a:p>
          <a:p>
            <a:pPr>
              <a:lnSpc>
                <a:spcPct val="100000"/>
              </a:lnSpc>
              <a:spcBef>
                <a:spcPts val="0"/>
              </a:spcBef>
              <a:spcAft>
                <a:spcPts val="0"/>
              </a:spcAft>
            </a:pPr>
            <a:endParaRPr lang="en-US" sz="2800" dirty="0">
              <a:latin typeface="Gill Sans MT" charset="0"/>
              <a:ea typeface="Gill Sans MT" charset="0"/>
              <a:cs typeface="Gill Sans MT" charset="0"/>
            </a:endParaRPr>
          </a:p>
        </p:txBody>
      </p:sp>
      <p:sp>
        <p:nvSpPr>
          <p:cNvPr id="5" name="TextBox 4"/>
          <p:cNvSpPr txBox="1"/>
          <p:nvPr/>
        </p:nvSpPr>
        <p:spPr>
          <a:xfrm>
            <a:off x="829340" y="6453386"/>
            <a:ext cx="5805376" cy="369332"/>
          </a:xfrm>
          <a:prstGeom prst="rect">
            <a:avLst/>
          </a:prstGeom>
          <a:noFill/>
        </p:spPr>
        <p:txBody>
          <a:bodyPr wrap="square" rtlCol="0">
            <a:spAutoFit/>
          </a:bodyPr>
          <a:lstStyle/>
          <a:p>
            <a:r>
              <a:rPr lang="en-US" dirty="0">
                <a:latin typeface="Gill Sans MT" charset="0"/>
                <a:ea typeface="Gill Sans MT" charset="0"/>
                <a:cs typeface="Gill Sans MT" charset="0"/>
              </a:rPr>
              <a:t>Bibby and Adler 2003</a:t>
            </a:r>
          </a:p>
        </p:txBody>
      </p:sp>
    </p:spTree>
    <p:extLst>
      <p:ext uri="{BB962C8B-B14F-4D97-AF65-F5344CB8AC3E}">
        <p14:creationId xmlns:p14="http://schemas.microsoft.com/office/powerpoint/2010/main" val="102976074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507198-FB96-4B84-AC65-33D30F428326}" type="slidenum">
              <a:rPr lang="en-GB" smtClean="0"/>
              <a:t>34</a:t>
            </a:fld>
            <a:endParaRPr lang="en-GB"/>
          </a:p>
        </p:txBody>
      </p:sp>
      <p:sp>
        <p:nvSpPr>
          <p:cNvPr id="3" name="Title 1"/>
          <p:cNvSpPr txBox="1">
            <a:spLocks/>
          </p:cNvSpPr>
          <p:nvPr/>
        </p:nvSpPr>
        <p:spPr>
          <a:xfrm>
            <a:off x="1030288" y="504497"/>
            <a:ext cx="10205271" cy="1030013"/>
          </a:xfrm>
          <a:prstGeom prst="rect">
            <a:avLst/>
          </a:prstGeom>
        </p:spPr>
        <p:txBody>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n-US" sz="3700" b="1" dirty="0">
                <a:solidFill>
                  <a:srgbClr val="000099"/>
                </a:solidFill>
                <a:latin typeface="Gill Sans MT" panose="020B0502020104020203" pitchFamily="34" charset="0"/>
              </a:rPr>
              <a:t>Planning Step 6: Identify the specific project</a:t>
            </a:r>
          </a:p>
        </p:txBody>
      </p:sp>
      <p:sp>
        <p:nvSpPr>
          <p:cNvPr id="4" name="Content Placeholder 2"/>
          <p:cNvSpPr txBox="1">
            <a:spLocks/>
          </p:cNvSpPr>
          <p:nvPr/>
        </p:nvSpPr>
        <p:spPr>
          <a:xfrm>
            <a:off x="1030288" y="1894788"/>
            <a:ext cx="10038739" cy="4800302"/>
          </a:xfrm>
          <a:prstGeom prst="rect">
            <a:avLst/>
          </a:prstGeom>
        </p:spPr>
        <p:txBody>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a:lnSpc>
                <a:spcPct val="100000"/>
              </a:lnSpc>
              <a:spcBef>
                <a:spcPts val="0"/>
              </a:spcBef>
              <a:spcAft>
                <a:spcPts val="0"/>
              </a:spcAft>
            </a:pPr>
            <a:r>
              <a:rPr lang="en-US" sz="2800" dirty="0">
                <a:solidFill>
                  <a:schemeClr val="tx1"/>
                </a:solidFill>
                <a:latin typeface="Gill Sans MT" charset="0"/>
                <a:ea typeface="Gill Sans MT" charset="0"/>
                <a:cs typeface="Gill Sans MT" charset="0"/>
              </a:rPr>
              <a:t>This is where you look at your objectives as per Step 5, and work out what should be done to achieve them</a:t>
            </a:r>
          </a:p>
          <a:p>
            <a:pPr marL="0" indent="0">
              <a:lnSpc>
                <a:spcPct val="100000"/>
              </a:lnSpc>
              <a:spcBef>
                <a:spcPts val="0"/>
              </a:spcBef>
              <a:spcAft>
                <a:spcPts val="0"/>
              </a:spcAft>
              <a:buNone/>
            </a:pPr>
            <a:endParaRPr lang="en-US" sz="2800" dirty="0">
              <a:solidFill>
                <a:schemeClr val="tx1"/>
              </a:solidFill>
              <a:latin typeface="Gill Sans MT" charset="0"/>
              <a:ea typeface="Gill Sans MT" charset="0"/>
              <a:cs typeface="Gill Sans MT" charset="0"/>
            </a:endParaRPr>
          </a:p>
          <a:p>
            <a:pPr marL="0" indent="0">
              <a:lnSpc>
                <a:spcPct val="100000"/>
              </a:lnSpc>
              <a:spcBef>
                <a:spcPts val="0"/>
              </a:spcBef>
              <a:spcAft>
                <a:spcPts val="0"/>
              </a:spcAft>
              <a:buNone/>
            </a:pPr>
            <a:r>
              <a:rPr lang="en-US" sz="2800" dirty="0">
                <a:latin typeface="Gill Sans MT" charset="0"/>
                <a:ea typeface="Gill Sans MT" charset="0"/>
                <a:cs typeface="Gill Sans MT" charset="0"/>
              </a:rPr>
              <a:t>Note:  You can use an evidence-based model for planning your project. This means using data on outcomes of previous similar project to inform your objectives, helping you to think about what may and may not work in your context (see Baker et al 2015)</a:t>
            </a:r>
          </a:p>
          <a:p>
            <a:pPr marL="0" indent="0">
              <a:lnSpc>
                <a:spcPct val="100000"/>
              </a:lnSpc>
              <a:spcBef>
                <a:spcPts val="0"/>
              </a:spcBef>
              <a:spcAft>
                <a:spcPts val="0"/>
              </a:spcAft>
              <a:buNone/>
            </a:pPr>
            <a:endParaRPr lang="en-US" sz="2800" dirty="0">
              <a:latin typeface="Gill Sans MT" charset="0"/>
              <a:ea typeface="Gill Sans MT" charset="0"/>
              <a:cs typeface="Gill Sans MT" charset="0"/>
            </a:endParaRPr>
          </a:p>
        </p:txBody>
      </p:sp>
    </p:spTree>
    <p:extLst>
      <p:ext uri="{BB962C8B-B14F-4D97-AF65-F5344CB8AC3E}">
        <p14:creationId xmlns:p14="http://schemas.microsoft.com/office/powerpoint/2010/main" val="52865042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507198-FB96-4B84-AC65-33D30F428326}" type="slidenum">
              <a:rPr lang="en-GB" smtClean="0"/>
              <a:t>35</a:t>
            </a:fld>
            <a:endParaRPr lang="en-GB"/>
          </a:p>
        </p:txBody>
      </p:sp>
      <p:sp>
        <p:nvSpPr>
          <p:cNvPr id="3" name="Title 1"/>
          <p:cNvSpPr txBox="1">
            <a:spLocks/>
          </p:cNvSpPr>
          <p:nvPr/>
        </p:nvSpPr>
        <p:spPr>
          <a:xfrm>
            <a:off x="1030288" y="504497"/>
            <a:ext cx="10205271" cy="1030013"/>
          </a:xfrm>
          <a:prstGeom prst="rect">
            <a:avLst/>
          </a:prstGeom>
        </p:spPr>
        <p:txBody>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n-US" sz="3700" b="1" dirty="0">
                <a:solidFill>
                  <a:srgbClr val="000099"/>
                </a:solidFill>
                <a:latin typeface="Gill Sans MT" panose="020B0502020104020203" pitchFamily="34" charset="0"/>
              </a:rPr>
              <a:t>Planning Step 7: Risk Assessment and mitigation</a:t>
            </a:r>
          </a:p>
        </p:txBody>
      </p:sp>
      <p:sp>
        <p:nvSpPr>
          <p:cNvPr id="4" name="Content Placeholder 2"/>
          <p:cNvSpPr txBox="1">
            <a:spLocks/>
          </p:cNvSpPr>
          <p:nvPr/>
        </p:nvSpPr>
        <p:spPr>
          <a:xfrm>
            <a:off x="1030288" y="1534510"/>
            <a:ext cx="10038739" cy="5160580"/>
          </a:xfrm>
          <a:prstGeom prst="rect">
            <a:avLst/>
          </a:prstGeom>
        </p:spPr>
        <p:txBody>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marL="0" indent="0">
              <a:lnSpc>
                <a:spcPct val="100000"/>
              </a:lnSpc>
              <a:spcBef>
                <a:spcPts val="0"/>
              </a:spcBef>
              <a:spcAft>
                <a:spcPts val="0"/>
              </a:spcAft>
              <a:buNone/>
            </a:pPr>
            <a:endParaRPr lang="en-US" sz="2800" dirty="0">
              <a:latin typeface="Gill Sans MT" charset="0"/>
              <a:ea typeface="Gill Sans MT" charset="0"/>
              <a:cs typeface="Gill Sans MT" charset="0"/>
            </a:endParaRPr>
          </a:p>
        </p:txBody>
      </p:sp>
      <p:sp>
        <p:nvSpPr>
          <p:cNvPr id="5" name="Rectangle 4"/>
          <p:cNvSpPr/>
          <p:nvPr/>
        </p:nvSpPr>
        <p:spPr>
          <a:xfrm>
            <a:off x="1030287" y="1857080"/>
            <a:ext cx="10038740" cy="4832092"/>
          </a:xfrm>
          <a:prstGeom prst="rect">
            <a:avLst/>
          </a:prstGeom>
        </p:spPr>
        <p:txBody>
          <a:bodyPr wrap="square">
            <a:spAutoFit/>
          </a:bodyPr>
          <a:lstStyle/>
          <a:p>
            <a:r>
              <a:rPr lang="en-US" sz="2800" dirty="0">
                <a:latin typeface="Gill Sans MT" charset="0"/>
                <a:ea typeface="Gill Sans MT" charset="0"/>
                <a:cs typeface="Gill Sans MT" charset="0"/>
              </a:rPr>
              <a:t>Identify barriers and resistance you might come up against </a:t>
            </a:r>
          </a:p>
          <a:p>
            <a:r>
              <a:rPr lang="en-US" sz="2800" dirty="0">
                <a:latin typeface="Gill Sans MT" charset="0"/>
                <a:ea typeface="Gill Sans MT" charset="0"/>
                <a:cs typeface="Gill Sans MT" charset="0"/>
              </a:rPr>
              <a:t>What </a:t>
            </a:r>
            <a:r>
              <a:rPr lang="en-US" sz="2800" dirty="0">
                <a:solidFill>
                  <a:srgbClr val="000099"/>
                </a:solidFill>
                <a:latin typeface="Gill Sans MT" charset="0"/>
                <a:ea typeface="Gill Sans MT" charset="0"/>
                <a:cs typeface="Gill Sans MT" charset="0"/>
              </a:rPr>
              <a:t>barriers and resistance </a:t>
            </a:r>
            <a:r>
              <a:rPr lang="en-US" sz="2800" dirty="0">
                <a:latin typeface="Gill Sans MT" charset="0"/>
                <a:ea typeface="Gill Sans MT" charset="0"/>
                <a:cs typeface="Gill Sans MT" charset="0"/>
              </a:rPr>
              <a:t>might you face? How can they be overcome? Be prepared for whatever may come your way!</a:t>
            </a:r>
          </a:p>
          <a:p>
            <a:endParaRPr lang="en-US" sz="2800" dirty="0">
              <a:latin typeface="Gill Sans MT" charset="0"/>
              <a:ea typeface="Gill Sans MT" charset="0"/>
              <a:cs typeface="Gill Sans MT" charset="0"/>
            </a:endParaRPr>
          </a:p>
          <a:p>
            <a:r>
              <a:rPr lang="en-US" sz="2800" dirty="0">
                <a:latin typeface="Gill Sans MT" charset="0"/>
                <a:ea typeface="Gill Sans MT" charset="0"/>
                <a:cs typeface="Gill Sans MT" charset="0"/>
              </a:rPr>
              <a:t>For example: </a:t>
            </a:r>
          </a:p>
          <a:p>
            <a:pPr>
              <a:buFont typeface="Arial" charset="0"/>
              <a:buChar char="•"/>
            </a:pPr>
            <a:r>
              <a:rPr lang="en-US" sz="2800" dirty="0">
                <a:solidFill>
                  <a:srgbClr val="000099"/>
                </a:solidFill>
                <a:latin typeface="Gill Sans MT" charset="0"/>
                <a:ea typeface="Gill Sans MT" charset="0"/>
                <a:cs typeface="Gill Sans MT" charset="0"/>
              </a:rPr>
              <a:t> </a:t>
            </a:r>
            <a:r>
              <a:rPr lang="en-US" sz="2800" dirty="0" err="1">
                <a:solidFill>
                  <a:srgbClr val="000099"/>
                </a:solidFill>
                <a:latin typeface="Gill Sans MT" charset="0"/>
                <a:ea typeface="Gill Sans MT" charset="0"/>
                <a:cs typeface="Gill Sans MT" charset="0"/>
              </a:rPr>
              <a:t>Pitsawyers</a:t>
            </a:r>
            <a:r>
              <a:rPr lang="en-US" sz="2800" dirty="0">
                <a:solidFill>
                  <a:srgbClr val="000099"/>
                </a:solidFill>
                <a:latin typeface="Gill Sans MT" charset="0"/>
                <a:ea typeface="Gill Sans MT" charset="0"/>
                <a:cs typeface="Gill Sans MT" charset="0"/>
              </a:rPr>
              <a:t> and timber dealers may resist the project</a:t>
            </a:r>
          </a:p>
          <a:p>
            <a:pPr>
              <a:buFont typeface="Arial" charset="0"/>
              <a:buChar char="•"/>
            </a:pPr>
            <a:r>
              <a:rPr lang="en-US" sz="2800" dirty="0">
                <a:solidFill>
                  <a:srgbClr val="000099"/>
                </a:solidFill>
                <a:latin typeface="Gill Sans MT" charset="0"/>
                <a:ea typeface="Gill Sans MT" charset="0"/>
                <a:cs typeface="Gill Sans MT" charset="0"/>
              </a:rPr>
              <a:t> What are suitable tree species for planting (termites, food security, acceptance) </a:t>
            </a:r>
          </a:p>
          <a:p>
            <a:pPr>
              <a:buFont typeface="Arial" charset="0"/>
              <a:buChar char="•"/>
            </a:pPr>
            <a:r>
              <a:rPr lang="en-US" sz="2800" dirty="0">
                <a:solidFill>
                  <a:srgbClr val="000099"/>
                </a:solidFill>
                <a:latin typeface="Gill Sans MT" charset="0"/>
                <a:ea typeface="Gill Sans MT" charset="0"/>
                <a:cs typeface="Gill Sans MT" charset="0"/>
              </a:rPr>
              <a:t> Appropriate income generating projects; e.g. if community is predominantly Muslim, you may not promote piggery projects </a:t>
            </a:r>
          </a:p>
          <a:p>
            <a:pPr>
              <a:buFont typeface="Arial" charset="0"/>
              <a:buChar char="•"/>
            </a:pPr>
            <a:r>
              <a:rPr lang="en-US" sz="2800" dirty="0">
                <a:solidFill>
                  <a:srgbClr val="000099"/>
                </a:solidFill>
                <a:latin typeface="Gill Sans MT" charset="0"/>
                <a:ea typeface="Gill Sans MT" charset="0"/>
                <a:cs typeface="Gill Sans MT" charset="0"/>
              </a:rPr>
              <a:t> Gender issues, land ownership, land tenure </a:t>
            </a:r>
            <a:endParaRPr lang="en-US" sz="2800" dirty="0">
              <a:solidFill>
                <a:srgbClr val="000099"/>
              </a:solidFill>
              <a:effectLst/>
              <a:latin typeface="Gill Sans MT" charset="0"/>
              <a:ea typeface="Gill Sans MT" charset="0"/>
              <a:cs typeface="Gill Sans MT" charset="0"/>
            </a:endParaRPr>
          </a:p>
        </p:txBody>
      </p:sp>
    </p:spTree>
    <p:extLst>
      <p:ext uri="{BB962C8B-B14F-4D97-AF65-F5344CB8AC3E}">
        <p14:creationId xmlns:p14="http://schemas.microsoft.com/office/powerpoint/2010/main" val="180638758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507198-FB96-4B84-AC65-33D30F428326}" type="slidenum">
              <a:rPr lang="en-GB" smtClean="0"/>
              <a:t>36</a:t>
            </a:fld>
            <a:endParaRPr lang="en-GB"/>
          </a:p>
        </p:txBody>
      </p:sp>
      <p:sp>
        <p:nvSpPr>
          <p:cNvPr id="3" name="Title 1"/>
          <p:cNvSpPr txBox="1">
            <a:spLocks/>
          </p:cNvSpPr>
          <p:nvPr/>
        </p:nvSpPr>
        <p:spPr>
          <a:xfrm>
            <a:off x="1030288" y="504497"/>
            <a:ext cx="10205271" cy="1152025"/>
          </a:xfrm>
          <a:prstGeom prst="rect">
            <a:avLst/>
          </a:prstGeom>
        </p:spPr>
        <p:txBody>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n-US" sz="3700" b="1" dirty="0">
                <a:solidFill>
                  <a:srgbClr val="000099"/>
                </a:solidFill>
                <a:latin typeface="Gill Sans MT" panose="020B0502020104020203" pitchFamily="34" charset="0"/>
              </a:rPr>
              <a:t>Planning Step 8: Develop a strategy</a:t>
            </a:r>
          </a:p>
        </p:txBody>
      </p:sp>
      <p:sp>
        <p:nvSpPr>
          <p:cNvPr id="4" name="Content Placeholder 2"/>
          <p:cNvSpPr txBox="1">
            <a:spLocks/>
          </p:cNvSpPr>
          <p:nvPr/>
        </p:nvSpPr>
        <p:spPr>
          <a:xfrm>
            <a:off x="1030288" y="1358336"/>
            <a:ext cx="10038739" cy="4762595"/>
          </a:xfrm>
          <a:prstGeom prst="rect">
            <a:avLst/>
          </a:prstGeom>
        </p:spPr>
        <p:txBody>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marL="0" indent="0">
              <a:lnSpc>
                <a:spcPct val="100000"/>
              </a:lnSpc>
              <a:spcBef>
                <a:spcPts val="0"/>
              </a:spcBef>
              <a:spcAft>
                <a:spcPts val="0"/>
              </a:spcAft>
              <a:buNone/>
            </a:pPr>
            <a:r>
              <a:rPr lang="en-US" sz="2800" dirty="0">
                <a:solidFill>
                  <a:schemeClr val="tx1"/>
                </a:solidFill>
                <a:latin typeface="Gill Sans MT" charset="0"/>
                <a:ea typeface="Gill Sans MT" charset="0"/>
                <a:cs typeface="Gill Sans MT" charset="0"/>
              </a:rPr>
              <a:t>Taking into account your identified objectives and desired results from Step 5, your chosen project from Step 6, and your risks from Step 7, you can now develop your strategy </a:t>
            </a:r>
            <a:r>
              <a:rPr lang="mr-IN" sz="2800" dirty="0">
                <a:solidFill>
                  <a:schemeClr val="tx1"/>
                </a:solidFill>
                <a:latin typeface="Gill Sans MT" charset="0"/>
                <a:ea typeface="Gill Sans MT" charset="0"/>
                <a:cs typeface="Gill Sans MT" charset="0"/>
              </a:rPr>
              <a:t>–</a:t>
            </a:r>
            <a:r>
              <a:rPr lang="en-US" sz="2800" dirty="0">
                <a:solidFill>
                  <a:schemeClr val="tx1"/>
                </a:solidFill>
                <a:latin typeface="Gill Sans MT" charset="0"/>
                <a:ea typeface="Gill Sans MT" charset="0"/>
                <a:cs typeface="Gill Sans MT" charset="0"/>
              </a:rPr>
              <a:t> the ‘big idea’ approach that will then be broken down into specific activities</a:t>
            </a:r>
          </a:p>
          <a:p>
            <a:pPr marL="0" indent="0">
              <a:lnSpc>
                <a:spcPct val="100000"/>
              </a:lnSpc>
              <a:spcBef>
                <a:spcPts val="0"/>
              </a:spcBef>
              <a:spcAft>
                <a:spcPts val="0"/>
              </a:spcAft>
              <a:buNone/>
            </a:pPr>
            <a:endParaRPr lang="en-US" sz="2800" dirty="0">
              <a:solidFill>
                <a:schemeClr val="tx1"/>
              </a:solidFill>
              <a:latin typeface="Gill Sans MT" charset="0"/>
              <a:ea typeface="Gill Sans MT" charset="0"/>
              <a:cs typeface="Gill Sans MT" charset="0"/>
            </a:endParaRPr>
          </a:p>
          <a:p>
            <a:pPr marL="0" indent="0">
              <a:lnSpc>
                <a:spcPct val="100000"/>
              </a:lnSpc>
              <a:spcBef>
                <a:spcPts val="0"/>
              </a:spcBef>
              <a:spcAft>
                <a:spcPts val="0"/>
              </a:spcAft>
              <a:buNone/>
            </a:pPr>
            <a:r>
              <a:rPr lang="en-US" sz="2800" dirty="0">
                <a:solidFill>
                  <a:schemeClr val="tx1"/>
                </a:solidFill>
                <a:latin typeface="Gill Sans MT" charset="0"/>
                <a:ea typeface="Gill Sans MT" charset="0"/>
                <a:cs typeface="Gill Sans MT" charset="0"/>
              </a:rPr>
              <a:t>Examples:</a:t>
            </a:r>
          </a:p>
          <a:p>
            <a:r>
              <a:rPr lang="en-US" sz="2800" dirty="0">
                <a:solidFill>
                  <a:schemeClr val="tx1"/>
                </a:solidFill>
                <a:latin typeface="Gill Sans MT" charset="0"/>
                <a:ea typeface="Gill Sans MT" charset="0"/>
                <a:cs typeface="Gill Sans MT" charset="0"/>
              </a:rPr>
              <a:t>Raise awareness and </a:t>
            </a:r>
            <a:r>
              <a:rPr lang="en-US" sz="2800" dirty="0" err="1">
                <a:solidFill>
                  <a:schemeClr val="tx1"/>
                </a:solidFill>
                <a:latin typeface="Gill Sans MT" charset="0"/>
                <a:ea typeface="Gill Sans MT" charset="0"/>
                <a:cs typeface="Gill Sans MT" charset="0"/>
              </a:rPr>
              <a:t>sensitisation</a:t>
            </a:r>
            <a:r>
              <a:rPr lang="en-US" sz="2800" dirty="0">
                <a:solidFill>
                  <a:schemeClr val="tx1"/>
                </a:solidFill>
                <a:latin typeface="Gill Sans MT" charset="0"/>
                <a:ea typeface="Gill Sans MT" charset="0"/>
                <a:cs typeface="Gill Sans MT" charset="0"/>
              </a:rPr>
              <a:t> of target community about the dangers of uncontrolled tree cutting from the park </a:t>
            </a:r>
          </a:p>
          <a:p>
            <a:r>
              <a:rPr lang="en-US" sz="2800" dirty="0">
                <a:solidFill>
                  <a:schemeClr val="tx1"/>
                </a:solidFill>
                <a:latin typeface="Gill Sans MT" charset="0"/>
                <a:ea typeface="Gill Sans MT" charset="0"/>
                <a:cs typeface="Gill Sans MT" charset="0"/>
              </a:rPr>
              <a:t>Provide alternative sources of income to the poor households and people directly engaged in tree cutting from the park for domestic or commercial purpose </a:t>
            </a:r>
          </a:p>
          <a:p>
            <a:pPr marL="0" indent="0">
              <a:lnSpc>
                <a:spcPct val="100000"/>
              </a:lnSpc>
              <a:spcBef>
                <a:spcPts val="0"/>
              </a:spcBef>
              <a:spcAft>
                <a:spcPts val="0"/>
              </a:spcAft>
              <a:buNone/>
            </a:pPr>
            <a:endParaRPr lang="en-US" sz="2800" dirty="0">
              <a:solidFill>
                <a:srgbClr val="FF0000"/>
              </a:solidFill>
              <a:latin typeface="Gill Sans MT" charset="0"/>
              <a:ea typeface="Gill Sans MT" charset="0"/>
              <a:cs typeface="Gill Sans MT" charset="0"/>
            </a:endParaRPr>
          </a:p>
        </p:txBody>
      </p:sp>
    </p:spTree>
    <p:extLst>
      <p:ext uri="{BB962C8B-B14F-4D97-AF65-F5344CB8AC3E}">
        <p14:creationId xmlns:p14="http://schemas.microsoft.com/office/powerpoint/2010/main" val="101505754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507198-FB96-4B84-AC65-33D30F428326}" type="slidenum">
              <a:rPr lang="en-GB" smtClean="0"/>
              <a:t>37</a:t>
            </a:fld>
            <a:endParaRPr lang="en-GB"/>
          </a:p>
        </p:txBody>
      </p:sp>
      <p:sp>
        <p:nvSpPr>
          <p:cNvPr id="3" name="Title 1"/>
          <p:cNvSpPr txBox="1">
            <a:spLocks/>
          </p:cNvSpPr>
          <p:nvPr/>
        </p:nvSpPr>
        <p:spPr>
          <a:xfrm>
            <a:off x="1030288" y="504497"/>
            <a:ext cx="10205271" cy="1030013"/>
          </a:xfrm>
          <a:prstGeom prst="rect">
            <a:avLst/>
          </a:prstGeom>
        </p:spPr>
        <p:txBody>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n-US" sz="3700" b="1" dirty="0">
                <a:solidFill>
                  <a:srgbClr val="000099"/>
                </a:solidFill>
                <a:latin typeface="Gill Sans MT" panose="020B0502020104020203" pitchFamily="34" charset="0"/>
              </a:rPr>
              <a:t>Planning Step 9: Develop an action plan to implement the project</a:t>
            </a:r>
          </a:p>
        </p:txBody>
      </p:sp>
      <p:sp>
        <p:nvSpPr>
          <p:cNvPr id="4" name="Content Placeholder 2"/>
          <p:cNvSpPr txBox="1">
            <a:spLocks/>
          </p:cNvSpPr>
          <p:nvPr/>
        </p:nvSpPr>
        <p:spPr>
          <a:xfrm>
            <a:off x="1030288" y="1711842"/>
            <a:ext cx="10038739" cy="4983248"/>
          </a:xfrm>
          <a:prstGeom prst="rect">
            <a:avLst/>
          </a:prstGeom>
        </p:spPr>
        <p:txBody>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marL="0" indent="0">
              <a:lnSpc>
                <a:spcPct val="100000"/>
              </a:lnSpc>
              <a:spcBef>
                <a:spcPts val="0"/>
              </a:spcBef>
              <a:spcAft>
                <a:spcPts val="0"/>
              </a:spcAft>
              <a:buNone/>
            </a:pPr>
            <a:r>
              <a:rPr lang="en-US" sz="2800" dirty="0">
                <a:latin typeface="Gill Sans MT" charset="0"/>
                <a:ea typeface="Gill Sans MT" charset="0"/>
                <a:cs typeface="Gill Sans MT" charset="0"/>
              </a:rPr>
              <a:t>This is where you identify </a:t>
            </a:r>
            <a:r>
              <a:rPr lang="en-US" sz="2800" i="1" dirty="0">
                <a:latin typeface="Gill Sans MT" charset="0"/>
                <a:ea typeface="Gill Sans MT" charset="0"/>
                <a:cs typeface="Gill Sans MT" charset="0"/>
              </a:rPr>
              <a:t>who</a:t>
            </a:r>
            <a:r>
              <a:rPr lang="en-US" sz="2800" dirty="0">
                <a:latin typeface="Gill Sans MT" charset="0"/>
                <a:ea typeface="Gill Sans MT" charset="0"/>
                <a:cs typeface="Gill Sans MT" charset="0"/>
              </a:rPr>
              <a:t> will do </a:t>
            </a:r>
            <a:r>
              <a:rPr lang="en-US" sz="2800" i="1" dirty="0">
                <a:latin typeface="Gill Sans MT" charset="0"/>
                <a:ea typeface="Gill Sans MT" charset="0"/>
                <a:cs typeface="Gill Sans MT" charset="0"/>
              </a:rPr>
              <a:t>what</a:t>
            </a:r>
            <a:r>
              <a:rPr lang="en-US" sz="2800" dirty="0">
                <a:latin typeface="Gill Sans MT" charset="0"/>
                <a:ea typeface="Gill Sans MT" charset="0"/>
                <a:cs typeface="Gill Sans MT" charset="0"/>
              </a:rPr>
              <a:t> activities, </a:t>
            </a:r>
            <a:r>
              <a:rPr lang="en-US" sz="2800" i="1" dirty="0">
                <a:latin typeface="Gill Sans MT" charset="0"/>
                <a:ea typeface="Gill Sans MT" charset="0"/>
                <a:cs typeface="Gill Sans MT" charset="0"/>
              </a:rPr>
              <a:t>when</a:t>
            </a:r>
            <a:r>
              <a:rPr lang="en-US" sz="2800" dirty="0">
                <a:latin typeface="Gill Sans MT" charset="0"/>
                <a:ea typeface="Gill Sans MT" charset="0"/>
                <a:cs typeface="Gill Sans MT" charset="0"/>
              </a:rPr>
              <a:t>, and with </a:t>
            </a:r>
            <a:r>
              <a:rPr lang="en-US" sz="2800" i="1" dirty="0">
                <a:latin typeface="Gill Sans MT" charset="0"/>
                <a:ea typeface="Gill Sans MT" charset="0"/>
                <a:cs typeface="Gill Sans MT" charset="0"/>
              </a:rPr>
              <a:t>what resources</a:t>
            </a:r>
            <a:r>
              <a:rPr lang="en-US" sz="2800" dirty="0">
                <a:latin typeface="Gill Sans MT" charset="0"/>
                <a:ea typeface="Gill Sans MT" charset="0"/>
                <a:cs typeface="Gill Sans MT" charset="0"/>
              </a:rPr>
              <a:t> to support them.</a:t>
            </a:r>
          </a:p>
          <a:p>
            <a:pPr marL="0" indent="0">
              <a:lnSpc>
                <a:spcPct val="100000"/>
              </a:lnSpc>
              <a:spcBef>
                <a:spcPts val="0"/>
              </a:spcBef>
              <a:spcAft>
                <a:spcPts val="0"/>
              </a:spcAft>
              <a:buNone/>
            </a:pPr>
            <a:endParaRPr lang="en-US" sz="2800" dirty="0">
              <a:latin typeface="Gill Sans MT" charset="0"/>
              <a:ea typeface="Gill Sans MT" charset="0"/>
              <a:cs typeface="Gill Sans MT" charset="0"/>
            </a:endParaRPr>
          </a:p>
          <a:p>
            <a:pPr>
              <a:buFont typeface="Arial" charset="0"/>
              <a:buChar char="•"/>
            </a:pPr>
            <a:r>
              <a:rPr lang="en-US" sz="2800" dirty="0">
                <a:latin typeface="Gill Sans MT" charset="0"/>
                <a:ea typeface="Gill Sans MT" charset="0"/>
                <a:cs typeface="Gill Sans MT" charset="0"/>
              </a:rPr>
              <a:t>What components and elements will be implemented? </a:t>
            </a:r>
          </a:p>
          <a:p>
            <a:pPr>
              <a:buFont typeface="Arial" charset="0"/>
              <a:buChar char="•"/>
            </a:pPr>
            <a:r>
              <a:rPr lang="en-US" sz="2800" dirty="0">
                <a:latin typeface="Gill Sans MT" charset="0"/>
                <a:ea typeface="Gill Sans MT" charset="0"/>
                <a:cs typeface="Gill Sans MT" charset="0"/>
              </a:rPr>
              <a:t>Who should implement what by when? </a:t>
            </a:r>
          </a:p>
          <a:p>
            <a:pPr>
              <a:buFont typeface="Arial" charset="0"/>
              <a:buChar char="•"/>
            </a:pPr>
            <a:r>
              <a:rPr lang="en-US" sz="2800" dirty="0">
                <a:latin typeface="Gill Sans MT" charset="0"/>
                <a:ea typeface="Gill Sans MT" charset="0"/>
                <a:cs typeface="Gill Sans MT" charset="0"/>
              </a:rPr>
              <a:t>What resources and support are needed? What is available? </a:t>
            </a:r>
          </a:p>
          <a:p>
            <a:pPr>
              <a:buFont typeface="Arial" charset="0"/>
              <a:buChar char="•"/>
            </a:pPr>
            <a:r>
              <a:rPr lang="en-US" sz="2800" dirty="0">
                <a:latin typeface="Gill Sans MT" charset="0"/>
                <a:ea typeface="Gill Sans MT" charset="0"/>
                <a:cs typeface="Gill Sans MT" charset="0"/>
              </a:rPr>
              <a:t>What potential barriers or resistance are expected? How will they be </a:t>
            </a:r>
            <a:r>
              <a:rPr lang="en-US" sz="2800" dirty="0" err="1">
                <a:latin typeface="Gill Sans MT" charset="0"/>
                <a:ea typeface="Gill Sans MT" charset="0"/>
                <a:cs typeface="Gill Sans MT" charset="0"/>
              </a:rPr>
              <a:t>minimised</a:t>
            </a:r>
            <a:r>
              <a:rPr lang="en-US" sz="2800" dirty="0">
                <a:latin typeface="Gill Sans MT" charset="0"/>
                <a:ea typeface="Gill Sans MT" charset="0"/>
                <a:cs typeface="Gill Sans MT" charset="0"/>
              </a:rPr>
              <a:t>? </a:t>
            </a:r>
          </a:p>
          <a:p>
            <a:pPr>
              <a:buFont typeface="Arial" charset="0"/>
              <a:buChar char="•"/>
            </a:pPr>
            <a:r>
              <a:rPr lang="en-US" sz="2800" dirty="0">
                <a:latin typeface="Gill Sans MT" charset="0"/>
                <a:ea typeface="Gill Sans MT" charset="0"/>
                <a:cs typeface="Gill Sans MT" charset="0"/>
              </a:rPr>
              <a:t>What individuals or </a:t>
            </a:r>
            <a:r>
              <a:rPr lang="en-US" sz="2800" dirty="0" err="1">
                <a:latin typeface="Gill Sans MT" charset="0"/>
                <a:ea typeface="Gill Sans MT" charset="0"/>
                <a:cs typeface="Gill Sans MT" charset="0"/>
              </a:rPr>
              <a:t>organisations</a:t>
            </a:r>
            <a:r>
              <a:rPr lang="en-US" sz="2800" dirty="0">
                <a:latin typeface="Gill Sans MT" charset="0"/>
                <a:ea typeface="Gill Sans MT" charset="0"/>
                <a:cs typeface="Gill Sans MT" charset="0"/>
              </a:rPr>
              <a:t> need to be informed? What do you need to tell them?</a:t>
            </a:r>
          </a:p>
          <a:p>
            <a:pPr marL="0" indent="0">
              <a:lnSpc>
                <a:spcPct val="100000"/>
              </a:lnSpc>
              <a:spcBef>
                <a:spcPts val="0"/>
              </a:spcBef>
              <a:spcAft>
                <a:spcPts val="0"/>
              </a:spcAft>
              <a:buNone/>
            </a:pPr>
            <a:endParaRPr lang="en-US" sz="2800" dirty="0">
              <a:latin typeface="Gill Sans MT" charset="0"/>
              <a:ea typeface="Gill Sans MT" charset="0"/>
              <a:cs typeface="Gill Sans MT" charset="0"/>
            </a:endParaRPr>
          </a:p>
        </p:txBody>
      </p:sp>
    </p:spTree>
    <p:extLst>
      <p:ext uri="{BB962C8B-B14F-4D97-AF65-F5344CB8AC3E}">
        <p14:creationId xmlns:p14="http://schemas.microsoft.com/office/powerpoint/2010/main" val="76826703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507198-FB96-4B84-AC65-33D30F428326}" type="slidenum">
              <a:rPr lang="en-GB" smtClean="0"/>
              <a:t>38</a:t>
            </a:fld>
            <a:endParaRPr lang="en-GB"/>
          </a:p>
        </p:txBody>
      </p:sp>
      <p:sp>
        <p:nvSpPr>
          <p:cNvPr id="3" name="Title 1"/>
          <p:cNvSpPr txBox="1">
            <a:spLocks/>
          </p:cNvSpPr>
          <p:nvPr/>
        </p:nvSpPr>
        <p:spPr>
          <a:xfrm>
            <a:off x="1310549" y="504497"/>
            <a:ext cx="10205271" cy="1030013"/>
          </a:xfrm>
          <a:prstGeom prst="rect">
            <a:avLst/>
          </a:prstGeom>
        </p:spPr>
        <p:txBody>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n-US" sz="3700" b="1" dirty="0">
                <a:solidFill>
                  <a:srgbClr val="000099"/>
                </a:solidFill>
                <a:latin typeface="Gill Sans MT" panose="020B0502020104020203" pitchFamily="34" charset="0"/>
              </a:rPr>
              <a:t>Planning Step 9: Develop an action plan to undertake the project</a:t>
            </a:r>
          </a:p>
        </p:txBody>
      </p:sp>
      <p:sp>
        <p:nvSpPr>
          <p:cNvPr id="4" name="Content Placeholder 2"/>
          <p:cNvSpPr txBox="1">
            <a:spLocks/>
          </p:cNvSpPr>
          <p:nvPr/>
        </p:nvSpPr>
        <p:spPr>
          <a:xfrm>
            <a:off x="1030288" y="1534510"/>
            <a:ext cx="10038739" cy="5160580"/>
          </a:xfrm>
          <a:prstGeom prst="rect">
            <a:avLst/>
          </a:prstGeom>
        </p:spPr>
        <p:txBody>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marL="0" indent="0">
              <a:lnSpc>
                <a:spcPct val="100000"/>
              </a:lnSpc>
              <a:spcBef>
                <a:spcPts val="0"/>
              </a:spcBef>
              <a:spcAft>
                <a:spcPts val="0"/>
              </a:spcAft>
              <a:buNone/>
            </a:pPr>
            <a:endParaRPr lang="en-US" sz="2800" dirty="0">
              <a:latin typeface="Gill Sans MT" charset="0"/>
              <a:ea typeface="Gill Sans MT" charset="0"/>
              <a:cs typeface="Gill Sans MT" charset="0"/>
            </a:endParaRPr>
          </a:p>
          <a:p>
            <a:pPr marL="0" indent="0">
              <a:lnSpc>
                <a:spcPct val="100000"/>
              </a:lnSpc>
              <a:spcBef>
                <a:spcPts val="0"/>
              </a:spcBef>
              <a:spcAft>
                <a:spcPts val="0"/>
              </a:spcAft>
              <a:buNone/>
            </a:pPr>
            <a:r>
              <a:rPr lang="en-US" sz="2800" dirty="0">
                <a:latin typeface="Gill Sans MT" charset="0"/>
                <a:ea typeface="Gill Sans MT" charset="0"/>
                <a:cs typeface="Gill Sans MT" charset="0"/>
              </a:rPr>
              <a:t>Example</a:t>
            </a:r>
          </a:p>
          <a:p>
            <a:pPr marL="0" indent="0">
              <a:lnSpc>
                <a:spcPct val="100000"/>
              </a:lnSpc>
              <a:spcBef>
                <a:spcPts val="0"/>
              </a:spcBef>
              <a:spcAft>
                <a:spcPts val="0"/>
              </a:spcAft>
              <a:buNone/>
            </a:pPr>
            <a:endParaRPr lang="en-US" sz="2800" dirty="0">
              <a:latin typeface="Gill Sans MT" charset="0"/>
              <a:ea typeface="Gill Sans MT" charset="0"/>
              <a:cs typeface="Gill Sans MT" charset="0"/>
            </a:endParaRPr>
          </a:p>
          <a:p>
            <a:pPr marL="0" indent="0">
              <a:lnSpc>
                <a:spcPct val="100000"/>
              </a:lnSpc>
              <a:spcBef>
                <a:spcPts val="0"/>
              </a:spcBef>
              <a:spcAft>
                <a:spcPts val="0"/>
              </a:spcAft>
              <a:buNone/>
            </a:pPr>
            <a:endParaRPr lang="en-US" sz="2800" dirty="0">
              <a:latin typeface="Gill Sans MT" charset="0"/>
              <a:ea typeface="Gill Sans MT" charset="0"/>
              <a:cs typeface="Gill Sans MT" charset="0"/>
            </a:endParaRPr>
          </a:p>
          <a:p>
            <a:pPr marL="0" indent="0">
              <a:lnSpc>
                <a:spcPct val="100000"/>
              </a:lnSpc>
              <a:spcBef>
                <a:spcPts val="0"/>
              </a:spcBef>
              <a:spcAft>
                <a:spcPts val="0"/>
              </a:spcAft>
              <a:buNone/>
            </a:pPr>
            <a:endParaRPr lang="en-US" sz="2800" dirty="0">
              <a:latin typeface="Gill Sans MT" charset="0"/>
              <a:ea typeface="Gill Sans MT" charset="0"/>
              <a:cs typeface="Gill Sans MT" charset="0"/>
            </a:endParaRPr>
          </a:p>
        </p:txBody>
      </p:sp>
      <p:graphicFrame>
        <p:nvGraphicFramePr>
          <p:cNvPr id="5" name="Table 4"/>
          <p:cNvGraphicFramePr>
            <a:graphicFrameLocks noGrp="1"/>
          </p:cNvGraphicFramePr>
          <p:nvPr>
            <p:extLst>
              <p:ext uri="{D42A27DB-BD31-4B8C-83A1-F6EECF244321}">
                <p14:modId xmlns:p14="http://schemas.microsoft.com/office/powerpoint/2010/main" val="671620330"/>
              </p:ext>
            </p:extLst>
          </p:nvPr>
        </p:nvGraphicFramePr>
        <p:xfrm>
          <a:off x="820123" y="3002280"/>
          <a:ext cx="11142491" cy="2043837"/>
        </p:xfrm>
        <a:graphic>
          <a:graphicData uri="http://schemas.openxmlformats.org/drawingml/2006/table">
            <a:tbl>
              <a:tblPr firstRow="1" bandRow="1">
                <a:tableStyleId>{5C22544A-7EE6-4342-B048-85BDC9FD1C3A}</a:tableStyleId>
              </a:tblPr>
              <a:tblGrid>
                <a:gridCol w="820141">
                  <a:extLst>
                    <a:ext uri="{9D8B030D-6E8A-4147-A177-3AD203B41FA5}">
                      <a16:colId xmlns:a16="http://schemas.microsoft.com/office/drawing/2014/main" val="20000"/>
                    </a:ext>
                  </a:extLst>
                </a:gridCol>
                <a:gridCol w="952107">
                  <a:extLst>
                    <a:ext uri="{9D8B030D-6E8A-4147-A177-3AD203B41FA5}">
                      <a16:colId xmlns:a16="http://schemas.microsoft.com/office/drawing/2014/main" val="20001"/>
                    </a:ext>
                  </a:extLst>
                </a:gridCol>
                <a:gridCol w="791852">
                  <a:extLst>
                    <a:ext uri="{9D8B030D-6E8A-4147-A177-3AD203B41FA5}">
                      <a16:colId xmlns:a16="http://schemas.microsoft.com/office/drawing/2014/main" val="20002"/>
                    </a:ext>
                  </a:extLst>
                </a:gridCol>
                <a:gridCol w="1055802">
                  <a:extLst>
                    <a:ext uri="{9D8B030D-6E8A-4147-A177-3AD203B41FA5}">
                      <a16:colId xmlns:a16="http://schemas.microsoft.com/office/drawing/2014/main" val="20003"/>
                    </a:ext>
                  </a:extLst>
                </a:gridCol>
                <a:gridCol w="857839">
                  <a:extLst>
                    <a:ext uri="{9D8B030D-6E8A-4147-A177-3AD203B41FA5}">
                      <a16:colId xmlns:a16="http://schemas.microsoft.com/office/drawing/2014/main" val="20004"/>
                    </a:ext>
                  </a:extLst>
                </a:gridCol>
                <a:gridCol w="1442301">
                  <a:extLst>
                    <a:ext uri="{9D8B030D-6E8A-4147-A177-3AD203B41FA5}">
                      <a16:colId xmlns:a16="http://schemas.microsoft.com/office/drawing/2014/main" val="20005"/>
                    </a:ext>
                  </a:extLst>
                </a:gridCol>
                <a:gridCol w="923827">
                  <a:extLst>
                    <a:ext uri="{9D8B030D-6E8A-4147-A177-3AD203B41FA5}">
                      <a16:colId xmlns:a16="http://schemas.microsoft.com/office/drawing/2014/main" val="20006"/>
                    </a:ext>
                  </a:extLst>
                </a:gridCol>
                <a:gridCol w="1508288">
                  <a:extLst>
                    <a:ext uri="{9D8B030D-6E8A-4147-A177-3AD203B41FA5}">
                      <a16:colId xmlns:a16="http://schemas.microsoft.com/office/drawing/2014/main" val="20007"/>
                    </a:ext>
                  </a:extLst>
                </a:gridCol>
                <a:gridCol w="1395167">
                  <a:extLst>
                    <a:ext uri="{9D8B030D-6E8A-4147-A177-3AD203B41FA5}">
                      <a16:colId xmlns:a16="http://schemas.microsoft.com/office/drawing/2014/main" val="20008"/>
                    </a:ext>
                  </a:extLst>
                </a:gridCol>
                <a:gridCol w="678730">
                  <a:extLst>
                    <a:ext uri="{9D8B030D-6E8A-4147-A177-3AD203B41FA5}">
                      <a16:colId xmlns:a16="http://schemas.microsoft.com/office/drawing/2014/main" val="20009"/>
                    </a:ext>
                  </a:extLst>
                </a:gridCol>
                <a:gridCol w="716437">
                  <a:extLst>
                    <a:ext uri="{9D8B030D-6E8A-4147-A177-3AD203B41FA5}">
                      <a16:colId xmlns:a16="http://schemas.microsoft.com/office/drawing/2014/main" val="20010"/>
                    </a:ext>
                  </a:extLst>
                </a:gridCol>
              </a:tblGrid>
              <a:tr h="711881">
                <a:tc rowSpan="2">
                  <a:txBody>
                    <a:bodyPr/>
                    <a:lstStyle/>
                    <a:p>
                      <a:r>
                        <a:rPr lang="en-US" sz="1200" dirty="0">
                          <a:latin typeface="Gill Sans MT" charset="0"/>
                          <a:ea typeface="Gill Sans MT" charset="0"/>
                          <a:cs typeface="Gill Sans MT" charset="0"/>
                        </a:rPr>
                        <a:t>Activity</a:t>
                      </a:r>
                    </a:p>
                  </a:txBody>
                  <a:tcPr/>
                </a:tc>
                <a:tc rowSpan="2">
                  <a:txBody>
                    <a:bodyPr/>
                    <a:lstStyle/>
                    <a:p>
                      <a:r>
                        <a:rPr lang="en-US" sz="1200" dirty="0">
                          <a:latin typeface="Gill Sans MT" charset="0"/>
                          <a:ea typeface="Gill Sans MT" charset="0"/>
                          <a:cs typeface="Gill Sans MT" charset="0"/>
                        </a:rPr>
                        <a:t>Objective</a:t>
                      </a:r>
                    </a:p>
                  </a:txBody>
                  <a:tcPr/>
                </a:tc>
                <a:tc rowSpan="2">
                  <a:txBody>
                    <a:bodyPr/>
                    <a:lstStyle/>
                    <a:p>
                      <a:r>
                        <a:rPr lang="en-US" sz="1200" dirty="0">
                          <a:latin typeface="Gill Sans MT" charset="0"/>
                          <a:ea typeface="Gill Sans MT" charset="0"/>
                          <a:cs typeface="Gill Sans MT" charset="0"/>
                        </a:rPr>
                        <a:t>Time Frame</a:t>
                      </a:r>
                    </a:p>
                  </a:txBody>
                  <a:tcPr/>
                </a:tc>
                <a:tc rowSpan="2">
                  <a:txBody>
                    <a:bodyPr/>
                    <a:lstStyle/>
                    <a:p>
                      <a:r>
                        <a:rPr lang="en-US" sz="1200" dirty="0">
                          <a:latin typeface="Gill Sans MT" charset="0"/>
                          <a:ea typeface="Gill Sans MT" charset="0"/>
                          <a:cs typeface="Gill Sans MT" charset="0"/>
                        </a:rPr>
                        <a:t>Responsible</a:t>
                      </a:r>
                      <a:r>
                        <a:rPr lang="en-US" sz="1200" baseline="0" dirty="0">
                          <a:latin typeface="Gill Sans MT" charset="0"/>
                          <a:ea typeface="Gill Sans MT" charset="0"/>
                          <a:cs typeface="Gill Sans MT" charset="0"/>
                        </a:rPr>
                        <a:t> person</a:t>
                      </a:r>
                      <a:endParaRPr lang="en-US" sz="1200" dirty="0">
                        <a:latin typeface="Gill Sans MT" charset="0"/>
                        <a:ea typeface="Gill Sans MT" charset="0"/>
                        <a:cs typeface="Gill Sans MT" charset="0"/>
                      </a:endParaRPr>
                    </a:p>
                  </a:txBody>
                  <a:tcPr/>
                </a:tc>
                <a:tc rowSpan="2">
                  <a:txBody>
                    <a:bodyPr/>
                    <a:lstStyle/>
                    <a:p>
                      <a:r>
                        <a:rPr lang="en-US" sz="1200" dirty="0">
                          <a:latin typeface="Gill Sans MT" charset="0"/>
                          <a:ea typeface="Gill Sans MT" charset="0"/>
                          <a:cs typeface="Gill Sans MT" charset="0"/>
                        </a:rPr>
                        <a:t>Where</a:t>
                      </a:r>
                    </a:p>
                  </a:txBody>
                  <a:tcPr/>
                </a:tc>
                <a:tc rowSpan="2">
                  <a:txBody>
                    <a:bodyPr/>
                    <a:lstStyle/>
                    <a:p>
                      <a:r>
                        <a:rPr lang="en-US" sz="1200" dirty="0">
                          <a:latin typeface="Gill Sans MT" charset="0"/>
                          <a:ea typeface="Gill Sans MT" charset="0"/>
                          <a:cs typeface="Gill Sans MT" charset="0"/>
                        </a:rPr>
                        <a:t>Beneficiaries</a:t>
                      </a:r>
                      <a:r>
                        <a:rPr lang="en-US" sz="1200" baseline="0" dirty="0">
                          <a:latin typeface="Gill Sans MT" charset="0"/>
                          <a:ea typeface="Gill Sans MT" charset="0"/>
                          <a:cs typeface="Gill Sans MT" charset="0"/>
                        </a:rPr>
                        <a:t> (who and number)</a:t>
                      </a:r>
                      <a:endParaRPr lang="en-US" sz="1200" dirty="0">
                        <a:latin typeface="Gill Sans MT" charset="0"/>
                        <a:ea typeface="Gill Sans MT" charset="0"/>
                        <a:cs typeface="Gill Sans MT" charset="0"/>
                      </a:endParaRPr>
                    </a:p>
                  </a:txBody>
                  <a:tcPr/>
                </a:tc>
                <a:tc rowSpan="2">
                  <a:txBody>
                    <a:bodyPr/>
                    <a:lstStyle/>
                    <a:p>
                      <a:r>
                        <a:rPr lang="en-US" sz="1200" dirty="0">
                          <a:latin typeface="Gill Sans MT" charset="0"/>
                          <a:ea typeface="Gill Sans MT" charset="0"/>
                          <a:cs typeface="Gill Sans MT" charset="0"/>
                        </a:rPr>
                        <a:t>Funding</a:t>
                      </a:r>
                    </a:p>
                  </a:txBody>
                  <a:tcPr/>
                </a:tc>
                <a:tc rowSpan="2">
                  <a:txBody>
                    <a:bodyPr/>
                    <a:lstStyle/>
                    <a:p>
                      <a:r>
                        <a:rPr lang="en-US" sz="1200" dirty="0">
                          <a:latin typeface="Gill Sans MT" charset="0"/>
                          <a:ea typeface="Gill Sans MT" charset="0"/>
                          <a:cs typeface="Gill Sans MT" charset="0"/>
                        </a:rPr>
                        <a:t>What should other partners</a:t>
                      </a:r>
                      <a:r>
                        <a:rPr lang="en-US" sz="1200" baseline="0" dirty="0">
                          <a:latin typeface="Gill Sans MT" charset="0"/>
                          <a:ea typeface="Gill Sans MT" charset="0"/>
                          <a:cs typeface="Gill Sans MT" charset="0"/>
                        </a:rPr>
                        <a:t> do</a:t>
                      </a:r>
                      <a:endParaRPr lang="en-US" sz="1200" dirty="0">
                        <a:latin typeface="Gill Sans MT" charset="0"/>
                        <a:ea typeface="Gill Sans MT" charset="0"/>
                        <a:cs typeface="Gill Sans MT" charset="0"/>
                      </a:endParaRPr>
                    </a:p>
                  </a:txBody>
                  <a:tcPr/>
                </a:tc>
                <a:tc rowSpan="2">
                  <a:txBody>
                    <a:bodyPr/>
                    <a:lstStyle/>
                    <a:p>
                      <a:r>
                        <a:rPr lang="en-US" sz="1200" dirty="0">
                          <a:latin typeface="Gill Sans MT" charset="0"/>
                          <a:ea typeface="Gill Sans MT" charset="0"/>
                          <a:cs typeface="Gill Sans MT" charset="0"/>
                        </a:rPr>
                        <a:t>What should communities do</a:t>
                      </a:r>
                    </a:p>
                  </a:txBody>
                  <a:tcPr/>
                </a:tc>
                <a:tc gridSpan="2">
                  <a:txBody>
                    <a:bodyPr/>
                    <a:lstStyle/>
                    <a:p>
                      <a:r>
                        <a:rPr lang="en-US" sz="1200" dirty="0">
                          <a:latin typeface="Gill Sans MT" charset="0"/>
                          <a:ea typeface="Gill Sans MT" charset="0"/>
                          <a:cs typeface="Gill Sans MT" charset="0"/>
                        </a:rPr>
                        <a:t>Funding</a:t>
                      </a:r>
                    </a:p>
                  </a:txBody>
                  <a:tcPr/>
                </a:tc>
                <a:tc hMerge="1">
                  <a:txBody>
                    <a:bodyPr/>
                    <a:lstStyle/>
                    <a:p>
                      <a:endParaRPr lang="en-US"/>
                    </a:p>
                  </a:txBody>
                  <a:tcPr/>
                </a:tc>
                <a:extLst>
                  <a:ext uri="{0D108BD9-81ED-4DB2-BD59-A6C34878D82A}">
                    <a16:rowId xmlns:a16="http://schemas.microsoft.com/office/drawing/2014/main" val="10000"/>
                  </a:ext>
                </a:extLst>
              </a:tr>
              <a:tr h="0">
                <a:tc vMerge="1">
                  <a:txBody>
                    <a:bodyPr/>
                    <a:lstStyle/>
                    <a:p>
                      <a:endParaRPr lang="en-US" dirty="0"/>
                    </a:p>
                  </a:txBody>
                  <a:tcPr/>
                </a:tc>
                <a:tc vMerge="1">
                  <a:txBody>
                    <a:bodyPr/>
                    <a:lstStyle/>
                    <a:p>
                      <a:endParaRPr lang="en-US" dirty="0"/>
                    </a:p>
                  </a:txBody>
                  <a:tcPr/>
                </a:tc>
                <a:tc vMerge="1">
                  <a:txBody>
                    <a:bodyPr/>
                    <a:lstStyle/>
                    <a:p>
                      <a:endParaRPr lang="en-US" dirty="0"/>
                    </a:p>
                  </a:txBody>
                  <a:tcPr/>
                </a:tc>
                <a:tc vMerge="1">
                  <a:txBody>
                    <a:bodyPr/>
                    <a:lstStyle/>
                    <a:p>
                      <a:endParaRPr lang="en-US" dirty="0"/>
                    </a:p>
                  </a:txBody>
                  <a:tcPr/>
                </a:tc>
                <a:tc vMerge="1">
                  <a:txBody>
                    <a:bodyPr/>
                    <a:lstStyle/>
                    <a:p>
                      <a:endParaRPr lang="en-US" dirty="0"/>
                    </a:p>
                  </a:txBody>
                  <a:tcPr/>
                </a:tc>
                <a:tc vMerge="1">
                  <a:txBody>
                    <a:bodyPr/>
                    <a:lstStyle/>
                    <a:p>
                      <a:endParaRPr lang="en-US" dirty="0"/>
                    </a:p>
                  </a:txBody>
                  <a:tcPr/>
                </a:tc>
                <a:tc vMerge="1">
                  <a:txBody>
                    <a:bodyPr/>
                    <a:lstStyle/>
                    <a:p>
                      <a:endParaRPr lang="en-US" dirty="0"/>
                    </a:p>
                  </a:txBody>
                  <a:tcPr/>
                </a:tc>
                <a:tc vMerge="1">
                  <a:txBody>
                    <a:bodyPr/>
                    <a:lstStyle/>
                    <a:p>
                      <a:endParaRPr lang="en-US" dirty="0"/>
                    </a:p>
                  </a:txBody>
                  <a:tcPr/>
                </a:tc>
                <a:tc vMerge="1">
                  <a:txBody>
                    <a:bodyPr/>
                    <a:lstStyle/>
                    <a:p>
                      <a:endParaRPr lang="en-US" dirty="0"/>
                    </a:p>
                  </a:txBody>
                  <a:tcPr/>
                </a:tc>
                <a:tc>
                  <a:txBody>
                    <a:bodyPr/>
                    <a:lstStyle/>
                    <a:p>
                      <a:r>
                        <a:rPr lang="en-US" sz="1200" dirty="0">
                          <a:latin typeface="Gill Sans MT" charset="0"/>
                          <a:ea typeface="Gill Sans MT" charset="0"/>
                          <a:cs typeface="Gill Sans MT" charset="0"/>
                        </a:rPr>
                        <a:t>Source</a:t>
                      </a:r>
                    </a:p>
                  </a:txBody>
                  <a:tcPr/>
                </a:tc>
                <a:tc>
                  <a:txBody>
                    <a:bodyPr/>
                    <a:lstStyle/>
                    <a:p>
                      <a:r>
                        <a:rPr lang="en-US" sz="1200" dirty="0">
                          <a:latin typeface="Gill Sans MT" charset="0"/>
                          <a:ea typeface="Gill Sans MT" charset="0"/>
                          <a:cs typeface="Gill Sans MT" charset="0"/>
                        </a:rPr>
                        <a:t>Amount</a:t>
                      </a:r>
                    </a:p>
                  </a:txBody>
                  <a:tcPr/>
                </a:tc>
                <a:extLst>
                  <a:ext uri="{0D108BD9-81ED-4DB2-BD59-A6C34878D82A}">
                    <a16:rowId xmlns:a16="http://schemas.microsoft.com/office/drawing/2014/main" val="10001"/>
                  </a:ext>
                </a:extLst>
              </a:tr>
              <a:tr h="528818">
                <a:tc>
                  <a:txBody>
                    <a:bodyPr/>
                    <a:lstStyle/>
                    <a:p>
                      <a:endParaRPr lang="en-US" sz="1200" dirty="0">
                        <a:latin typeface="Gill Sans MT" charset="0"/>
                        <a:ea typeface="Gill Sans MT" charset="0"/>
                        <a:cs typeface="Gill Sans MT" charset="0"/>
                      </a:endParaRPr>
                    </a:p>
                  </a:txBody>
                  <a:tcPr>
                    <a:solidFill>
                      <a:schemeClr val="bg1">
                        <a:lumMod val="85000"/>
                      </a:schemeClr>
                    </a:solidFill>
                  </a:tcPr>
                </a:tc>
                <a:tc>
                  <a:txBody>
                    <a:bodyPr/>
                    <a:lstStyle/>
                    <a:p>
                      <a:endParaRPr lang="en-US" sz="1200" dirty="0">
                        <a:latin typeface="Gill Sans MT" charset="0"/>
                        <a:ea typeface="Gill Sans MT" charset="0"/>
                        <a:cs typeface="Gill Sans MT" charset="0"/>
                      </a:endParaRPr>
                    </a:p>
                  </a:txBody>
                  <a:tcPr>
                    <a:solidFill>
                      <a:schemeClr val="bg1">
                        <a:lumMod val="85000"/>
                      </a:schemeClr>
                    </a:solidFill>
                  </a:tcPr>
                </a:tc>
                <a:tc>
                  <a:txBody>
                    <a:bodyPr/>
                    <a:lstStyle/>
                    <a:p>
                      <a:endParaRPr lang="en-US" sz="1200" dirty="0">
                        <a:latin typeface="Gill Sans MT" charset="0"/>
                        <a:ea typeface="Gill Sans MT" charset="0"/>
                        <a:cs typeface="Gill Sans MT" charset="0"/>
                      </a:endParaRPr>
                    </a:p>
                  </a:txBody>
                  <a:tcPr>
                    <a:solidFill>
                      <a:schemeClr val="bg1">
                        <a:lumMod val="85000"/>
                      </a:schemeClr>
                    </a:solidFill>
                  </a:tcPr>
                </a:tc>
                <a:tc>
                  <a:txBody>
                    <a:bodyPr/>
                    <a:lstStyle/>
                    <a:p>
                      <a:endParaRPr lang="en-US" sz="1200" dirty="0">
                        <a:latin typeface="Gill Sans MT" charset="0"/>
                        <a:ea typeface="Gill Sans MT" charset="0"/>
                        <a:cs typeface="Gill Sans MT" charset="0"/>
                      </a:endParaRPr>
                    </a:p>
                  </a:txBody>
                  <a:tcPr>
                    <a:solidFill>
                      <a:schemeClr val="bg1">
                        <a:lumMod val="85000"/>
                      </a:schemeClr>
                    </a:solidFill>
                  </a:tcPr>
                </a:tc>
                <a:tc>
                  <a:txBody>
                    <a:bodyPr/>
                    <a:lstStyle/>
                    <a:p>
                      <a:endParaRPr lang="en-US" sz="1200" dirty="0">
                        <a:latin typeface="Gill Sans MT" charset="0"/>
                        <a:ea typeface="Gill Sans MT" charset="0"/>
                        <a:cs typeface="Gill Sans MT" charset="0"/>
                      </a:endParaRPr>
                    </a:p>
                  </a:txBody>
                  <a:tcPr>
                    <a:solidFill>
                      <a:schemeClr val="bg1">
                        <a:lumMod val="85000"/>
                      </a:schemeClr>
                    </a:solidFill>
                  </a:tcPr>
                </a:tc>
                <a:tc>
                  <a:txBody>
                    <a:bodyPr/>
                    <a:lstStyle/>
                    <a:p>
                      <a:endParaRPr lang="en-US" sz="1200" dirty="0">
                        <a:latin typeface="Gill Sans MT" charset="0"/>
                        <a:ea typeface="Gill Sans MT" charset="0"/>
                        <a:cs typeface="Gill Sans MT" charset="0"/>
                      </a:endParaRPr>
                    </a:p>
                  </a:txBody>
                  <a:tcPr>
                    <a:solidFill>
                      <a:schemeClr val="bg1">
                        <a:lumMod val="85000"/>
                      </a:schemeClr>
                    </a:solidFill>
                  </a:tcPr>
                </a:tc>
                <a:tc>
                  <a:txBody>
                    <a:bodyPr/>
                    <a:lstStyle/>
                    <a:p>
                      <a:endParaRPr lang="en-US" sz="1200" dirty="0">
                        <a:latin typeface="Gill Sans MT" charset="0"/>
                        <a:ea typeface="Gill Sans MT" charset="0"/>
                        <a:cs typeface="Gill Sans MT" charset="0"/>
                      </a:endParaRPr>
                    </a:p>
                  </a:txBody>
                  <a:tcPr>
                    <a:solidFill>
                      <a:schemeClr val="bg1">
                        <a:lumMod val="85000"/>
                      </a:schemeClr>
                    </a:solidFill>
                  </a:tcPr>
                </a:tc>
                <a:tc>
                  <a:txBody>
                    <a:bodyPr/>
                    <a:lstStyle/>
                    <a:p>
                      <a:endParaRPr lang="en-US" sz="1200" dirty="0">
                        <a:latin typeface="Gill Sans MT" charset="0"/>
                        <a:ea typeface="Gill Sans MT" charset="0"/>
                        <a:cs typeface="Gill Sans MT" charset="0"/>
                      </a:endParaRPr>
                    </a:p>
                  </a:txBody>
                  <a:tcPr>
                    <a:solidFill>
                      <a:schemeClr val="bg1">
                        <a:lumMod val="85000"/>
                      </a:schemeClr>
                    </a:solidFill>
                  </a:tcPr>
                </a:tc>
                <a:tc>
                  <a:txBody>
                    <a:bodyPr/>
                    <a:lstStyle/>
                    <a:p>
                      <a:endParaRPr lang="en-US" sz="1200" dirty="0">
                        <a:latin typeface="Gill Sans MT" charset="0"/>
                        <a:ea typeface="Gill Sans MT" charset="0"/>
                        <a:cs typeface="Gill Sans MT" charset="0"/>
                      </a:endParaRPr>
                    </a:p>
                  </a:txBody>
                  <a:tcPr>
                    <a:solidFill>
                      <a:schemeClr val="bg1">
                        <a:lumMod val="85000"/>
                      </a:schemeClr>
                    </a:solidFill>
                  </a:tcPr>
                </a:tc>
                <a:tc gridSpan="2">
                  <a:txBody>
                    <a:bodyPr/>
                    <a:lstStyle/>
                    <a:p>
                      <a:endParaRPr lang="en-US" sz="1200" dirty="0">
                        <a:latin typeface="Gill Sans MT" charset="0"/>
                        <a:ea typeface="Gill Sans MT" charset="0"/>
                        <a:cs typeface="Gill Sans MT" charset="0"/>
                      </a:endParaRPr>
                    </a:p>
                  </a:txBody>
                  <a:tcPr>
                    <a:solidFill>
                      <a:schemeClr val="bg1">
                        <a:lumMod val="85000"/>
                      </a:schemeClr>
                    </a:solidFill>
                  </a:tcPr>
                </a:tc>
                <a:tc hMerge="1">
                  <a:txBody>
                    <a:bodyPr/>
                    <a:lstStyle/>
                    <a:p>
                      <a:endParaRPr lang="en-US"/>
                    </a:p>
                  </a:txBody>
                  <a:tcPr/>
                </a:tc>
                <a:extLst>
                  <a:ext uri="{0D108BD9-81ED-4DB2-BD59-A6C34878D82A}">
                    <a16:rowId xmlns:a16="http://schemas.microsoft.com/office/drawing/2014/main" val="10002"/>
                  </a:ext>
                </a:extLst>
              </a:tr>
              <a:tr h="528818">
                <a:tc>
                  <a:txBody>
                    <a:bodyPr/>
                    <a:lstStyle/>
                    <a:p>
                      <a:endParaRPr lang="en-US" sz="1200" dirty="0">
                        <a:latin typeface="Gill Sans MT" charset="0"/>
                        <a:ea typeface="Gill Sans MT" charset="0"/>
                        <a:cs typeface="Gill Sans MT" charset="0"/>
                      </a:endParaRPr>
                    </a:p>
                  </a:txBody>
                  <a:tcPr>
                    <a:solidFill>
                      <a:schemeClr val="bg1">
                        <a:lumMod val="85000"/>
                      </a:schemeClr>
                    </a:solidFill>
                  </a:tcPr>
                </a:tc>
                <a:tc>
                  <a:txBody>
                    <a:bodyPr/>
                    <a:lstStyle/>
                    <a:p>
                      <a:endParaRPr lang="en-US" sz="1200" dirty="0">
                        <a:latin typeface="Gill Sans MT" charset="0"/>
                        <a:ea typeface="Gill Sans MT" charset="0"/>
                        <a:cs typeface="Gill Sans MT" charset="0"/>
                      </a:endParaRPr>
                    </a:p>
                  </a:txBody>
                  <a:tcPr>
                    <a:solidFill>
                      <a:schemeClr val="bg1">
                        <a:lumMod val="85000"/>
                      </a:schemeClr>
                    </a:solidFill>
                  </a:tcPr>
                </a:tc>
                <a:tc>
                  <a:txBody>
                    <a:bodyPr/>
                    <a:lstStyle/>
                    <a:p>
                      <a:endParaRPr lang="en-US" sz="1200" dirty="0">
                        <a:latin typeface="Gill Sans MT" charset="0"/>
                        <a:ea typeface="Gill Sans MT" charset="0"/>
                        <a:cs typeface="Gill Sans MT" charset="0"/>
                      </a:endParaRPr>
                    </a:p>
                  </a:txBody>
                  <a:tcPr>
                    <a:solidFill>
                      <a:schemeClr val="bg1">
                        <a:lumMod val="85000"/>
                      </a:schemeClr>
                    </a:solidFill>
                  </a:tcPr>
                </a:tc>
                <a:tc>
                  <a:txBody>
                    <a:bodyPr/>
                    <a:lstStyle/>
                    <a:p>
                      <a:endParaRPr lang="en-US" sz="1200" dirty="0">
                        <a:latin typeface="Gill Sans MT" charset="0"/>
                        <a:ea typeface="Gill Sans MT" charset="0"/>
                        <a:cs typeface="Gill Sans MT" charset="0"/>
                      </a:endParaRPr>
                    </a:p>
                  </a:txBody>
                  <a:tcPr>
                    <a:solidFill>
                      <a:schemeClr val="bg1">
                        <a:lumMod val="85000"/>
                      </a:schemeClr>
                    </a:solidFill>
                  </a:tcPr>
                </a:tc>
                <a:tc>
                  <a:txBody>
                    <a:bodyPr/>
                    <a:lstStyle/>
                    <a:p>
                      <a:endParaRPr lang="en-US" sz="1200" dirty="0">
                        <a:latin typeface="Gill Sans MT" charset="0"/>
                        <a:ea typeface="Gill Sans MT" charset="0"/>
                        <a:cs typeface="Gill Sans MT" charset="0"/>
                      </a:endParaRPr>
                    </a:p>
                  </a:txBody>
                  <a:tcPr>
                    <a:solidFill>
                      <a:schemeClr val="bg1">
                        <a:lumMod val="85000"/>
                      </a:schemeClr>
                    </a:solidFill>
                  </a:tcPr>
                </a:tc>
                <a:tc>
                  <a:txBody>
                    <a:bodyPr/>
                    <a:lstStyle/>
                    <a:p>
                      <a:endParaRPr lang="en-US" sz="1200" dirty="0">
                        <a:latin typeface="Gill Sans MT" charset="0"/>
                        <a:ea typeface="Gill Sans MT" charset="0"/>
                        <a:cs typeface="Gill Sans MT" charset="0"/>
                      </a:endParaRPr>
                    </a:p>
                  </a:txBody>
                  <a:tcPr>
                    <a:solidFill>
                      <a:schemeClr val="bg1">
                        <a:lumMod val="85000"/>
                      </a:schemeClr>
                    </a:solidFill>
                  </a:tcPr>
                </a:tc>
                <a:tc>
                  <a:txBody>
                    <a:bodyPr/>
                    <a:lstStyle/>
                    <a:p>
                      <a:endParaRPr lang="en-US" sz="1200" dirty="0">
                        <a:latin typeface="Gill Sans MT" charset="0"/>
                        <a:ea typeface="Gill Sans MT" charset="0"/>
                        <a:cs typeface="Gill Sans MT" charset="0"/>
                      </a:endParaRPr>
                    </a:p>
                  </a:txBody>
                  <a:tcPr>
                    <a:solidFill>
                      <a:schemeClr val="bg1">
                        <a:lumMod val="85000"/>
                      </a:schemeClr>
                    </a:solidFill>
                  </a:tcPr>
                </a:tc>
                <a:tc>
                  <a:txBody>
                    <a:bodyPr/>
                    <a:lstStyle/>
                    <a:p>
                      <a:endParaRPr lang="en-US" sz="1200" dirty="0">
                        <a:latin typeface="Gill Sans MT" charset="0"/>
                        <a:ea typeface="Gill Sans MT" charset="0"/>
                        <a:cs typeface="Gill Sans MT" charset="0"/>
                      </a:endParaRPr>
                    </a:p>
                  </a:txBody>
                  <a:tcPr>
                    <a:solidFill>
                      <a:schemeClr val="bg1">
                        <a:lumMod val="85000"/>
                      </a:schemeClr>
                    </a:solidFill>
                  </a:tcPr>
                </a:tc>
                <a:tc>
                  <a:txBody>
                    <a:bodyPr/>
                    <a:lstStyle/>
                    <a:p>
                      <a:endParaRPr lang="en-US" sz="1200" dirty="0">
                        <a:latin typeface="Gill Sans MT" charset="0"/>
                        <a:ea typeface="Gill Sans MT" charset="0"/>
                        <a:cs typeface="Gill Sans MT" charset="0"/>
                      </a:endParaRPr>
                    </a:p>
                  </a:txBody>
                  <a:tcPr>
                    <a:solidFill>
                      <a:schemeClr val="bg1">
                        <a:lumMod val="85000"/>
                      </a:schemeClr>
                    </a:solidFill>
                  </a:tcPr>
                </a:tc>
                <a:tc gridSpan="2">
                  <a:txBody>
                    <a:bodyPr/>
                    <a:lstStyle/>
                    <a:p>
                      <a:endParaRPr lang="en-US" sz="1200" dirty="0">
                        <a:latin typeface="Gill Sans MT" charset="0"/>
                        <a:ea typeface="Gill Sans MT" charset="0"/>
                        <a:cs typeface="Gill Sans MT" charset="0"/>
                      </a:endParaRPr>
                    </a:p>
                  </a:txBody>
                  <a:tcPr>
                    <a:solidFill>
                      <a:schemeClr val="bg1">
                        <a:lumMod val="85000"/>
                      </a:schemeClr>
                    </a:solidFill>
                  </a:tcPr>
                </a:tc>
                <a:tc hMerge="1">
                  <a:txBody>
                    <a:bodyPr/>
                    <a:lstStyle/>
                    <a:p>
                      <a:endParaRPr lang="en-GB"/>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268402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507198-FB96-4B84-AC65-33D30F428326}" type="slidenum">
              <a:rPr lang="en-GB" smtClean="0"/>
              <a:t>39</a:t>
            </a:fld>
            <a:endParaRPr lang="en-GB"/>
          </a:p>
        </p:txBody>
      </p:sp>
      <p:sp>
        <p:nvSpPr>
          <p:cNvPr id="3" name="Title 1"/>
          <p:cNvSpPr txBox="1">
            <a:spLocks/>
          </p:cNvSpPr>
          <p:nvPr/>
        </p:nvSpPr>
        <p:spPr>
          <a:xfrm>
            <a:off x="1030288" y="504497"/>
            <a:ext cx="10205271" cy="1030013"/>
          </a:xfrm>
          <a:prstGeom prst="rect">
            <a:avLst/>
          </a:prstGeom>
        </p:spPr>
        <p:txBody>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n-US" sz="3700" b="1" dirty="0">
                <a:solidFill>
                  <a:srgbClr val="000099"/>
                </a:solidFill>
                <a:latin typeface="Gill Sans MT" panose="020B0502020104020203" pitchFamily="34" charset="0"/>
              </a:rPr>
              <a:t>Planning Step 10: Implement your project</a:t>
            </a:r>
          </a:p>
        </p:txBody>
      </p:sp>
      <p:sp>
        <p:nvSpPr>
          <p:cNvPr id="4" name="Content Placeholder 2"/>
          <p:cNvSpPr txBox="1">
            <a:spLocks/>
          </p:cNvSpPr>
          <p:nvPr/>
        </p:nvSpPr>
        <p:spPr>
          <a:xfrm>
            <a:off x="1030288" y="1534510"/>
            <a:ext cx="10038739" cy="5160580"/>
          </a:xfrm>
          <a:prstGeom prst="rect">
            <a:avLst/>
          </a:prstGeom>
        </p:spPr>
        <p:txBody>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marL="0" indent="0">
              <a:lnSpc>
                <a:spcPct val="100000"/>
              </a:lnSpc>
              <a:spcBef>
                <a:spcPts val="0"/>
              </a:spcBef>
              <a:spcAft>
                <a:spcPts val="0"/>
              </a:spcAft>
              <a:buNone/>
            </a:pPr>
            <a:r>
              <a:rPr lang="en-US" sz="2800" dirty="0">
                <a:latin typeface="Gill Sans MT" charset="0"/>
                <a:ea typeface="Gill Sans MT" charset="0"/>
                <a:cs typeface="Gill Sans MT" charset="0"/>
              </a:rPr>
              <a:t>If you have followed all the steps, implementation will be made easier. Consider piloting your activities; remember to budget for this!</a:t>
            </a:r>
          </a:p>
          <a:p>
            <a:pPr marL="0" indent="0">
              <a:lnSpc>
                <a:spcPct val="100000"/>
              </a:lnSpc>
              <a:spcBef>
                <a:spcPts val="0"/>
              </a:spcBef>
              <a:spcAft>
                <a:spcPts val="0"/>
              </a:spcAft>
              <a:buNone/>
            </a:pPr>
            <a:endParaRPr lang="en-US" sz="2800" dirty="0">
              <a:latin typeface="Gill Sans MT" charset="0"/>
              <a:ea typeface="Gill Sans MT" charset="0"/>
              <a:cs typeface="Gill Sans MT" charset="0"/>
            </a:endParaRPr>
          </a:p>
          <a:p>
            <a:pPr marL="0" indent="0">
              <a:buNone/>
            </a:pPr>
            <a:r>
              <a:rPr lang="en-US" sz="2800" dirty="0">
                <a:latin typeface="Gill Sans MT" charset="0"/>
                <a:ea typeface="Gill Sans MT" charset="0"/>
                <a:cs typeface="Gill Sans MT" charset="0"/>
              </a:rPr>
              <a:t>Be adaptable and flexible; as conditions change, so should your strategy!</a:t>
            </a:r>
          </a:p>
          <a:p>
            <a:pPr marL="0" indent="0">
              <a:lnSpc>
                <a:spcPct val="100000"/>
              </a:lnSpc>
              <a:spcBef>
                <a:spcPts val="0"/>
              </a:spcBef>
              <a:spcAft>
                <a:spcPts val="0"/>
              </a:spcAft>
              <a:buNone/>
            </a:pPr>
            <a:endParaRPr lang="en-US" sz="2800" dirty="0">
              <a:latin typeface="Gill Sans MT" charset="0"/>
              <a:ea typeface="Gill Sans MT" charset="0"/>
              <a:cs typeface="Gill Sans MT" charset="0"/>
            </a:endParaRPr>
          </a:p>
        </p:txBody>
      </p:sp>
    </p:spTree>
    <p:extLst>
      <p:ext uri="{BB962C8B-B14F-4D97-AF65-F5344CB8AC3E}">
        <p14:creationId xmlns:p14="http://schemas.microsoft.com/office/powerpoint/2010/main" val="14673711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436984"/>
            <a:ext cx="8361229" cy="1621525"/>
          </a:xfrm>
        </p:spPr>
        <p:txBody>
          <a:bodyPr>
            <a:normAutofit fontScale="90000"/>
          </a:bodyPr>
          <a:lstStyle/>
          <a:p>
            <a:r>
              <a:rPr lang="en-US" sz="4000" b="1" dirty="0">
                <a:solidFill>
                  <a:srgbClr val="000099"/>
                </a:solidFill>
                <a:latin typeface="Gill Sans MT" panose="020B0502020104020203" pitchFamily="34" charset="0"/>
              </a:rPr>
              <a:t>1. Basic terminology in conservation intervention and Project</a:t>
            </a:r>
            <a:endParaRPr lang="en-GB" sz="4000" b="1" dirty="0">
              <a:solidFill>
                <a:srgbClr val="000099"/>
              </a:solidFill>
              <a:latin typeface="Gill Sans MT" panose="020B0502020104020203" pitchFamily="34" charset="0"/>
            </a:endParaRPr>
          </a:p>
        </p:txBody>
      </p:sp>
      <p:sp>
        <p:nvSpPr>
          <p:cNvPr id="3" name="Content Placeholder 2"/>
          <p:cNvSpPr>
            <a:spLocks noGrp="1"/>
          </p:cNvSpPr>
          <p:nvPr>
            <p:ph type="subTitle" idx="1"/>
          </p:nvPr>
        </p:nvSpPr>
        <p:spPr>
          <a:xfrm>
            <a:off x="2632609" y="3100072"/>
            <a:ext cx="6831673" cy="1790461"/>
          </a:xfrm>
        </p:spPr>
        <p:txBody>
          <a:bodyPr>
            <a:normAutofit/>
          </a:bodyPr>
          <a:lstStyle/>
          <a:p>
            <a:pPr>
              <a:defRPr/>
            </a:pPr>
            <a:r>
              <a:rPr lang="en-US" sz="3200" i="1" dirty="0">
                <a:solidFill>
                  <a:schemeClr val="tx1"/>
                </a:solidFill>
                <a:latin typeface="Gill Sans MT" panose="020B0502020104020203" pitchFamily="34" charset="0"/>
              </a:rPr>
              <a:t>Learning objective 1: Understand basic terminology in conservation intervention and project planning</a:t>
            </a:r>
          </a:p>
          <a:p>
            <a:pPr marL="0" indent="0">
              <a:buNone/>
            </a:pPr>
            <a:endParaRPr lang="en-US" b="1" dirty="0">
              <a:solidFill>
                <a:srgbClr val="000099"/>
              </a:solidFill>
              <a:latin typeface="Gill Sans MT" panose="020B0502020104020203" pitchFamily="34" charset="0"/>
            </a:endParaRPr>
          </a:p>
        </p:txBody>
      </p:sp>
      <p:sp>
        <p:nvSpPr>
          <p:cNvPr id="7" name="Slide Number Placeholder 6"/>
          <p:cNvSpPr>
            <a:spLocks noGrp="1"/>
          </p:cNvSpPr>
          <p:nvPr>
            <p:ph type="sldNum" sz="quarter" idx="12"/>
          </p:nvPr>
        </p:nvSpPr>
        <p:spPr/>
        <p:txBody>
          <a:bodyPr/>
          <a:lstStyle/>
          <a:p>
            <a:fld id="{AA507198-FB96-4B84-AC65-33D30F428326}" type="slidenum">
              <a:rPr lang="en-GB" smtClean="0"/>
              <a:t>4</a:t>
            </a:fld>
            <a:endParaRPr lang="en-GB"/>
          </a:p>
        </p:txBody>
      </p:sp>
    </p:spTree>
    <p:extLst>
      <p:ext uri="{BB962C8B-B14F-4D97-AF65-F5344CB8AC3E}">
        <p14:creationId xmlns:p14="http://schemas.microsoft.com/office/powerpoint/2010/main" val="39230637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915127" y="1180618"/>
            <a:ext cx="8361229" cy="775504"/>
          </a:xfrm>
        </p:spPr>
        <p:txBody>
          <a:bodyPr>
            <a:normAutofit/>
          </a:bodyPr>
          <a:lstStyle/>
          <a:p>
            <a:r>
              <a:rPr lang="en-US" sz="4800" b="1" dirty="0">
                <a:solidFill>
                  <a:srgbClr val="000099"/>
                </a:solidFill>
                <a:latin typeface="Gill Sans MT" panose="020B0502020104020203" pitchFamily="34" charset="0"/>
              </a:rPr>
              <a:t>To sum up....</a:t>
            </a:r>
            <a:endParaRPr lang="en-GB" sz="4800" b="1" dirty="0">
              <a:solidFill>
                <a:srgbClr val="000099"/>
              </a:solidFill>
              <a:latin typeface="Gill Sans MT" panose="020B0502020104020203" pitchFamily="34" charset="0"/>
            </a:endParaRPr>
          </a:p>
        </p:txBody>
      </p:sp>
      <p:sp>
        <p:nvSpPr>
          <p:cNvPr id="5" name="Content Placeholder 4"/>
          <p:cNvSpPr>
            <a:spLocks noGrp="1"/>
          </p:cNvSpPr>
          <p:nvPr>
            <p:ph type="subTitle" idx="1"/>
          </p:nvPr>
        </p:nvSpPr>
        <p:spPr>
          <a:xfrm>
            <a:off x="1481559" y="1956121"/>
            <a:ext cx="9271321" cy="3576577"/>
          </a:xfrm>
        </p:spPr>
        <p:txBody>
          <a:bodyPr>
            <a:normAutofit fontScale="92500" lnSpcReduction="10000"/>
          </a:bodyPr>
          <a:lstStyle/>
          <a:p>
            <a:pPr marL="514350" lvl="0" indent="-514350">
              <a:buFont typeface="+mj-lt"/>
              <a:buAutoNum type="arabicPeriod"/>
            </a:pPr>
            <a:r>
              <a:rPr lang="en-GB" sz="3300" dirty="0">
                <a:solidFill>
                  <a:schemeClr val="tx1"/>
                </a:solidFill>
                <a:latin typeface="Gill Sans MT" panose="020B0502020104020203" pitchFamily="34" charset="0"/>
              </a:rPr>
              <a:t>Planning takes time but it is absolutely crucial </a:t>
            </a:r>
          </a:p>
          <a:p>
            <a:pPr marL="514350" indent="-514350">
              <a:buFont typeface="+mj-lt"/>
              <a:buAutoNum type="arabicPeriod"/>
            </a:pPr>
            <a:r>
              <a:rPr lang="en-GB" sz="3300" dirty="0">
                <a:solidFill>
                  <a:schemeClr val="tx1"/>
                </a:solidFill>
                <a:latin typeface="Gill Sans MT" panose="020B0502020104020203" pitchFamily="34" charset="0"/>
              </a:rPr>
              <a:t>Follow all the steps methodically </a:t>
            </a:r>
            <a:r>
              <a:rPr lang="mr-IN" sz="3300" dirty="0">
                <a:solidFill>
                  <a:schemeClr val="tx1"/>
                </a:solidFill>
                <a:latin typeface="Gill Sans MT" panose="020B0502020104020203" pitchFamily="34" charset="0"/>
              </a:rPr>
              <a:t>–</a:t>
            </a:r>
            <a:r>
              <a:rPr lang="en-GB" sz="3300" dirty="0">
                <a:solidFill>
                  <a:schemeClr val="tx1"/>
                </a:solidFill>
                <a:latin typeface="Gill Sans MT" panose="020B0502020104020203" pitchFamily="34" charset="0"/>
              </a:rPr>
              <a:t> BUT remember to remain flexible and adaptable where necessary! As your situation changes, so should your plan</a:t>
            </a:r>
          </a:p>
          <a:p>
            <a:pPr marL="514350" lvl="0" indent="-514350">
              <a:buFont typeface="+mj-lt"/>
              <a:buAutoNum type="arabicPeriod"/>
            </a:pPr>
            <a:r>
              <a:rPr lang="en-GB" sz="3300" dirty="0">
                <a:solidFill>
                  <a:schemeClr val="tx1"/>
                </a:solidFill>
                <a:latin typeface="Gill Sans MT" panose="020B0502020104020203" pitchFamily="34" charset="0"/>
              </a:rPr>
              <a:t>Refer to </a:t>
            </a:r>
            <a:r>
              <a:rPr lang="en-GB" sz="3300" b="1" dirty="0">
                <a:solidFill>
                  <a:schemeClr val="tx1"/>
                </a:solidFill>
                <a:latin typeface="Gill Sans MT" panose="020B0502020104020203" pitchFamily="34" charset="0"/>
              </a:rPr>
              <a:t>all</a:t>
            </a:r>
            <a:r>
              <a:rPr lang="en-GB" sz="3300" b="1" i="1" dirty="0">
                <a:solidFill>
                  <a:schemeClr val="tx1"/>
                </a:solidFill>
                <a:latin typeface="Gill Sans MT" panose="020B0502020104020203" pitchFamily="34" charset="0"/>
              </a:rPr>
              <a:t> </a:t>
            </a:r>
            <a:r>
              <a:rPr lang="en-GB" sz="3300" dirty="0">
                <a:solidFill>
                  <a:schemeClr val="tx1"/>
                </a:solidFill>
                <a:latin typeface="Gill Sans MT" panose="020B0502020104020203" pitchFamily="34" charset="0"/>
              </a:rPr>
              <a:t>the previous training modules </a:t>
            </a:r>
            <a:r>
              <a:rPr lang="mr-IN" sz="3300" dirty="0">
                <a:solidFill>
                  <a:schemeClr val="tx1"/>
                </a:solidFill>
                <a:latin typeface="Gill Sans MT" panose="020B0502020104020203" pitchFamily="34" charset="0"/>
              </a:rPr>
              <a:t>–</a:t>
            </a:r>
            <a:r>
              <a:rPr lang="en-GB" sz="3300" dirty="0">
                <a:solidFill>
                  <a:schemeClr val="tx1"/>
                </a:solidFill>
                <a:latin typeface="Gill Sans MT" panose="020B0502020104020203" pitchFamily="34" charset="0"/>
              </a:rPr>
              <a:t> all those skills are necessary for successful project planning and implementation!</a:t>
            </a:r>
          </a:p>
          <a:p>
            <a:endParaRPr lang="en-GB" dirty="0"/>
          </a:p>
        </p:txBody>
      </p:sp>
      <p:sp>
        <p:nvSpPr>
          <p:cNvPr id="2" name="Slide Number Placeholder 1"/>
          <p:cNvSpPr>
            <a:spLocks noGrp="1"/>
          </p:cNvSpPr>
          <p:nvPr>
            <p:ph type="sldNum" sz="quarter" idx="12"/>
          </p:nvPr>
        </p:nvSpPr>
        <p:spPr/>
        <p:txBody>
          <a:bodyPr/>
          <a:lstStyle/>
          <a:p>
            <a:fld id="{AA507198-FB96-4B84-AC65-33D30F428326}" type="slidenum">
              <a:rPr lang="en-GB" smtClean="0"/>
              <a:t>40</a:t>
            </a:fld>
            <a:endParaRPr lang="en-GB"/>
          </a:p>
        </p:txBody>
      </p:sp>
    </p:spTree>
    <p:extLst>
      <p:ext uri="{BB962C8B-B14F-4D97-AF65-F5344CB8AC3E}">
        <p14:creationId xmlns:p14="http://schemas.microsoft.com/office/powerpoint/2010/main" val="89213577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type="subTitle" idx="1"/>
          </p:nvPr>
        </p:nvSpPr>
        <p:spPr>
          <a:xfrm>
            <a:off x="1159098" y="3322749"/>
            <a:ext cx="9826949" cy="2382592"/>
          </a:xfrm>
        </p:spPr>
        <p:txBody>
          <a:bodyPr>
            <a:noAutofit/>
          </a:bodyPr>
          <a:lstStyle/>
          <a:p>
            <a:pPr marL="457200" marR="0" lvl="0" indent="-457200" defTabSz="914400" eaLnBrk="1" fontAlgn="auto" latinLnBrk="0" hangingPunct="1">
              <a:lnSpc>
                <a:spcPct val="100000"/>
              </a:lnSpc>
              <a:spcBef>
                <a:spcPts val="0"/>
              </a:spcBef>
              <a:spcAft>
                <a:spcPts val="0"/>
              </a:spcAft>
              <a:buClr>
                <a:schemeClr val="tx1"/>
              </a:buClr>
              <a:buSzTx/>
              <a:buFont typeface="Arial" charset="0"/>
              <a:buNone/>
              <a:tabLst/>
              <a:defRPr/>
            </a:pPr>
            <a:r>
              <a:rPr lang="en-GB" sz="3600" b="1" dirty="0">
                <a:solidFill>
                  <a:srgbClr val="000099"/>
                </a:solidFill>
                <a:latin typeface="Gill Sans MT" charset="0"/>
                <a:ea typeface="Gill Sans MT" charset="0"/>
                <a:cs typeface="Gill Sans MT" charset="0"/>
              </a:rPr>
              <a:t>Turn to the Work </a:t>
            </a:r>
            <a:r>
              <a:rPr lang="en-GB" sz="3600" b="1">
                <a:solidFill>
                  <a:srgbClr val="000099"/>
                </a:solidFill>
                <a:latin typeface="Gill Sans MT" charset="0"/>
                <a:ea typeface="Gill Sans MT" charset="0"/>
                <a:cs typeface="Gill Sans MT" charset="0"/>
              </a:rPr>
              <a:t>Plan in your </a:t>
            </a:r>
            <a:r>
              <a:rPr lang="en-GB" sz="3600" b="1" dirty="0">
                <a:solidFill>
                  <a:srgbClr val="000099"/>
                </a:solidFill>
                <a:latin typeface="Gill Sans MT" charset="0"/>
                <a:ea typeface="Gill Sans MT" charset="0"/>
                <a:cs typeface="Gill Sans MT" charset="0"/>
              </a:rPr>
              <a:t>training manual and think about your key learning from today, and how you might apply it in practice!  </a:t>
            </a:r>
          </a:p>
        </p:txBody>
      </p:sp>
      <p:sp>
        <p:nvSpPr>
          <p:cNvPr id="4" name="Slide Number Placeholder 3"/>
          <p:cNvSpPr>
            <a:spLocks noGrp="1"/>
          </p:cNvSpPr>
          <p:nvPr>
            <p:ph type="sldNum" sz="quarter" idx="12"/>
          </p:nvPr>
        </p:nvSpPr>
        <p:spPr/>
        <p:txBody>
          <a:bodyPr/>
          <a:lstStyle/>
          <a:p>
            <a:fld id="{D8AC6650-73DF-46B7-A688-A216FA2CA224}" type="slidenum">
              <a:rPr lang="en-GB" smtClean="0"/>
              <a:t>41</a:t>
            </a:fld>
            <a:endParaRPr lang="en-GB"/>
          </a:p>
        </p:txBody>
      </p:sp>
      <p:sp>
        <p:nvSpPr>
          <p:cNvPr id="3" name="Explosion 2 2"/>
          <p:cNvSpPr/>
          <p:nvPr/>
        </p:nvSpPr>
        <p:spPr>
          <a:xfrm>
            <a:off x="3863663" y="502276"/>
            <a:ext cx="4043966" cy="2704563"/>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solidFill>
                  <a:schemeClr val="bg1"/>
                </a:solidFill>
                <a:latin typeface="Gill Sans MT" charset="0"/>
                <a:ea typeface="Gill Sans MT" charset="0"/>
                <a:cs typeface="Gill Sans MT" charset="0"/>
              </a:rPr>
              <a:t>Don’t forget!</a:t>
            </a:r>
          </a:p>
        </p:txBody>
      </p:sp>
    </p:spTree>
    <p:extLst>
      <p:ext uri="{BB962C8B-B14F-4D97-AF65-F5344CB8AC3E}">
        <p14:creationId xmlns:p14="http://schemas.microsoft.com/office/powerpoint/2010/main" val="97115338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0E6A92-15E8-4149-89B1-9217CCA712DA}"/>
              </a:ext>
            </a:extLst>
          </p:cNvPr>
          <p:cNvSpPr>
            <a:spLocks noGrp="1"/>
          </p:cNvSpPr>
          <p:nvPr>
            <p:ph type="title"/>
          </p:nvPr>
        </p:nvSpPr>
        <p:spPr>
          <a:xfrm>
            <a:off x="1295400" y="326465"/>
            <a:ext cx="9601200" cy="930327"/>
          </a:xfrm>
        </p:spPr>
        <p:txBody>
          <a:bodyPr>
            <a:normAutofit/>
          </a:bodyPr>
          <a:lstStyle/>
          <a:p>
            <a:pPr algn="ctr"/>
            <a:r>
              <a:rPr lang="en-GB" sz="4800" b="1" dirty="0">
                <a:solidFill>
                  <a:srgbClr val="000099"/>
                </a:solidFill>
                <a:latin typeface="Gill Sans MT" charset="0"/>
              </a:rPr>
              <a:t>Acknowledgement</a:t>
            </a:r>
          </a:p>
        </p:txBody>
      </p:sp>
      <p:sp>
        <p:nvSpPr>
          <p:cNvPr id="3" name="Content Placeholder 2">
            <a:extLst>
              <a:ext uri="{FF2B5EF4-FFF2-40B4-BE49-F238E27FC236}">
                <a16:creationId xmlns:a16="http://schemas.microsoft.com/office/drawing/2014/main" id="{52448D1A-77EC-442D-A4F6-016A7BDAA9A3}"/>
              </a:ext>
            </a:extLst>
          </p:cNvPr>
          <p:cNvSpPr>
            <a:spLocks noGrp="1"/>
          </p:cNvSpPr>
          <p:nvPr>
            <p:ph idx="1"/>
          </p:nvPr>
        </p:nvSpPr>
        <p:spPr>
          <a:xfrm>
            <a:off x="1209104" y="2264229"/>
            <a:ext cx="10530590" cy="2630078"/>
          </a:xfrm>
        </p:spPr>
        <p:txBody>
          <a:bodyPr>
            <a:normAutofit/>
          </a:bodyPr>
          <a:lstStyle/>
          <a:p>
            <a:pPr marL="0" indent="0" algn="ctr">
              <a:buNone/>
            </a:pPr>
            <a:r>
              <a:rPr lang="en-GB" sz="3600" dirty="0">
                <a:latin typeface="Gill Sans MT" charset="0"/>
              </a:rPr>
              <a:t>These modules were developed and administered by Mrs Eunice </a:t>
            </a:r>
            <a:r>
              <a:rPr lang="en-GB" sz="3600" dirty="0" err="1">
                <a:latin typeface="Gill Sans MT" charset="0"/>
              </a:rPr>
              <a:t>Duli</a:t>
            </a:r>
            <a:r>
              <a:rPr lang="en-GB" sz="3600" dirty="0">
                <a:latin typeface="Gill Sans MT" charset="0"/>
              </a:rPr>
              <a:t> and Mrs </a:t>
            </a:r>
            <a:r>
              <a:rPr lang="en-GB" sz="3600" dirty="0" err="1">
                <a:latin typeface="Gill Sans MT" charset="0"/>
              </a:rPr>
              <a:t>Agripinnah</a:t>
            </a:r>
            <a:r>
              <a:rPr lang="en-GB" sz="3600" dirty="0">
                <a:latin typeface="Gill Sans MT" charset="0"/>
              </a:rPr>
              <a:t> </a:t>
            </a:r>
            <a:r>
              <a:rPr lang="en-GB" sz="3600" dirty="0" err="1">
                <a:latin typeface="Gill Sans MT" charset="0"/>
              </a:rPr>
              <a:t>Namara</a:t>
            </a:r>
            <a:endParaRPr lang="en-GB" sz="3600" dirty="0">
              <a:latin typeface="Gill Sans MT" charset="0"/>
            </a:endParaRPr>
          </a:p>
        </p:txBody>
      </p:sp>
      <p:sp>
        <p:nvSpPr>
          <p:cNvPr id="4" name="Slide Number Placeholder 3">
            <a:extLst>
              <a:ext uri="{FF2B5EF4-FFF2-40B4-BE49-F238E27FC236}">
                <a16:creationId xmlns:a16="http://schemas.microsoft.com/office/drawing/2014/main" id="{EFE3EEAB-2EE8-4973-AC38-8193447E209C}"/>
              </a:ext>
            </a:extLst>
          </p:cNvPr>
          <p:cNvSpPr>
            <a:spLocks noGrp="1"/>
          </p:cNvSpPr>
          <p:nvPr>
            <p:ph type="sldNum" sz="quarter" idx="12"/>
          </p:nvPr>
        </p:nvSpPr>
        <p:spPr/>
        <p:txBody>
          <a:bodyPr/>
          <a:lstStyle/>
          <a:p>
            <a:fld id="{D8AC6650-73DF-46B7-A688-A216FA2CA224}" type="slidenum">
              <a:rPr lang="en-GB" smtClean="0"/>
              <a:pPr/>
              <a:t>42</a:t>
            </a:fld>
            <a:endParaRPr lang="en-GB" dirty="0"/>
          </a:p>
        </p:txBody>
      </p:sp>
    </p:spTree>
    <p:extLst>
      <p:ext uri="{BB962C8B-B14F-4D97-AF65-F5344CB8AC3E}">
        <p14:creationId xmlns:p14="http://schemas.microsoft.com/office/powerpoint/2010/main" val="424791063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0E6A92-15E8-4149-89B1-9217CCA712DA}"/>
              </a:ext>
            </a:extLst>
          </p:cNvPr>
          <p:cNvSpPr>
            <a:spLocks noGrp="1"/>
          </p:cNvSpPr>
          <p:nvPr>
            <p:ph type="title"/>
          </p:nvPr>
        </p:nvSpPr>
        <p:spPr>
          <a:xfrm>
            <a:off x="1295400" y="326465"/>
            <a:ext cx="9601200" cy="930327"/>
          </a:xfrm>
        </p:spPr>
        <p:txBody>
          <a:bodyPr>
            <a:normAutofit/>
          </a:bodyPr>
          <a:lstStyle/>
          <a:p>
            <a:pPr algn="ctr"/>
            <a:r>
              <a:rPr lang="en-GB" sz="4800" b="1" dirty="0">
                <a:solidFill>
                  <a:srgbClr val="000099"/>
                </a:solidFill>
                <a:latin typeface="Gill Sans MT" charset="0"/>
              </a:rPr>
              <a:t>Thank you</a:t>
            </a:r>
          </a:p>
        </p:txBody>
      </p:sp>
      <p:sp>
        <p:nvSpPr>
          <p:cNvPr id="3" name="Content Placeholder 2">
            <a:extLst>
              <a:ext uri="{FF2B5EF4-FFF2-40B4-BE49-F238E27FC236}">
                <a16:creationId xmlns:a16="http://schemas.microsoft.com/office/drawing/2014/main" id="{52448D1A-77EC-442D-A4F6-016A7BDAA9A3}"/>
              </a:ext>
            </a:extLst>
          </p:cNvPr>
          <p:cNvSpPr>
            <a:spLocks noGrp="1"/>
          </p:cNvSpPr>
          <p:nvPr>
            <p:ph idx="1"/>
          </p:nvPr>
        </p:nvSpPr>
        <p:spPr>
          <a:xfrm>
            <a:off x="1209104" y="1306893"/>
            <a:ext cx="10530590" cy="3587414"/>
          </a:xfrm>
        </p:spPr>
        <p:txBody>
          <a:bodyPr>
            <a:normAutofit/>
          </a:bodyPr>
          <a:lstStyle/>
          <a:p>
            <a:pPr marL="0" indent="0" algn="ctr">
              <a:lnSpc>
                <a:spcPct val="100000"/>
              </a:lnSpc>
              <a:buNone/>
            </a:pPr>
            <a:r>
              <a:rPr lang="en-GB" sz="2600" dirty="0">
                <a:latin typeface="Gill Sans MT" panose="020B0502020104020203" pitchFamily="34" charset="77"/>
              </a:rPr>
              <a:t>This training is part of the project: </a:t>
            </a:r>
            <a:r>
              <a:rPr lang="en-GB" sz="2600" b="1" dirty="0">
                <a:latin typeface="Gill Sans MT" panose="020B0502020104020203" pitchFamily="34" charset="77"/>
                <a:hlinkClick r:id="rId2"/>
              </a:rPr>
              <a:t>Implementing park action plans for community engagement to tackle IWT</a:t>
            </a:r>
            <a:r>
              <a:rPr lang="en-GB" sz="2600" dirty="0">
                <a:latin typeface="Gill Sans MT" panose="020B0502020104020203" pitchFamily="34" charset="77"/>
              </a:rPr>
              <a:t>, coordinated by IIED and grant funded by the UK government’s </a:t>
            </a:r>
            <a:r>
              <a:rPr lang="en-GB" sz="2600" dirty="0">
                <a:latin typeface="Gill Sans MT" panose="020B0502020104020203" pitchFamily="34" charset="77"/>
                <a:hlinkClick r:id="rId3"/>
              </a:rPr>
              <a:t>Illegal Wildlife Trade (IWT) Challenge Fund</a:t>
            </a:r>
            <a:r>
              <a:rPr lang="en-GB" sz="2600" dirty="0">
                <a:latin typeface="Gill Sans MT" panose="020B0502020104020203" pitchFamily="34" charset="77"/>
              </a:rPr>
              <a:t>.</a:t>
            </a:r>
          </a:p>
          <a:p>
            <a:pPr marL="0" indent="0" algn="ctr">
              <a:lnSpc>
                <a:spcPct val="100000"/>
              </a:lnSpc>
              <a:buNone/>
            </a:pPr>
            <a:r>
              <a:rPr lang="en-GB" sz="2600" dirty="0">
                <a:latin typeface="Gill Sans MT" panose="020B0502020104020203" pitchFamily="34" charset="77"/>
              </a:rPr>
              <a:t>The IWT Challenge Fund is for projects around the world tackling illegal wildlife trade and supports action in three areas, including developing sustainable livelihoods for communities affected by illegal wildlife trade. The views expressed are not necessarily the views of the UK government.</a:t>
            </a:r>
          </a:p>
        </p:txBody>
      </p:sp>
      <p:sp>
        <p:nvSpPr>
          <p:cNvPr id="4" name="Slide Number Placeholder 3">
            <a:extLst>
              <a:ext uri="{FF2B5EF4-FFF2-40B4-BE49-F238E27FC236}">
                <a16:creationId xmlns:a16="http://schemas.microsoft.com/office/drawing/2014/main" id="{EFE3EEAB-2EE8-4973-AC38-8193447E209C}"/>
              </a:ext>
            </a:extLst>
          </p:cNvPr>
          <p:cNvSpPr>
            <a:spLocks noGrp="1"/>
          </p:cNvSpPr>
          <p:nvPr>
            <p:ph type="sldNum" sz="quarter" idx="12"/>
          </p:nvPr>
        </p:nvSpPr>
        <p:spPr/>
        <p:txBody>
          <a:bodyPr/>
          <a:lstStyle/>
          <a:p>
            <a:fld id="{D8AC6650-73DF-46B7-A688-A216FA2CA224}" type="slidenum">
              <a:rPr lang="en-GB" smtClean="0"/>
              <a:pPr/>
              <a:t>43</a:t>
            </a:fld>
            <a:endParaRPr lang="en-GB" dirty="0"/>
          </a:p>
        </p:txBody>
      </p:sp>
      <p:pic>
        <p:nvPicPr>
          <p:cNvPr id="5" name="Picture 4">
            <a:extLst>
              <a:ext uri="{FF2B5EF4-FFF2-40B4-BE49-F238E27FC236}">
                <a16:creationId xmlns:a16="http://schemas.microsoft.com/office/drawing/2014/main" id="{7572FC0E-1A86-41F4-AE01-B4E6CC5E0EC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42760" y="4894306"/>
            <a:ext cx="1140883" cy="1774706"/>
          </a:xfrm>
          <a:prstGeom prst="rect">
            <a:avLst/>
          </a:prstGeom>
        </p:spPr>
      </p:pic>
      <p:pic>
        <p:nvPicPr>
          <p:cNvPr id="6" name="Picture 5">
            <a:extLst>
              <a:ext uri="{FF2B5EF4-FFF2-40B4-BE49-F238E27FC236}">
                <a16:creationId xmlns:a16="http://schemas.microsoft.com/office/drawing/2014/main" id="{46CEA87F-C2F6-4B90-90C8-82A0F0828FD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25199" y="5242346"/>
            <a:ext cx="1741602" cy="1115900"/>
          </a:xfrm>
          <a:prstGeom prst="rect">
            <a:avLst/>
          </a:prstGeom>
        </p:spPr>
      </p:pic>
      <p:pic>
        <p:nvPicPr>
          <p:cNvPr id="7" name="Picture 6">
            <a:extLst>
              <a:ext uri="{FF2B5EF4-FFF2-40B4-BE49-F238E27FC236}">
                <a16:creationId xmlns:a16="http://schemas.microsoft.com/office/drawing/2014/main" id="{10E4C286-4115-4613-87D6-391BAD17A920}"/>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0921" t="8146" r="5681" b="5436"/>
          <a:stretch/>
        </p:blipFill>
        <p:spPr>
          <a:xfrm>
            <a:off x="9078798" y="4844205"/>
            <a:ext cx="1741602" cy="1912183"/>
          </a:xfrm>
          <a:prstGeom prst="rect">
            <a:avLst/>
          </a:prstGeom>
        </p:spPr>
      </p:pic>
    </p:spTree>
    <p:extLst>
      <p:ext uri="{BB962C8B-B14F-4D97-AF65-F5344CB8AC3E}">
        <p14:creationId xmlns:p14="http://schemas.microsoft.com/office/powerpoint/2010/main" val="369640453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929244"/>
          </a:xfrm>
        </p:spPr>
        <p:txBody>
          <a:bodyPr/>
          <a:lstStyle/>
          <a:p>
            <a:r>
              <a:rPr lang="en-US" dirty="0">
                <a:solidFill>
                  <a:srgbClr val="000099"/>
                </a:solidFill>
                <a:latin typeface="Gill Sans MT" panose="020B0502020104020203" pitchFamily="34" charset="0"/>
              </a:rPr>
              <a:t>References</a:t>
            </a:r>
            <a:endParaRPr lang="en-GB" dirty="0">
              <a:solidFill>
                <a:srgbClr val="000099"/>
              </a:solidFill>
              <a:latin typeface="Gill Sans MT" panose="020B0502020104020203" pitchFamily="34" charset="0"/>
            </a:endParaRPr>
          </a:p>
        </p:txBody>
      </p:sp>
      <p:sp>
        <p:nvSpPr>
          <p:cNvPr id="3" name="Content Placeholder 2"/>
          <p:cNvSpPr>
            <a:spLocks noGrp="1"/>
          </p:cNvSpPr>
          <p:nvPr>
            <p:ph idx="1"/>
          </p:nvPr>
        </p:nvSpPr>
        <p:spPr>
          <a:xfrm>
            <a:off x="1371600" y="1615044"/>
            <a:ext cx="9601200" cy="4959376"/>
          </a:xfrm>
        </p:spPr>
        <p:txBody>
          <a:bodyPr>
            <a:normAutofit/>
          </a:bodyPr>
          <a:lstStyle/>
          <a:p>
            <a:pPr marL="0" indent="0">
              <a:buNone/>
            </a:pPr>
            <a:r>
              <a:rPr lang="en-US" dirty="0">
                <a:solidFill>
                  <a:srgbClr val="000099"/>
                </a:solidFill>
                <a:latin typeface="Gill Sans MT" charset="0"/>
                <a:ea typeface="Gill Sans MT" charset="0"/>
                <a:cs typeface="Gill Sans MT" charset="0"/>
              </a:rPr>
              <a:t>Bibby C. J. and Alder, C. (</a:t>
            </a:r>
            <a:r>
              <a:rPr lang="en-US" dirty="0" err="1">
                <a:solidFill>
                  <a:srgbClr val="000099"/>
                </a:solidFill>
                <a:latin typeface="Gill Sans MT" charset="0"/>
                <a:ea typeface="Gill Sans MT" charset="0"/>
                <a:cs typeface="Gill Sans MT" charset="0"/>
              </a:rPr>
              <a:t>eds</a:t>
            </a:r>
            <a:r>
              <a:rPr lang="en-US" dirty="0">
                <a:solidFill>
                  <a:srgbClr val="000099"/>
                </a:solidFill>
                <a:latin typeface="Gill Sans MT" charset="0"/>
                <a:ea typeface="Gill Sans MT" charset="0"/>
                <a:cs typeface="Gill Sans MT" charset="0"/>
              </a:rPr>
              <a:t>), 2003, The Conservation Project Manual, BP Conservation </a:t>
            </a:r>
            <a:r>
              <a:rPr lang="en-US" dirty="0" err="1">
                <a:solidFill>
                  <a:srgbClr val="000099"/>
                </a:solidFill>
                <a:latin typeface="Gill Sans MT" charset="0"/>
                <a:ea typeface="Gill Sans MT" charset="0"/>
                <a:cs typeface="Gill Sans MT" charset="0"/>
              </a:rPr>
              <a:t>Programme</a:t>
            </a:r>
            <a:r>
              <a:rPr lang="en-US" dirty="0">
                <a:solidFill>
                  <a:srgbClr val="000099"/>
                </a:solidFill>
                <a:latin typeface="Gill Sans MT" charset="0"/>
                <a:ea typeface="Gill Sans MT" charset="0"/>
                <a:cs typeface="Gill Sans MT" charset="0"/>
              </a:rPr>
              <a:t>, Cambridge UK </a:t>
            </a:r>
            <a:r>
              <a:rPr lang="en-US" dirty="0">
                <a:solidFill>
                  <a:srgbClr val="000099"/>
                </a:solidFill>
                <a:latin typeface="Gill Sans MT" panose="020B0502020104020203" pitchFamily="34" charset="0"/>
                <a:ea typeface="Calibri" panose="020F0502020204030204" pitchFamily="34" charset="0"/>
                <a:cs typeface="Arial" panose="020B0604020202020204" pitchFamily="34" charset="0"/>
                <a:hlinkClick r:id="rId2"/>
              </a:rPr>
              <a:t>https://www.icrc.org/en/doc/assets/files/publications/icrc-001-0951.pdf</a:t>
            </a:r>
            <a:r>
              <a:rPr lang="en-US" dirty="0">
                <a:solidFill>
                  <a:srgbClr val="000099"/>
                </a:solidFill>
                <a:latin typeface="Gill Sans MT" panose="020B0502020104020203" pitchFamily="34" charset="0"/>
                <a:ea typeface="Calibri" panose="020F0502020204030204" pitchFamily="34" charset="0"/>
                <a:cs typeface="Arial" panose="020B0604020202020204" pitchFamily="34" charset="0"/>
              </a:rPr>
              <a:t> </a:t>
            </a:r>
          </a:p>
          <a:p>
            <a:pPr marL="0" indent="0">
              <a:buNone/>
            </a:pPr>
            <a:endParaRPr lang="en-US" dirty="0">
              <a:solidFill>
                <a:srgbClr val="000099"/>
              </a:solidFill>
              <a:latin typeface="Gill Sans MT" panose="020B0502020104020203" pitchFamily="34" charset="0"/>
              <a:ea typeface="Calibri" panose="020F0502020204030204" pitchFamily="34" charset="0"/>
              <a:cs typeface="Arial" panose="020B0604020202020204" pitchFamily="34" charset="0"/>
            </a:endParaRPr>
          </a:p>
          <a:p>
            <a:pPr marL="0" indent="0">
              <a:buNone/>
            </a:pPr>
            <a:r>
              <a:rPr lang="en-US" dirty="0">
                <a:solidFill>
                  <a:srgbClr val="000099"/>
                </a:solidFill>
                <a:latin typeface="Gill Sans MT" charset="0"/>
                <a:ea typeface="Gill Sans MT" charset="0"/>
                <a:cs typeface="Gill Sans MT" charset="0"/>
              </a:rPr>
              <a:t>Baker J. et. al., (2015), Fairer, better. A guide to more effective Integrated Conservation and Development in Uganda, IIED. UK</a:t>
            </a:r>
            <a:r>
              <a:rPr lang="en-US" dirty="0">
                <a:solidFill>
                  <a:srgbClr val="FF0000"/>
                </a:solidFill>
                <a:latin typeface="Gill Sans MT" charset="0"/>
                <a:ea typeface="Gill Sans MT" charset="0"/>
                <a:cs typeface="Gill Sans MT" charset="0"/>
              </a:rPr>
              <a:t>. </a:t>
            </a:r>
            <a:r>
              <a:rPr lang="en-US" dirty="0">
                <a:solidFill>
                  <a:srgbClr val="FF0000"/>
                </a:solidFill>
                <a:latin typeface="Gill Sans MT" charset="0"/>
                <a:ea typeface="Gill Sans MT" charset="0"/>
                <a:cs typeface="Gill Sans MT" charset="0"/>
                <a:hlinkClick r:id="rId3"/>
              </a:rPr>
              <a:t>https://pubs.iied.org/14649IIED/</a:t>
            </a:r>
            <a:endParaRPr lang="en-US" dirty="0">
              <a:solidFill>
                <a:srgbClr val="FF0000"/>
              </a:solidFill>
              <a:latin typeface="Gill Sans MT" charset="0"/>
              <a:ea typeface="Gill Sans MT" charset="0"/>
              <a:cs typeface="Gill Sans MT" charset="0"/>
            </a:endParaRPr>
          </a:p>
          <a:p>
            <a:pPr marL="0" indent="0">
              <a:buNone/>
            </a:pPr>
            <a:endParaRPr lang="en-US" dirty="0">
              <a:solidFill>
                <a:srgbClr val="000099"/>
              </a:solidFill>
              <a:latin typeface="Gill Sans MT" charset="0"/>
              <a:ea typeface="Gill Sans MT" charset="0"/>
              <a:cs typeface="Gill Sans MT" charset="0"/>
            </a:endParaRPr>
          </a:p>
          <a:p>
            <a:pPr marL="0" indent="0">
              <a:buNone/>
            </a:pPr>
            <a:r>
              <a:rPr lang="en-US" dirty="0">
                <a:solidFill>
                  <a:srgbClr val="000099"/>
                </a:solidFill>
                <a:latin typeface="Gill Sans MT" charset="0"/>
                <a:ea typeface="Gill Sans MT" charset="0"/>
                <a:cs typeface="Gill Sans MT" charset="0"/>
              </a:rPr>
              <a:t>Schneider et al 2016, INTRINSIC: Integrating Rights and Social Issues in Conservation (A Trainer’s Guide), </a:t>
            </a:r>
            <a:r>
              <a:rPr lang="en-US" dirty="0">
                <a:solidFill>
                  <a:srgbClr val="000099"/>
                </a:solidFill>
                <a:latin typeface="Gill Sans MT" charset="0"/>
                <a:ea typeface="Gill Sans MT" charset="0"/>
                <a:cs typeface="Gill Sans MT" charset="0"/>
                <a:hlinkClick r:id="rId4"/>
              </a:rPr>
              <a:t>http://www.cambridgeconservation.org/resource/toolkits/intrinsic-integrating-rights-and-social-issues-conservation-trainers-guide</a:t>
            </a:r>
            <a:endParaRPr lang="en-US" dirty="0">
              <a:solidFill>
                <a:schemeClr val="tx2">
                  <a:satMod val="130000"/>
                </a:schemeClr>
              </a:solidFill>
            </a:endParaRPr>
          </a:p>
          <a:p>
            <a:pPr marL="514350" indent="-514350">
              <a:buAutoNum type="arabicPeriod"/>
            </a:pPr>
            <a:endParaRPr lang="en-US" dirty="0">
              <a:solidFill>
                <a:schemeClr val="tx2">
                  <a:satMod val="130000"/>
                </a:schemeClr>
              </a:solidFill>
            </a:endParaRPr>
          </a:p>
          <a:p>
            <a:pPr marL="514350" indent="-514350">
              <a:buAutoNum type="arabicPeriod"/>
            </a:pPr>
            <a:endParaRPr lang="en-US" dirty="0">
              <a:cs typeface="Arial" charset="0"/>
            </a:endParaRPr>
          </a:p>
          <a:p>
            <a:endParaRPr lang="en-GB" dirty="0"/>
          </a:p>
        </p:txBody>
      </p:sp>
      <p:sp>
        <p:nvSpPr>
          <p:cNvPr id="4" name="Slide Number Placeholder 3"/>
          <p:cNvSpPr>
            <a:spLocks noGrp="1"/>
          </p:cNvSpPr>
          <p:nvPr>
            <p:ph type="sldNum" sz="quarter" idx="12"/>
          </p:nvPr>
        </p:nvSpPr>
        <p:spPr/>
        <p:txBody>
          <a:bodyPr/>
          <a:lstStyle/>
          <a:p>
            <a:fld id="{F37E35ED-8B68-044A-BAE8-8E9812083E95}" type="slidenum">
              <a:rPr lang="en-GB" smtClean="0"/>
              <a:pPr/>
              <a:t>44</a:t>
            </a:fld>
            <a:endParaRPr lang="en-GB" dirty="0"/>
          </a:p>
        </p:txBody>
      </p:sp>
    </p:spTree>
    <p:extLst>
      <p:ext uri="{BB962C8B-B14F-4D97-AF65-F5344CB8AC3E}">
        <p14:creationId xmlns:p14="http://schemas.microsoft.com/office/powerpoint/2010/main" val="36135590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507198-FB96-4B84-AC65-33D30F428326}" type="slidenum">
              <a:rPr lang="en-GB" smtClean="0"/>
              <a:t>5</a:t>
            </a:fld>
            <a:endParaRPr lang="en-GB"/>
          </a:p>
        </p:txBody>
      </p:sp>
      <p:sp>
        <p:nvSpPr>
          <p:cNvPr id="4" name="Content Placeholder 2"/>
          <p:cNvSpPr txBox="1">
            <a:spLocks/>
          </p:cNvSpPr>
          <p:nvPr/>
        </p:nvSpPr>
        <p:spPr>
          <a:xfrm>
            <a:off x="1077893" y="1423179"/>
            <a:ext cx="10127135" cy="4538234"/>
          </a:xfrm>
          <a:prstGeom prst="rect">
            <a:avLst/>
          </a:prstGeom>
        </p:spPr>
        <p:txBody>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r>
              <a:rPr lang="en-US" sz="2800" dirty="0">
                <a:latin typeface="Gill Sans MT" charset="0"/>
                <a:ea typeface="Gill Sans MT" charset="0"/>
                <a:cs typeface="Gill Sans MT" charset="0"/>
              </a:rPr>
              <a:t>Project</a:t>
            </a:r>
          </a:p>
          <a:p>
            <a:r>
              <a:rPr lang="en-US" sz="2800" dirty="0">
                <a:latin typeface="Gill Sans MT" charset="0"/>
                <a:ea typeface="Gill Sans MT" charset="0"/>
                <a:cs typeface="Gill Sans MT" charset="0"/>
              </a:rPr>
              <a:t>Intervention</a:t>
            </a:r>
          </a:p>
          <a:p>
            <a:r>
              <a:rPr lang="en-US" sz="2800" dirty="0">
                <a:latin typeface="Gill Sans MT" charset="0"/>
                <a:ea typeface="Gill Sans MT" charset="0"/>
                <a:cs typeface="Gill Sans MT" charset="0"/>
              </a:rPr>
              <a:t>Community project </a:t>
            </a:r>
          </a:p>
          <a:p>
            <a:r>
              <a:rPr lang="en-US" sz="2800" dirty="0">
                <a:latin typeface="Gill Sans MT" charset="0"/>
                <a:ea typeface="Gill Sans MT" charset="0"/>
                <a:cs typeface="Gill Sans MT" charset="0"/>
              </a:rPr>
              <a:t>Planning</a:t>
            </a:r>
          </a:p>
        </p:txBody>
      </p:sp>
      <p:sp>
        <p:nvSpPr>
          <p:cNvPr id="5" name="Title 1"/>
          <p:cNvSpPr txBox="1">
            <a:spLocks/>
          </p:cNvSpPr>
          <p:nvPr/>
        </p:nvSpPr>
        <p:spPr>
          <a:xfrm>
            <a:off x="1077894" y="410368"/>
            <a:ext cx="10127134" cy="1012811"/>
          </a:xfrm>
          <a:prstGeom prst="rect">
            <a:avLst/>
          </a:prstGeom>
        </p:spPr>
        <p:txBody>
          <a:bodyPr>
            <a:normAutofit/>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n-GB" sz="4000" b="1" dirty="0">
                <a:solidFill>
                  <a:srgbClr val="000099"/>
                </a:solidFill>
                <a:latin typeface="Gill Sans MT" panose="020B0502020104020203" pitchFamily="34" charset="0"/>
              </a:rPr>
              <a:t>Concepts and definitions</a:t>
            </a:r>
          </a:p>
        </p:txBody>
      </p:sp>
    </p:spTree>
    <p:extLst>
      <p:ext uri="{BB962C8B-B14F-4D97-AF65-F5344CB8AC3E}">
        <p14:creationId xmlns:p14="http://schemas.microsoft.com/office/powerpoint/2010/main" val="19430825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507198-FB96-4B84-AC65-33D30F428326}" type="slidenum">
              <a:rPr lang="en-GB" smtClean="0"/>
              <a:t>6</a:t>
            </a:fld>
            <a:endParaRPr lang="en-GB"/>
          </a:p>
        </p:txBody>
      </p:sp>
      <p:sp>
        <p:nvSpPr>
          <p:cNvPr id="4" name="Content Placeholder 2"/>
          <p:cNvSpPr txBox="1">
            <a:spLocks/>
          </p:cNvSpPr>
          <p:nvPr/>
        </p:nvSpPr>
        <p:spPr>
          <a:xfrm>
            <a:off x="1077893" y="1423179"/>
            <a:ext cx="10127135" cy="4830476"/>
          </a:xfrm>
          <a:prstGeom prst="rect">
            <a:avLst/>
          </a:prstGeom>
        </p:spPr>
        <p:txBody>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r>
              <a:rPr lang="en-US" sz="2800" dirty="0">
                <a:latin typeface="Gill Sans MT" charset="0"/>
                <a:ea typeface="Gill Sans MT" charset="0"/>
                <a:cs typeface="Gill Sans MT" charset="0"/>
              </a:rPr>
              <a:t>‘A series of activities aimed at bringing about clearly specified objectives within a defined period and with a defined budget’</a:t>
            </a:r>
          </a:p>
          <a:p>
            <a:pPr lvl="1"/>
            <a:r>
              <a:rPr lang="en-US" sz="2800" dirty="0">
                <a:latin typeface="Gill Sans MT" charset="0"/>
                <a:ea typeface="Gill Sans MT" charset="0"/>
                <a:cs typeface="Gill Sans MT" charset="0"/>
              </a:rPr>
              <a:t>Clearly identified stakeholders and target beneficiaries</a:t>
            </a:r>
          </a:p>
          <a:p>
            <a:pPr lvl="1"/>
            <a:r>
              <a:rPr lang="en-US" sz="2800" dirty="0">
                <a:latin typeface="Gill Sans MT" charset="0"/>
                <a:ea typeface="Gill Sans MT" charset="0"/>
                <a:cs typeface="Gill Sans MT" charset="0"/>
              </a:rPr>
              <a:t>Defined management and financing arrangements</a:t>
            </a:r>
          </a:p>
          <a:p>
            <a:pPr lvl="1"/>
            <a:r>
              <a:rPr lang="en-US" sz="2800" dirty="0">
                <a:latin typeface="Gill Sans MT" charset="0"/>
                <a:ea typeface="Gill Sans MT" charset="0"/>
                <a:cs typeface="Gill Sans MT" charset="0"/>
              </a:rPr>
              <a:t>A monitoring and evaluation system</a:t>
            </a:r>
          </a:p>
          <a:p>
            <a:pPr marL="0" lvl="1" indent="0">
              <a:buNone/>
            </a:pPr>
            <a:r>
              <a:rPr lang="en-US" sz="1800" dirty="0">
                <a:latin typeface="Gill Sans MT" charset="0"/>
                <a:ea typeface="Gill Sans MT" charset="0"/>
                <a:cs typeface="Gill Sans MT" charset="0"/>
              </a:rPr>
              <a:t>European Commission, 2004: 8</a:t>
            </a:r>
            <a:endParaRPr lang="en-US" sz="2800" dirty="0">
              <a:latin typeface="Gill Sans MT" charset="0"/>
              <a:ea typeface="Gill Sans MT" charset="0"/>
              <a:cs typeface="Gill Sans MT" charset="0"/>
            </a:endParaRPr>
          </a:p>
          <a:p>
            <a:r>
              <a:rPr lang="en-US" sz="2800" dirty="0">
                <a:latin typeface="Gill Sans MT" charset="0"/>
                <a:ea typeface="Gill Sans MT" charset="0"/>
                <a:cs typeface="Gill Sans MT" charset="0"/>
              </a:rPr>
              <a:t>‘A project is a group of interrelated activities and results with a unified purpose, together with the resources and time frame to achieve them’ </a:t>
            </a:r>
          </a:p>
          <a:p>
            <a:pPr marL="0" lvl="1" indent="0">
              <a:spcBef>
                <a:spcPts val="1000"/>
              </a:spcBef>
              <a:buNone/>
            </a:pPr>
            <a:r>
              <a:rPr lang="en-US" sz="1800" dirty="0">
                <a:latin typeface="Gill Sans MT" charset="0"/>
                <a:ea typeface="Gill Sans MT" charset="0"/>
                <a:cs typeface="Gill Sans MT" charset="0"/>
              </a:rPr>
              <a:t>Bibby and Alder 2003: 4</a:t>
            </a:r>
            <a:endParaRPr lang="en-US" sz="2600" dirty="0">
              <a:latin typeface="Gill Sans MT" charset="0"/>
              <a:ea typeface="Gill Sans MT" charset="0"/>
              <a:cs typeface="Gill Sans MT" charset="0"/>
            </a:endParaRPr>
          </a:p>
          <a:p>
            <a:endParaRPr lang="en-US" sz="2800" dirty="0">
              <a:latin typeface="Gill Sans MT" charset="0"/>
              <a:ea typeface="Gill Sans MT" charset="0"/>
              <a:cs typeface="Gill Sans MT" charset="0"/>
            </a:endParaRPr>
          </a:p>
          <a:p>
            <a:endParaRPr lang="en-US" sz="2800" dirty="0">
              <a:effectLst/>
              <a:latin typeface="Gill Sans MT" charset="0"/>
              <a:ea typeface="Gill Sans MT" charset="0"/>
              <a:cs typeface="Gill Sans MT" charset="0"/>
            </a:endParaRPr>
          </a:p>
        </p:txBody>
      </p:sp>
      <p:sp>
        <p:nvSpPr>
          <p:cNvPr id="5" name="Title 1"/>
          <p:cNvSpPr txBox="1">
            <a:spLocks/>
          </p:cNvSpPr>
          <p:nvPr/>
        </p:nvSpPr>
        <p:spPr>
          <a:xfrm>
            <a:off x="1077894" y="410368"/>
            <a:ext cx="10127134" cy="1012811"/>
          </a:xfrm>
          <a:prstGeom prst="rect">
            <a:avLst/>
          </a:prstGeom>
        </p:spPr>
        <p:txBody>
          <a:bodyPr>
            <a:normAutofit/>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n-GB" sz="4000" b="1" dirty="0">
                <a:solidFill>
                  <a:srgbClr val="000099"/>
                </a:solidFill>
                <a:latin typeface="Gill Sans MT" panose="020B0502020104020203" pitchFamily="34" charset="0"/>
              </a:rPr>
              <a:t>Project</a:t>
            </a:r>
          </a:p>
        </p:txBody>
      </p:sp>
    </p:spTree>
    <p:extLst>
      <p:ext uri="{BB962C8B-B14F-4D97-AF65-F5344CB8AC3E}">
        <p14:creationId xmlns:p14="http://schemas.microsoft.com/office/powerpoint/2010/main" val="18584662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507198-FB96-4B84-AC65-33D30F428326}" type="slidenum">
              <a:rPr lang="en-GB" smtClean="0"/>
              <a:t>7</a:t>
            </a:fld>
            <a:endParaRPr lang="en-GB"/>
          </a:p>
        </p:txBody>
      </p:sp>
      <p:sp>
        <p:nvSpPr>
          <p:cNvPr id="4" name="Content Placeholder 2"/>
          <p:cNvSpPr txBox="1">
            <a:spLocks/>
          </p:cNvSpPr>
          <p:nvPr/>
        </p:nvSpPr>
        <p:spPr>
          <a:xfrm>
            <a:off x="1077893" y="987972"/>
            <a:ext cx="10127135" cy="4886355"/>
          </a:xfrm>
          <a:prstGeom prst="rect">
            <a:avLst/>
          </a:prstGeom>
        </p:spPr>
        <p:txBody>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r>
              <a:rPr lang="en-US" sz="2800" dirty="0">
                <a:latin typeface="Gill Sans MT" charset="0"/>
                <a:ea typeface="Gill Sans MT" charset="0"/>
                <a:cs typeface="Gill Sans MT" charset="0"/>
              </a:rPr>
              <a:t>An intervention is a mechanism or tool for solving a ‘problem’; interventions can constitute the different elements of a project</a:t>
            </a:r>
          </a:p>
          <a:p>
            <a:pPr lvl="1"/>
            <a:r>
              <a:rPr lang="en-US" sz="2800" dirty="0">
                <a:latin typeface="Gill Sans MT" charset="0"/>
                <a:ea typeface="Gill Sans MT" charset="0"/>
                <a:cs typeface="Gill Sans MT" charset="0"/>
              </a:rPr>
              <a:t>An intervention may include educational </a:t>
            </a:r>
            <a:r>
              <a:rPr lang="en-US" sz="2800" dirty="0" err="1">
                <a:latin typeface="Gill Sans MT" charset="0"/>
                <a:ea typeface="Gill Sans MT" charset="0"/>
                <a:cs typeface="Gill Sans MT" charset="0"/>
              </a:rPr>
              <a:t>programmes</a:t>
            </a:r>
            <a:r>
              <a:rPr lang="en-US" sz="2800" dirty="0">
                <a:latin typeface="Gill Sans MT" charset="0"/>
                <a:ea typeface="Gill Sans MT" charset="0"/>
                <a:cs typeface="Gill Sans MT" charset="0"/>
              </a:rPr>
              <a:t>, new or stronger policies, or a promotional campaign</a:t>
            </a:r>
          </a:p>
          <a:p>
            <a:pPr lvl="1"/>
            <a:r>
              <a:rPr lang="en-US" sz="2800" dirty="0">
                <a:latin typeface="Gill Sans MT" charset="0"/>
                <a:ea typeface="Gill Sans MT" charset="0"/>
                <a:cs typeface="Gill Sans MT" charset="0"/>
              </a:rPr>
              <a:t>In conservation, interventions usually focus on </a:t>
            </a:r>
            <a:r>
              <a:rPr lang="en-US" sz="2800" dirty="0" err="1">
                <a:latin typeface="Gill Sans MT" charset="0"/>
                <a:ea typeface="Gill Sans MT" charset="0"/>
                <a:cs typeface="Gill Sans MT" charset="0"/>
              </a:rPr>
              <a:t>behavioural</a:t>
            </a:r>
            <a:r>
              <a:rPr lang="en-US" sz="2800" dirty="0">
                <a:latin typeface="Gill Sans MT" charset="0"/>
                <a:ea typeface="Gill Sans MT" charset="0"/>
                <a:cs typeface="Gill Sans MT" charset="0"/>
              </a:rPr>
              <a:t> change</a:t>
            </a:r>
          </a:p>
          <a:p>
            <a:endParaRPr lang="en-US" sz="2800" dirty="0">
              <a:effectLst/>
              <a:latin typeface="Gill Sans MT" charset="0"/>
              <a:ea typeface="Gill Sans MT" charset="0"/>
              <a:cs typeface="Gill Sans MT" charset="0"/>
            </a:endParaRPr>
          </a:p>
        </p:txBody>
      </p:sp>
      <p:sp>
        <p:nvSpPr>
          <p:cNvPr id="5" name="Title 1"/>
          <p:cNvSpPr txBox="1">
            <a:spLocks/>
          </p:cNvSpPr>
          <p:nvPr/>
        </p:nvSpPr>
        <p:spPr>
          <a:xfrm>
            <a:off x="1077894" y="161487"/>
            <a:ext cx="10127134" cy="1012811"/>
          </a:xfrm>
          <a:prstGeom prst="rect">
            <a:avLst/>
          </a:prstGeom>
        </p:spPr>
        <p:txBody>
          <a:bodyPr>
            <a:normAutofit/>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n-GB" sz="4000" b="1" dirty="0">
                <a:solidFill>
                  <a:srgbClr val="000099"/>
                </a:solidFill>
                <a:latin typeface="Gill Sans MT" panose="020B0502020104020203" pitchFamily="34" charset="0"/>
              </a:rPr>
              <a:t>Intervention</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20191" y="3431149"/>
            <a:ext cx="6642538" cy="3022686"/>
          </a:xfrm>
          <a:prstGeom prst="rect">
            <a:avLst/>
          </a:prstGeom>
        </p:spPr>
      </p:pic>
      <p:sp>
        <p:nvSpPr>
          <p:cNvPr id="6" name="TextBox 5"/>
          <p:cNvSpPr txBox="1"/>
          <p:nvPr/>
        </p:nvSpPr>
        <p:spPr>
          <a:xfrm>
            <a:off x="777766" y="6451931"/>
            <a:ext cx="1849820" cy="338554"/>
          </a:xfrm>
          <a:prstGeom prst="rect">
            <a:avLst/>
          </a:prstGeom>
          <a:noFill/>
        </p:spPr>
        <p:txBody>
          <a:bodyPr wrap="square" rtlCol="0">
            <a:spAutoFit/>
          </a:bodyPr>
          <a:lstStyle/>
          <a:p>
            <a:r>
              <a:rPr lang="en-US" sz="1600" dirty="0">
                <a:latin typeface="Gill Sans MT" charset="0"/>
                <a:ea typeface="Gill Sans MT" charset="0"/>
                <a:cs typeface="Gill Sans MT" charset="0"/>
              </a:rPr>
              <a:t>ICRC 2008: 19</a:t>
            </a:r>
          </a:p>
        </p:txBody>
      </p:sp>
    </p:spTree>
    <p:extLst>
      <p:ext uri="{BB962C8B-B14F-4D97-AF65-F5344CB8AC3E}">
        <p14:creationId xmlns:p14="http://schemas.microsoft.com/office/powerpoint/2010/main" val="14987188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507198-FB96-4B84-AC65-33D30F428326}" type="slidenum">
              <a:rPr lang="en-GB" smtClean="0"/>
              <a:t>8</a:t>
            </a:fld>
            <a:endParaRPr lang="en-GB"/>
          </a:p>
        </p:txBody>
      </p:sp>
      <p:sp>
        <p:nvSpPr>
          <p:cNvPr id="4" name="Content Placeholder 2"/>
          <p:cNvSpPr txBox="1">
            <a:spLocks/>
          </p:cNvSpPr>
          <p:nvPr/>
        </p:nvSpPr>
        <p:spPr>
          <a:xfrm>
            <a:off x="1077893" y="1423179"/>
            <a:ext cx="10127135" cy="4451148"/>
          </a:xfrm>
          <a:prstGeom prst="rect">
            <a:avLst/>
          </a:prstGeom>
        </p:spPr>
        <p:txBody>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r>
              <a:rPr lang="en-US" sz="2800" dirty="0">
                <a:latin typeface="Gill Sans MT" charset="0"/>
                <a:ea typeface="Gill Sans MT" charset="0"/>
                <a:cs typeface="Gill Sans MT" charset="0"/>
              </a:rPr>
              <a:t>Community project refers to actions planned and undertaken by a community in response to a collaborative decision to make a change or an improvement</a:t>
            </a:r>
          </a:p>
          <a:p>
            <a:pPr lvl="1"/>
            <a:r>
              <a:rPr lang="en-US" sz="2800" dirty="0" err="1">
                <a:latin typeface="Gill Sans MT" charset="0"/>
                <a:ea typeface="Gill Sans MT" charset="0"/>
                <a:cs typeface="Gill Sans MT" charset="0"/>
              </a:rPr>
              <a:t>Characterised</a:t>
            </a:r>
            <a:r>
              <a:rPr lang="en-US" sz="2800" dirty="0">
                <a:latin typeface="Gill Sans MT" charset="0"/>
                <a:ea typeface="Gill Sans MT" charset="0"/>
                <a:cs typeface="Gill Sans MT" charset="0"/>
              </a:rPr>
              <a:t> by a high degree of participation and engagement (see </a:t>
            </a:r>
            <a:r>
              <a:rPr lang="en-US" sz="2800" dirty="0">
                <a:solidFill>
                  <a:srgbClr val="000099"/>
                </a:solidFill>
                <a:latin typeface="Gill Sans MT" charset="0"/>
                <a:ea typeface="Gill Sans MT" charset="0"/>
                <a:cs typeface="Gill Sans MT" charset="0"/>
              </a:rPr>
              <a:t>Module 3: Community </a:t>
            </a:r>
            <a:r>
              <a:rPr lang="en-US" sz="2800" dirty="0" err="1">
                <a:solidFill>
                  <a:srgbClr val="000099"/>
                </a:solidFill>
                <a:latin typeface="Gill Sans MT" charset="0"/>
                <a:ea typeface="Gill Sans MT" charset="0"/>
                <a:cs typeface="Gill Sans MT" charset="0"/>
              </a:rPr>
              <a:t>Mobilisation</a:t>
            </a:r>
            <a:r>
              <a:rPr lang="en-US" sz="2800" dirty="0">
                <a:solidFill>
                  <a:srgbClr val="000099"/>
                </a:solidFill>
                <a:latin typeface="Gill Sans MT" charset="0"/>
                <a:ea typeface="Gill Sans MT" charset="0"/>
                <a:cs typeface="Gill Sans MT" charset="0"/>
              </a:rPr>
              <a:t>)</a:t>
            </a:r>
          </a:p>
          <a:p>
            <a:endParaRPr lang="en-US" sz="2800" dirty="0">
              <a:effectLst/>
              <a:latin typeface="Gill Sans MT" charset="0"/>
              <a:ea typeface="Gill Sans MT" charset="0"/>
              <a:cs typeface="Gill Sans MT" charset="0"/>
            </a:endParaRPr>
          </a:p>
        </p:txBody>
      </p:sp>
      <p:sp>
        <p:nvSpPr>
          <p:cNvPr id="5" name="Title 1"/>
          <p:cNvSpPr txBox="1">
            <a:spLocks/>
          </p:cNvSpPr>
          <p:nvPr/>
        </p:nvSpPr>
        <p:spPr>
          <a:xfrm>
            <a:off x="1077894" y="410368"/>
            <a:ext cx="10127134" cy="1012811"/>
          </a:xfrm>
          <a:prstGeom prst="rect">
            <a:avLst/>
          </a:prstGeom>
        </p:spPr>
        <p:txBody>
          <a:bodyPr>
            <a:normAutofit/>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n-GB" sz="4000" b="1" dirty="0">
                <a:solidFill>
                  <a:srgbClr val="000099"/>
                </a:solidFill>
                <a:latin typeface="Gill Sans MT" panose="020B0502020104020203" pitchFamily="34" charset="0"/>
              </a:rPr>
              <a:t>Community project</a:t>
            </a:r>
          </a:p>
        </p:txBody>
      </p:sp>
    </p:spTree>
    <p:extLst>
      <p:ext uri="{BB962C8B-B14F-4D97-AF65-F5344CB8AC3E}">
        <p14:creationId xmlns:p14="http://schemas.microsoft.com/office/powerpoint/2010/main" val="20131854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507198-FB96-4B84-AC65-33D30F428326}" type="slidenum">
              <a:rPr lang="en-GB" smtClean="0"/>
              <a:t>9</a:t>
            </a:fld>
            <a:endParaRPr lang="en-GB"/>
          </a:p>
        </p:txBody>
      </p:sp>
      <p:sp>
        <p:nvSpPr>
          <p:cNvPr id="4" name="Content Placeholder 2"/>
          <p:cNvSpPr txBox="1">
            <a:spLocks/>
          </p:cNvSpPr>
          <p:nvPr/>
        </p:nvSpPr>
        <p:spPr>
          <a:xfrm>
            <a:off x="1077893" y="1423179"/>
            <a:ext cx="10127135" cy="4451148"/>
          </a:xfrm>
          <a:prstGeom prst="rect">
            <a:avLst/>
          </a:prstGeom>
        </p:spPr>
        <p:txBody>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marL="0" indent="0">
              <a:buNone/>
            </a:pPr>
            <a:r>
              <a:rPr lang="en-US" sz="2800" dirty="0">
                <a:latin typeface="Gill Sans MT" charset="0"/>
                <a:ea typeface="Gill Sans MT" charset="0"/>
                <a:cs typeface="Gill Sans MT" charset="0"/>
              </a:rPr>
              <a:t>“Planning is about informed decisions based on structured and logical thinking about the future, which resources are required, and working out how you will know whether you have achieved your objectives”</a:t>
            </a:r>
          </a:p>
          <a:p>
            <a:pPr lvl="1"/>
            <a:r>
              <a:rPr lang="en-US" sz="2800" dirty="0">
                <a:latin typeface="Gill Sans MT" charset="0"/>
                <a:ea typeface="Gill Sans MT" charset="0"/>
                <a:cs typeface="Gill Sans MT" charset="0"/>
              </a:rPr>
              <a:t>Planning is a means to an end, not an end in itself</a:t>
            </a:r>
          </a:p>
          <a:p>
            <a:pPr lvl="1"/>
            <a:r>
              <a:rPr lang="en-US" sz="2800" dirty="0">
                <a:latin typeface="Gill Sans MT" charset="0"/>
                <a:ea typeface="Gill Sans MT" charset="0"/>
                <a:cs typeface="Gill Sans MT" charset="0"/>
              </a:rPr>
              <a:t>You need to be flexible and adjust your plan as you work</a:t>
            </a:r>
          </a:p>
          <a:p>
            <a:endParaRPr lang="en-US" sz="2800" dirty="0">
              <a:effectLst/>
              <a:latin typeface="Gill Sans MT" charset="0"/>
              <a:ea typeface="Gill Sans MT" charset="0"/>
              <a:cs typeface="Gill Sans MT" charset="0"/>
            </a:endParaRPr>
          </a:p>
        </p:txBody>
      </p:sp>
      <p:sp>
        <p:nvSpPr>
          <p:cNvPr id="5" name="Title 1"/>
          <p:cNvSpPr txBox="1">
            <a:spLocks/>
          </p:cNvSpPr>
          <p:nvPr/>
        </p:nvSpPr>
        <p:spPr>
          <a:xfrm>
            <a:off x="1077894" y="410368"/>
            <a:ext cx="10127134" cy="1012811"/>
          </a:xfrm>
          <a:prstGeom prst="rect">
            <a:avLst/>
          </a:prstGeom>
        </p:spPr>
        <p:txBody>
          <a:bodyPr>
            <a:normAutofit/>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n-GB" sz="4000" b="1" dirty="0">
                <a:solidFill>
                  <a:srgbClr val="000099"/>
                </a:solidFill>
                <a:latin typeface="Gill Sans MT" panose="020B0502020104020203" pitchFamily="34" charset="0"/>
              </a:rPr>
              <a:t>Planning</a:t>
            </a:r>
          </a:p>
        </p:txBody>
      </p:sp>
      <p:sp>
        <p:nvSpPr>
          <p:cNvPr id="6" name="TextBox 5"/>
          <p:cNvSpPr txBox="1"/>
          <p:nvPr/>
        </p:nvSpPr>
        <p:spPr>
          <a:xfrm>
            <a:off x="829340" y="6453386"/>
            <a:ext cx="5805376" cy="369332"/>
          </a:xfrm>
          <a:prstGeom prst="rect">
            <a:avLst/>
          </a:prstGeom>
          <a:noFill/>
        </p:spPr>
        <p:txBody>
          <a:bodyPr wrap="square" rtlCol="0">
            <a:spAutoFit/>
          </a:bodyPr>
          <a:lstStyle/>
          <a:p>
            <a:r>
              <a:rPr lang="en-US" dirty="0">
                <a:latin typeface="Gill Sans MT" charset="0"/>
                <a:ea typeface="Gill Sans MT" charset="0"/>
                <a:cs typeface="Gill Sans MT" charset="0"/>
              </a:rPr>
              <a:t>Bibby and Adler 2003</a:t>
            </a:r>
          </a:p>
        </p:txBody>
      </p:sp>
    </p:spTree>
    <p:extLst>
      <p:ext uri="{BB962C8B-B14F-4D97-AF65-F5344CB8AC3E}">
        <p14:creationId xmlns:p14="http://schemas.microsoft.com/office/powerpoint/2010/main" val="2072471004"/>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majorFont>
      <a:minorFont>
        <a:latin typeface="Franklin Gothic Book" panose="020B0503020102020204"/>
        <a:ea typeface=""/>
        <a:cs typeface=""/>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9D153DC94E3DB4E90E795727DC83572" ma:contentTypeVersion="13" ma:contentTypeDescription="Create a new document." ma:contentTypeScope="" ma:versionID="915b57c0796c8c52cc601e5c2276870d">
  <xsd:schema xmlns:xsd="http://www.w3.org/2001/XMLSchema" xmlns:xs="http://www.w3.org/2001/XMLSchema" xmlns:p="http://schemas.microsoft.com/office/2006/metadata/properties" xmlns:ns3="bf98e7ab-5d65-49c3-8f81-c8544917c2b0" xmlns:ns4="693b403a-17d8-4071-8d3c-d30ff9f18a8d" targetNamespace="http://schemas.microsoft.com/office/2006/metadata/properties" ma:root="true" ma:fieldsID="62c30d0ed2fa83f54b36d27302b936f8" ns3:_="" ns4:_="">
    <xsd:import namespace="bf98e7ab-5d65-49c3-8f81-c8544917c2b0"/>
    <xsd:import namespace="693b403a-17d8-4071-8d3c-d30ff9f18a8d"/>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Location" minOccurs="0"/>
                <xsd:element ref="ns3:MediaServiceAutoTags"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f98e7ab-5d65-49c3-8f81-c8544917c2b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Location" ma:index="11" nillable="true" ma:displayName="Location" ma:internalName="MediaServiceLocation" ma:readOnly="true">
      <xsd:simpleType>
        <xsd:restriction base="dms:Text"/>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93b403a-17d8-4071-8d3c-d30ff9f18a8d"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4B30C7C-0063-4B7A-BE0F-2864D22B50A6}">
  <ds:schemaRefs>
    <ds:schemaRef ds:uri="http://purl.org/dc/elements/1.1/"/>
    <ds:schemaRef ds:uri="http://schemas.microsoft.com/office/2006/metadata/properties"/>
    <ds:schemaRef ds:uri="http://purl.org/dc/terms/"/>
    <ds:schemaRef ds:uri="http://schemas.openxmlformats.org/package/2006/metadata/core-properties"/>
    <ds:schemaRef ds:uri="693b403a-17d8-4071-8d3c-d30ff9f18a8d"/>
    <ds:schemaRef ds:uri="http://schemas.microsoft.com/office/2006/documentManagement/types"/>
    <ds:schemaRef ds:uri="http://schemas.microsoft.com/office/infopath/2007/PartnerControls"/>
    <ds:schemaRef ds:uri="bf98e7ab-5d65-49c3-8f81-c8544917c2b0"/>
    <ds:schemaRef ds:uri="http://www.w3.org/XML/1998/namespace"/>
    <ds:schemaRef ds:uri="http://purl.org/dc/dcmitype/"/>
  </ds:schemaRefs>
</ds:datastoreItem>
</file>

<file path=customXml/itemProps2.xml><?xml version="1.0" encoding="utf-8"?>
<ds:datastoreItem xmlns:ds="http://schemas.openxmlformats.org/officeDocument/2006/customXml" ds:itemID="{0360C68E-B0FF-4E8E-BFE8-F1B85C803C59}">
  <ds:schemaRefs>
    <ds:schemaRef ds:uri="http://schemas.microsoft.com/sharepoint/v3/contenttype/forms"/>
  </ds:schemaRefs>
</ds:datastoreItem>
</file>

<file path=customXml/itemProps3.xml><?xml version="1.0" encoding="utf-8"?>
<ds:datastoreItem xmlns:ds="http://schemas.openxmlformats.org/officeDocument/2006/customXml" ds:itemID="{35018405-0B03-4CC8-928D-DF7D38872E3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f98e7ab-5d65-49c3-8f81-c8544917c2b0"/>
    <ds:schemaRef ds:uri="693b403a-17d8-4071-8d3c-d30ff9f18a8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7833</TotalTime>
  <Words>3129</Words>
  <Application>Microsoft Office PowerPoint</Application>
  <PresentationFormat>Widescreen</PresentationFormat>
  <Paragraphs>331</Paragraphs>
  <Slides>44</Slides>
  <Notes>6</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44</vt:i4>
      </vt:variant>
    </vt:vector>
  </HeadingPairs>
  <TitlesOfParts>
    <vt:vector size="52" baseType="lpstr">
      <vt:lpstr>Arial</vt:lpstr>
      <vt:lpstr>Calibri</vt:lpstr>
      <vt:lpstr>Calibri Light</vt:lpstr>
      <vt:lpstr>Courier New</vt:lpstr>
      <vt:lpstr>Franklin Gothic Book</vt:lpstr>
      <vt:lpstr>Gill Sans MT</vt:lpstr>
      <vt:lpstr>Custom Design</vt:lpstr>
      <vt:lpstr>Crop</vt:lpstr>
      <vt:lpstr>Module 6 - Planning community conservation interventions and projects</vt:lpstr>
      <vt:lpstr>PowerPoint Presentation</vt:lpstr>
      <vt:lpstr>Module 6: Planning a Community Conservation Intervention</vt:lpstr>
      <vt:lpstr>1. Basic terminology in conservation intervention and Project</vt:lpstr>
      <vt:lpstr>PowerPoint Presentation</vt:lpstr>
      <vt:lpstr>PowerPoint Presentation</vt:lpstr>
      <vt:lpstr>PowerPoint Presentation</vt:lpstr>
      <vt:lpstr>PowerPoint Presentation</vt:lpstr>
      <vt:lpstr>PowerPoint Presentation</vt:lpstr>
      <vt:lpstr>2. Planning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Group activity: brainstorm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To sum up....</vt:lpstr>
      <vt:lpstr>PowerPoint Presentation</vt:lpstr>
      <vt:lpstr>Acknowledgement</vt:lpstr>
      <vt:lpstr>Thank you</vt:lpstr>
      <vt:lpstr>References</vt:lpstr>
    </vt:vector>
  </TitlesOfParts>
  <Company>University at Buffalo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Agrippinah Namara</dc:creator>
  <cp:lastModifiedBy>Matthew Wright</cp:lastModifiedBy>
  <cp:revision>627</cp:revision>
  <dcterms:created xsi:type="dcterms:W3CDTF">2018-01-17T11:47:26Z</dcterms:created>
  <dcterms:modified xsi:type="dcterms:W3CDTF">2020-06-10T13:34:58Z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0x01010039D153DC94E3DB4E90E795727DC83572</vt:lpwstr>
  </property>
</Properties>
</file>