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webextensions/webextension1.xml" ContentType="application/vnd.ms-office.webextension+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5" r:id="rId5"/>
  </p:sldMasterIdLst>
  <p:notesMasterIdLst>
    <p:notesMasterId r:id="rId59"/>
  </p:notesMasterIdLst>
  <p:sldIdLst>
    <p:sldId id="300" r:id="rId6"/>
    <p:sldId id="463" r:id="rId7"/>
    <p:sldId id="324" r:id="rId8"/>
    <p:sldId id="305" r:id="rId9"/>
    <p:sldId id="339" r:id="rId10"/>
    <p:sldId id="258" r:id="rId11"/>
    <p:sldId id="464" r:id="rId12"/>
    <p:sldId id="279" r:id="rId13"/>
    <p:sldId id="344" r:id="rId14"/>
    <p:sldId id="361" r:id="rId15"/>
    <p:sldId id="332" r:id="rId16"/>
    <p:sldId id="341" r:id="rId17"/>
    <p:sldId id="330" r:id="rId18"/>
    <p:sldId id="345" r:id="rId19"/>
    <p:sldId id="342" r:id="rId20"/>
    <p:sldId id="372" r:id="rId21"/>
    <p:sldId id="321" r:id="rId22"/>
    <p:sldId id="346" r:id="rId23"/>
    <p:sldId id="307" r:id="rId24"/>
    <p:sldId id="312" r:id="rId25"/>
    <p:sldId id="357" r:id="rId26"/>
    <p:sldId id="328" r:id="rId27"/>
    <p:sldId id="373" r:id="rId28"/>
    <p:sldId id="298" r:id="rId29"/>
    <p:sldId id="362" r:id="rId30"/>
    <p:sldId id="358" r:id="rId31"/>
    <p:sldId id="352" r:id="rId32"/>
    <p:sldId id="377" r:id="rId33"/>
    <p:sldId id="349" r:id="rId34"/>
    <p:sldId id="350" r:id="rId35"/>
    <p:sldId id="309" r:id="rId36"/>
    <p:sldId id="353" r:id="rId37"/>
    <p:sldId id="290" r:id="rId38"/>
    <p:sldId id="338" r:id="rId39"/>
    <p:sldId id="354" r:id="rId40"/>
    <p:sldId id="351" r:id="rId41"/>
    <p:sldId id="364" r:id="rId42"/>
    <p:sldId id="365" r:id="rId43"/>
    <p:sldId id="366" r:id="rId44"/>
    <p:sldId id="367" r:id="rId45"/>
    <p:sldId id="368" r:id="rId46"/>
    <p:sldId id="369" r:id="rId47"/>
    <p:sldId id="370" r:id="rId48"/>
    <p:sldId id="465" r:id="rId49"/>
    <p:sldId id="322" r:id="rId50"/>
    <p:sldId id="355" r:id="rId51"/>
    <p:sldId id="371" r:id="rId52"/>
    <p:sldId id="325" r:id="rId53"/>
    <p:sldId id="356" r:id="rId54"/>
    <p:sldId id="375" r:id="rId55"/>
    <p:sldId id="484" r:id="rId56"/>
    <p:sldId id="479"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 Green" initials="AG [7]" lastIdx="1" clrIdx="6"/>
  <p:cmAuthor id="1" name="A. Green" initials="AG" lastIdx="6" clrIdx="0"/>
  <p:cmAuthor id="8" name="A. Green" initials="AG [8]" lastIdx="1" clrIdx="7"/>
  <p:cmAuthor id="2" name="A. Green" initials="AG [2]" lastIdx="1" clrIdx="1"/>
  <p:cmAuthor id="9" name="A. Green" initials="AG [9]" lastIdx="1" clrIdx="8"/>
  <p:cmAuthor id="3" name="A. Green" initials="AG [3]" lastIdx="1" clrIdx="2"/>
  <p:cmAuthor id="4" name="A. Green" initials="AG [4]" lastIdx="1" clrIdx="3"/>
  <p:cmAuthor id="5" name="A. Green" initials="AG [5]" lastIdx="1" clrIdx="4"/>
  <p:cmAuthor id="6" name="A. Green" initials="A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608EB-58B6-4A00-8C6F-8BA092E4BED4}" v="69" dt="2020-05-08T09:34:38.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87420" autoAdjust="0"/>
  </p:normalViewPr>
  <p:slideViewPr>
    <p:cSldViewPr snapToGrid="0">
      <p:cViewPr varScale="1">
        <p:scale>
          <a:sx n="75" d="100"/>
          <a:sy n="75" d="100"/>
        </p:scale>
        <p:origin x="763" y="48"/>
      </p:cViewPr>
      <p:guideLst/>
    </p:cSldViewPr>
  </p:slideViewPr>
  <p:outlineViewPr>
    <p:cViewPr>
      <p:scale>
        <a:sx n="33" d="100"/>
        <a:sy n="33" d="100"/>
      </p:scale>
      <p:origin x="0" y="-5142"/>
    </p:cViewPr>
  </p:outlineViewPr>
  <p:notesTextViewPr>
    <p:cViewPr>
      <p:scale>
        <a:sx n="1" d="1"/>
        <a:sy n="1" d="1"/>
      </p:scale>
      <p:origin x="0" y="0"/>
    </p:cViewPr>
  </p:notesTextViewPr>
  <p:sorterViewPr>
    <p:cViewPr>
      <p:scale>
        <a:sx n="200" d="100"/>
        <a:sy n="200" d="100"/>
      </p:scale>
      <p:origin x="0" y="0"/>
    </p:cViewPr>
  </p:sorterViewPr>
  <p:notesViewPr>
    <p:cSldViewPr snapToGrid="0">
      <p:cViewPr>
        <p:scale>
          <a:sx n="125" d="100"/>
          <a:sy n="125" d="100"/>
        </p:scale>
        <p:origin x="1350" y="-7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grippinah\IGCP\Analysys%20for%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grippinah\IGCP\Analysys%20for%20present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r>
              <a:rPr lang="en-US" sz="1800" dirty="0"/>
              <a:t>Bwindi Lodges’ employees: sex-disaggregated</a:t>
            </a:r>
            <a:r>
              <a:rPr lang="en-US" sz="1800" baseline="0" dirty="0"/>
              <a:t> data</a:t>
            </a:r>
            <a:r>
              <a:rPr lang="en-US" sz="1800" dirty="0"/>
              <a:t> (2015)</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00C-E844-B348-E54F97832C1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00C-E844-B348-E54F97832C15}"/>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Sheet1!$L$22:$M$22</c:f>
              <c:strCache>
                <c:ptCount val="2"/>
                <c:pt idx="0">
                  <c:v>F</c:v>
                </c:pt>
                <c:pt idx="1">
                  <c:v>M</c:v>
                </c:pt>
              </c:strCache>
            </c:strRef>
          </c:cat>
          <c:val>
            <c:numRef>
              <c:f>Sheet1!$L$23:$M$23</c:f>
              <c:numCache>
                <c:formatCode>0.0%</c:formatCode>
                <c:ptCount val="2"/>
                <c:pt idx="0">
                  <c:v>0.223</c:v>
                </c:pt>
                <c:pt idx="1">
                  <c:v>0.77700000000000002</c:v>
                </c:pt>
              </c:numCache>
            </c:numRef>
          </c:val>
          <c:extLst>
            <c:ext xmlns:c16="http://schemas.microsoft.com/office/drawing/2014/chart" uri="{C3380CC4-5D6E-409C-BE32-E72D297353CC}">
              <c16:uniqueId val="{00000004-B00C-E844-B348-E54F97832C1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6698410603915002"/>
          <c:y val="0.78989056863289198"/>
          <c:w val="0.202822607669983"/>
          <c:h val="0.14068928489557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Employment</a:t>
            </a:r>
            <a:r>
              <a:rPr lang="en-US" baseline="0" dirty="0"/>
              <a:t> type: sex-disaggregated data</a:t>
            </a:r>
            <a:endParaRPr lang="en-US" dirty="0"/>
          </a:p>
        </c:rich>
      </c:tx>
      <c:layout>
        <c:manualLayout>
          <c:xMode val="edge"/>
          <c:yMode val="edge"/>
          <c:x val="0.107918664983175"/>
          <c:y val="2.792636820879830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Sheet1!$L$22</c:f>
              <c:strCache>
                <c:ptCount val="1"/>
                <c:pt idx="0">
                  <c:v>F</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Sheet1!$K$23:$K$27</c:f>
              <c:strCache>
                <c:ptCount val="5"/>
                <c:pt idx="0">
                  <c:v>Overall</c:v>
                </c:pt>
                <c:pt idx="1">
                  <c:v>Casual</c:v>
                </c:pt>
                <c:pt idx="2">
                  <c:v>Lower</c:v>
                </c:pt>
                <c:pt idx="3">
                  <c:v>Mid-mgt</c:v>
                </c:pt>
                <c:pt idx="4">
                  <c:v>Senior mgt</c:v>
                </c:pt>
              </c:strCache>
            </c:strRef>
          </c:cat>
          <c:val>
            <c:numRef>
              <c:f>Sheet1!$L$23:$L$27</c:f>
              <c:numCache>
                <c:formatCode>0.0%</c:formatCode>
                <c:ptCount val="5"/>
                <c:pt idx="0">
                  <c:v>0.223</c:v>
                </c:pt>
                <c:pt idx="1">
                  <c:v>0.222</c:v>
                </c:pt>
                <c:pt idx="2">
                  <c:v>0.23899999999999999</c:v>
                </c:pt>
                <c:pt idx="3">
                  <c:v>0.22500000000000001</c:v>
                </c:pt>
                <c:pt idx="4">
                  <c:v>8.6999999999999994E-2</c:v>
                </c:pt>
              </c:numCache>
            </c:numRef>
          </c:val>
          <c:extLst>
            <c:ext xmlns:c16="http://schemas.microsoft.com/office/drawing/2014/chart" uri="{C3380CC4-5D6E-409C-BE32-E72D297353CC}">
              <c16:uniqueId val="{00000000-C658-084A-9435-58891C522F53}"/>
            </c:ext>
          </c:extLst>
        </c:ser>
        <c:ser>
          <c:idx val="1"/>
          <c:order val="1"/>
          <c:tx>
            <c:strRef>
              <c:f>Sheet1!$M$22</c:f>
              <c:strCache>
                <c:ptCount val="1"/>
                <c:pt idx="0">
                  <c:v>M</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Sheet1!$K$23:$K$27</c:f>
              <c:strCache>
                <c:ptCount val="5"/>
                <c:pt idx="0">
                  <c:v>Overall</c:v>
                </c:pt>
                <c:pt idx="1">
                  <c:v>Casual</c:v>
                </c:pt>
                <c:pt idx="2">
                  <c:v>Lower</c:v>
                </c:pt>
                <c:pt idx="3">
                  <c:v>Mid-mgt</c:v>
                </c:pt>
                <c:pt idx="4">
                  <c:v>Senior mgt</c:v>
                </c:pt>
              </c:strCache>
            </c:strRef>
          </c:cat>
          <c:val>
            <c:numRef>
              <c:f>Sheet1!$M$23:$M$27</c:f>
              <c:numCache>
                <c:formatCode>0.0%</c:formatCode>
                <c:ptCount val="5"/>
                <c:pt idx="0">
                  <c:v>0.77700000000000002</c:v>
                </c:pt>
                <c:pt idx="1">
                  <c:v>0.77800000000000002</c:v>
                </c:pt>
                <c:pt idx="2">
                  <c:v>0.76100000000000001</c:v>
                </c:pt>
                <c:pt idx="3">
                  <c:v>0.77500000000000002</c:v>
                </c:pt>
                <c:pt idx="4">
                  <c:v>0.91300000000000003</c:v>
                </c:pt>
              </c:numCache>
            </c:numRef>
          </c:val>
          <c:extLst>
            <c:ext xmlns:c16="http://schemas.microsoft.com/office/drawing/2014/chart" uri="{C3380CC4-5D6E-409C-BE32-E72D297353CC}">
              <c16:uniqueId val="{00000001-C658-084A-9435-58891C522F53}"/>
            </c:ext>
          </c:extLst>
        </c:ser>
        <c:dLbls>
          <c:dLblPos val="ctr"/>
          <c:showLegendKey val="0"/>
          <c:showVal val="1"/>
          <c:showCatName val="0"/>
          <c:showSerName val="0"/>
          <c:showPercent val="0"/>
          <c:showBubbleSize val="0"/>
        </c:dLbls>
        <c:gapWidth val="150"/>
        <c:overlap val="100"/>
        <c:axId val="-831629424"/>
        <c:axId val="-743699056"/>
      </c:barChart>
      <c:catAx>
        <c:axId val="-8316294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1" i="0" u="none" strike="noStrike" kern="1200" cap="all" baseline="0">
                <a:solidFill>
                  <a:schemeClr val="dk1">
                    <a:lumMod val="75000"/>
                    <a:lumOff val="25000"/>
                  </a:schemeClr>
                </a:solidFill>
                <a:latin typeface="+mn-lt"/>
                <a:ea typeface="+mn-ea"/>
                <a:cs typeface="+mn-cs"/>
              </a:defRPr>
            </a:pPr>
            <a:endParaRPr lang="en-US"/>
          </a:p>
        </c:txPr>
        <c:crossAx val="-743699056"/>
        <c:crosses val="autoZero"/>
        <c:auto val="1"/>
        <c:lblAlgn val="ctr"/>
        <c:lblOffset val="100"/>
        <c:noMultiLvlLbl val="0"/>
      </c:catAx>
      <c:valAx>
        <c:axId val="-743699056"/>
        <c:scaling>
          <c:orientation val="minMax"/>
        </c:scaling>
        <c:delete val="1"/>
        <c:axPos val="l"/>
        <c:numFmt formatCode="0%" sourceLinked="1"/>
        <c:majorTickMark val="none"/>
        <c:minorTickMark val="none"/>
        <c:tickLblPos val="nextTo"/>
        <c:crossAx val="-8316294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55947-C47E-814A-879F-ED761B42414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B4FA6257-201E-9649-BBB2-C6E7EAE61399}">
      <dgm:prSet phldrT="[Text]"/>
      <dgm:spPr/>
      <dgm:t>
        <a:bodyPr/>
        <a:lstStyle/>
        <a:p>
          <a:r>
            <a:rPr lang="en-GB" dirty="0">
              <a:latin typeface="Gill Sans MT" panose="020B0502020104020203" pitchFamily="34" charset="77"/>
            </a:rPr>
            <a:t>1. The concept of gender</a:t>
          </a:r>
        </a:p>
      </dgm:t>
    </dgm:pt>
    <dgm:pt modelId="{724D3FDA-2282-9646-9A1A-29B3BA3610E5}" type="parTrans" cxnId="{274ADDEC-3AA4-E846-8B20-6C0E976271DC}">
      <dgm:prSet/>
      <dgm:spPr/>
      <dgm:t>
        <a:bodyPr/>
        <a:lstStyle/>
        <a:p>
          <a:endParaRPr lang="en-GB"/>
        </a:p>
      </dgm:t>
    </dgm:pt>
    <dgm:pt modelId="{E2852E11-B1AB-594E-8A8B-94311FDBDA09}" type="sibTrans" cxnId="{274ADDEC-3AA4-E846-8B20-6C0E976271DC}">
      <dgm:prSet/>
      <dgm:spPr/>
      <dgm:t>
        <a:bodyPr/>
        <a:lstStyle/>
        <a:p>
          <a:endParaRPr lang="en-GB"/>
        </a:p>
      </dgm:t>
    </dgm:pt>
    <dgm:pt modelId="{2C399C08-19ED-F047-8B97-EAE5140B3EE4}">
      <dgm:prSet phldrT="[Text]"/>
      <dgm:spPr/>
      <dgm:t>
        <a:bodyPr/>
        <a:lstStyle/>
        <a:p>
          <a:pPr>
            <a:buSzPct val="71000"/>
            <a:buFont typeface="Arial" panose="020B0604020202020204" pitchFamily="34" charset="0"/>
            <a:buNone/>
          </a:pPr>
          <a:r>
            <a:rPr lang="en-US" i="1" dirty="0">
              <a:latin typeface="Gill Sans MT" panose="020B0502020104020203" pitchFamily="34" charset="0"/>
            </a:rPr>
            <a:t>Learning objective: Improve understanding of the concept of gender and its importance for successful community conservation</a:t>
          </a:r>
          <a:endParaRPr lang="en-GB" dirty="0"/>
        </a:p>
      </dgm:t>
    </dgm:pt>
    <dgm:pt modelId="{D3EF2946-CA5D-0841-83A1-DBF75721413A}" type="parTrans" cxnId="{01D07BB7-7DD8-7744-89B3-5D8A87C92544}">
      <dgm:prSet/>
      <dgm:spPr/>
      <dgm:t>
        <a:bodyPr/>
        <a:lstStyle/>
        <a:p>
          <a:endParaRPr lang="en-GB"/>
        </a:p>
      </dgm:t>
    </dgm:pt>
    <dgm:pt modelId="{FE7ECB2D-649B-FC4D-9954-76BE62311884}" type="sibTrans" cxnId="{01D07BB7-7DD8-7744-89B3-5D8A87C92544}">
      <dgm:prSet/>
      <dgm:spPr/>
      <dgm:t>
        <a:bodyPr/>
        <a:lstStyle/>
        <a:p>
          <a:endParaRPr lang="en-GB"/>
        </a:p>
      </dgm:t>
    </dgm:pt>
    <dgm:pt modelId="{B1BC095A-8B31-B845-8D73-0FDE17BFAEDB}">
      <dgm:prSet phldrT="[Text]"/>
      <dgm:spPr/>
      <dgm:t>
        <a:bodyPr/>
        <a:lstStyle/>
        <a:p>
          <a:pPr>
            <a:buFont typeface="Arial" panose="020B0604020202020204" pitchFamily="34" charset="0"/>
            <a:buChar char="•"/>
          </a:pPr>
          <a:r>
            <a:rPr lang="en-GB" i="0" dirty="0">
              <a:latin typeface="Gill Sans MT" panose="020B0502020104020203" pitchFamily="34" charset="0"/>
            </a:rPr>
            <a:t>2. Why is gender important in conservation?</a:t>
          </a:r>
          <a:endParaRPr lang="en-GB" i="0" dirty="0"/>
        </a:p>
      </dgm:t>
    </dgm:pt>
    <dgm:pt modelId="{4B750586-33F0-084D-BFF9-6DAF52EE2446}" type="parTrans" cxnId="{63F573A1-06C2-8648-A5CC-6F6DFFADBF2B}">
      <dgm:prSet/>
      <dgm:spPr/>
      <dgm:t>
        <a:bodyPr/>
        <a:lstStyle/>
        <a:p>
          <a:endParaRPr lang="en-GB"/>
        </a:p>
      </dgm:t>
    </dgm:pt>
    <dgm:pt modelId="{F2649061-B49D-9E4B-B091-F5673345E93A}" type="sibTrans" cxnId="{63F573A1-06C2-8648-A5CC-6F6DFFADBF2B}">
      <dgm:prSet/>
      <dgm:spPr/>
      <dgm:t>
        <a:bodyPr/>
        <a:lstStyle/>
        <a:p>
          <a:endParaRPr lang="en-GB"/>
        </a:p>
      </dgm:t>
    </dgm:pt>
    <dgm:pt modelId="{E25FE525-F45D-BD44-B204-003F37B99887}">
      <dgm:prSet phldrT="[Text]"/>
      <dgm:spPr/>
      <dgm:t>
        <a:bodyPr/>
        <a:lstStyle/>
        <a:p>
          <a:pPr>
            <a:buFont typeface="Arial" panose="020B0604020202020204" pitchFamily="34" charset="0"/>
            <a:buNone/>
          </a:pPr>
          <a:r>
            <a:rPr lang="en-US" i="1" dirty="0">
              <a:latin typeface="Gill Sans MT" panose="020B0502020104020203" pitchFamily="34" charset="0"/>
            </a:rPr>
            <a:t>Learning objective: Understand how gender affects the involvement of women and men in conservation, and the benefits they obtain from it</a:t>
          </a:r>
          <a:endParaRPr lang="en-GB" dirty="0"/>
        </a:p>
      </dgm:t>
    </dgm:pt>
    <dgm:pt modelId="{D36C2F9A-B831-EE47-B93B-20244DF01F5E}" type="parTrans" cxnId="{FB8C4E8C-4E73-7340-93E6-5A2CED3F2257}">
      <dgm:prSet/>
      <dgm:spPr/>
      <dgm:t>
        <a:bodyPr/>
        <a:lstStyle/>
        <a:p>
          <a:endParaRPr lang="en-GB"/>
        </a:p>
      </dgm:t>
    </dgm:pt>
    <dgm:pt modelId="{EB66A72F-7D8D-0F44-8E7D-1020F1450E21}" type="sibTrans" cxnId="{FB8C4E8C-4E73-7340-93E6-5A2CED3F2257}">
      <dgm:prSet/>
      <dgm:spPr/>
      <dgm:t>
        <a:bodyPr/>
        <a:lstStyle/>
        <a:p>
          <a:endParaRPr lang="en-GB"/>
        </a:p>
      </dgm:t>
    </dgm:pt>
    <dgm:pt modelId="{2E6BC770-60B9-5248-B607-F2BF87BCBA2E}">
      <dgm:prSet phldrT="[Text]"/>
      <dgm:spPr/>
      <dgm:t>
        <a:bodyPr/>
        <a:lstStyle/>
        <a:p>
          <a:pPr>
            <a:buFont typeface="Arial" panose="020B0604020202020204" pitchFamily="34" charset="0"/>
            <a:buChar char="•"/>
          </a:pPr>
          <a:r>
            <a:rPr lang="en-US" i="0" dirty="0">
              <a:latin typeface="Gill Sans MT" panose="020B0502020104020203" pitchFamily="34" charset="0"/>
            </a:rPr>
            <a:t>3. Gender integration</a:t>
          </a:r>
          <a:endParaRPr lang="en-GB" i="0" dirty="0"/>
        </a:p>
      </dgm:t>
    </dgm:pt>
    <dgm:pt modelId="{BDDAC69D-FDBF-6E4E-BF54-F193FB16D847}" type="parTrans" cxnId="{282D080C-0064-5749-A0D5-FA97E3536906}">
      <dgm:prSet/>
      <dgm:spPr/>
      <dgm:t>
        <a:bodyPr/>
        <a:lstStyle/>
        <a:p>
          <a:endParaRPr lang="en-GB"/>
        </a:p>
      </dgm:t>
    </dgm:pt>
    <dgm:pt modelId="{F5782179-AF92-F34C-A9F8-993A05933B9D}" type="sibTrans" cxnId="{282D080C-0064-5749-A0D5-FA97E3536906}">
      <dgm:prSet/>
      <dgm:spPr/>
      <dgm:t>
        <a:bodyPr/>
        <a:lstStyle/>
        <a:p>
          <a:endParaRPr lang="en-GB"/>
        </a:p>
      </dgm:t>
    </dgm:pt>
    <dgm:pt modelId="{0DBAD1B1-F8F0-2B45-BA84-A964C9AA9FC8}">
      <dgm:prSet phldrT="[Text]"/>
      <dgm:spPr/>
      <dgm:t>
        <a:bodyPr/>
        <a:lstStyle/>
        <a:p>
          <a:pPr>
            <a:buFont typeface="Arial" panose="020B0604020202020204" pitchFamily="34" charset="0"/>
            <a:buNone/>
          </a:pPr>
          <a:r>
            <a:rPr lang="en-US" i="1" dirty="0">
              <a:latin typeface="Gill Sans MT" panose="020B0502020104020203" pitchFamily="34" charset="0"/>
            </a:rPr>
            <a:t>Learning objective: Gain a foundational knowledge of gender integration and gender analysis</a:t>
          </a:r>
          <a:endParaRPr lang="en-GB" dirty="0"/>
        </a:p>
      </dgm:t>
    </dgm:pt>
    <dgm:pt modelId="{906B0083-9D82-2B47-9971-61609CF81881}" type="parTrans" cxnId="{A4D8C0E2-F2C7-4842-92D4-F3C5BCB2F39C}">
      <dgm:prSet/>
      <dgm:spPr/>
      <dgm:t>
        <a:bodyPr/>
        <a:lstStyle/>
        <a:p>
          <a:endParaRPr lang="en-GB"/>
        </a:p>
      </dgm:t>
    </dgm:pt>
    <dgm:pt modelId="{0CCF8166-B182-1849-B008-A5AA06585C72}" type="sibTrans" cxnId="{A4D8C0E2-F2C7-4842-92D4-F3C5BCB2F39C}">
      <dgm:prSet/>
      <dgm:spPr/>
      <dgm:t>
        <a:bodyPr/>
        <a:lstStyle/>
        <a:p>
          <a:endParaRPr lang="en-GB"/>
        </a:p>
      </dgm:t>
    </dgm:pt>
    <dgm:pt modelId="{02716B51-EF88-1549-B069-20108EB573D9}" type="pres">
      <dgm:prSet presAssocID="{85655947-C47E-814A-879F-ED761B424148}" presName="linear" presStyleCnt="0">
        <dgm:presLayoutVars>
          <dgm:dir/>
          <dgm:animLvl val="lvl"/>
          <dgm:resizeHandles val="exact"/>
        </dgm:presLayoutVars>
      </dgm:prSet>
      <dgm:spPr/>
    </dgm:pt>
    <dgm:pt modelId="{00BE8CE2-EB2E-D64E-94A9-D15A287C01D5}" type="pres">
      <dgm:prSet presAssocID="{B4FA6257-201E-9649-BBB2-C6E7EAE61399}" presName="parentLin" presStyleCnt="0"/>
      <dgm:spPr/>
    </dgm:pt>
    <dgm:pt modelId="{2EAA612B-7D82-EF4E-9EE6-78E540F66E3A}" type="pres">
      <dgm:prSet presAssocID="{B4FA6257-201E-9649-BBB2-C6E7EAE61399}" presName="parentLeftMargin" presStyleLbl="node1" presStyleIdx="0" presStyleCnt="3"/>
      <dgm:spPr/>
    </dgm:pt>
    <dgm:pt modelId="{92FE0C06-ED1E-3141-A44D-8F4FD2843C99}" type="pres">
      <dgm:prSet presAssocID="{B4FA6257-201E-9649-BBB2-C6E7EAE61399}" presName="parentText" presStyleLbl="node1" presStyleIdx="0" presStyleCnt="3">
        <dgm:presLayoutVars>
          <dgm:chMax val="0"/>
          <dgm:bulletEnabled val="1"/>
        </dgm:presLayoutVars>
      </dgm:prSet>
      <dgm:spPr/>
    </dgm:pt>
    <dgm:pt modelId="{F4F8A6C8-0154-DD4E-911B-1DE2820FA2C2}" type="pres">
      <dgm:prSet presAssocID="{B4FA6257-201E-9649-BBB2-C6E7EAE61399}" presName="negativeSpace" presStyleCnt="0"/>
      <dgm:spPr/>
    </dgm:pt>
    <dgm:pt modelId="{30BB1462-84DC-3244-ABA8-A0E234A61550}" type="pres">
      <dgm:prSet presAssocID="{B4FA6257-201E-9649-BBB2-C6E7EAE61399}" presName="childText" presStyleLbl="conFgAcc1" presStyleIdx="0" presStyleCnt="3">
        <dgm:presLayoutVars>
          <dgm:bulletEnabled val="1"/>
        </dgm:presLayoutVars>
      </dgm:prSet>
      <dgm:spPr/>
    </dgm:pt>
    <dgm:pt modelId="{B6D390C1-62BA-BF4C-85D8-0A665F3F2E95}" type="pres">
      <dgm:prSet presAssocID="{E2852E11-B1AB-594E-8A8B-94311FDBDA09}" presName="spaceBetweenRectangles" presStyleCnt="0"/>
      <dgm:spPr/>
    </dgm:pt>
    <dgm:pt modelId="{BE4704CB-CC14-2D4A-B232-E50DA7CE80E3}" type="pres">
      <dgm:prSet presAssocID="{B1BC095A-8B31-B845-8D73-0FDE17BFAEDB}" presName="parentLin" presStyleCnt="0"/>
      <dgm:spPr/>
    </dgm:pt>
    <dgm:pt modelId="{BD0D2D08-233D-1242-A2B1-AB15536E664E}" type="pres">
      <dgm:prSet presAssocID="{B1BC095A-8B31-B845-8D73-0FDE17BFAEDB}" presName="parentLeftMargin" presStyleLbl="node1" presStyleIdx="0" presStyleCnt="3"/>
      <dgm:spPr/>
    </dgm:pt>
    <dgm:pt modelId="{0F46AB32-533B-9241-A9E1-46579D74EE24}" type="pres">
      <dgm:prSet presAssocID="{B1BC095A-8B31-B845-8D73-0FDE17BFAEDB}" presName="parentText" presStyleLbl="node1" presStyleIdx="1" presStyleCnt="3">
        <dgm:presLayoutVars>
          <dgm:chMax val="0"/>
          <dgm:bulletEnabled val="1"/>
        </dgm:presLayoutVars>
      </dgm:prSet>
      <dgm:spPr/>
    </dgm:pt>
    <dgm:pt modelId="{D6A4BC00-EC0F-BC44-93C1-6681FC9DE59C}" type="pres">
      <dgm:prSet presAssocID="{B1BC095A-8B31-B845-8D73-0FDE17BFAEDB}" presName="negativeSpace" presStyleCnt="0"/>
      <dgm:spPr/>
    </dgm:pt>
    <dgm:pt modelId="{6D9738B7-25D8-7D4D-A185-5D06486B8B26}" type="pres">
      <dgm:prSet presAssocID="{B1BC095A-8B31-B845-8D73-0FDE17BFAEDB}" presName="childText" presStyleLbl="conFgAcc1" presStyleIdx="1" presStyleCnt="3">
        <dgm:presLayoutVars>
          <dgm:bulletEnabled val="1"/>
        </dgm:presLayoutVars>
      </dgm:prSet>
      <dgm:spPr/>
    </dgm:pt>
    <dgm:pt modelId="{C97B253F-C812-2F49-BAF5-A08A852A32AD}" type="pres">
      <dgm:prSet presAssocID="{F2649061-B49D-9E4B-B091-F5673345E93A}" presName="spaceBetweenRectangles" presStyleCnt="0"/>
      <dgm:spPr/>
    </dgm:pt>
    <dgm:pt modelId="{DA85C9F7-B9F8-244A-AC07-CADEFF3C8642}" type="pres">
      <dgm:prSet presAssocID="{2E6BC770-60B9-5248-B607-F2BF87BCBA2E}" presName="parentLin" presStyleCnt="0"/>
      <dgm:spPr/>
    </dgm:pt>
    <dgm:pt modelId="{F1228581-38DA-4F41-A750-E48977B2D296}" type="pres">
      <dgm:prSet presAssocID="{2E6BC770-60B9-5248-B607-F2BF87BCBA2E}" presName="parentLeftMargin" presStyleLbl="node1" presStyleIdx="1" presStyleCnt="3"/>
      <dgm:spPr/>
    </dgm:pt>
    <dgm:pt modelId="{F700A760-288F-FD4C-B03D-414F659CCD2D}" type="pres">
      <dgm:prSet presAssocID="{2E6BC770-60B9-5248-B607-F2BF87BCBA2E}" presName="parentText" presStyleLbl="node1" presStyleIdx="2" presStyleCnt="3">
        <dgm:presLayoutVars>
          <dgm:chMax val="0"/>
          <dgm:bulletEnabled val="1"/>
        </dgm:presLayoutVars>
      </dgm:prSet>
      <dgm:spPr/>
    </dgm:pt>
    <dgm:pt modelId="{575C0744-6810-A240-8F58-EAD1C8F1446D}" type="pres">
      <dgm:prSet presAssocID="{2E6BC770-60B9-5248-B607-F2BF87BCBA2E}" presName="negativeSpace" presStyleCnt="0"/>
      <dgm:spPr/>
    </dgm:pt>
    <dgm:pt modelId="{67E63FB8-C5A2-E04F-814E-82D623EAAD8C}" type="pres">
      <dgm:prSet presAssocID="{2E6BC770-60B9-5248-B607-F2BF87BCBA2E}" presName="childText" presStyleLbl="conFgAcc1" presStyleIdx="2" presStyleCnt="3">
        <dgm:presLayoutVars>
          <dgm:bulletEnabled val="1"/>
        </dgm:presLayoutVars>
      </dgm:prSet>
      <dgm:spPr/>
    </dgm:pt>
  </dgm:ptLst>
  <dgm:cxnLst>
    <dgm:cxn modelId="{282D080C-0064-5749-A0D5-FA97E3536906}" srcId="{85655947-C47E-814A-879F-ED761B424148}" destId="{2E6BC770-60B9-5248-B607-F2BF87BCBA2E}" srcOrd="2" destOrd="0" parTransId="{BDDAC69D-FDBF-6E4E-BF54-F193FB16D847}" sibTransId="{F5782179-AF92-F34C-A9F8-993A05933B9D}"/>
    <dgm:cxn modelId="{FD3D470F-9415-9B46-8F71-C9CA214F1ADD}" type="presOf" srcId="{0DBAD1B1-F8F0-2B45-BA84-A964C9AA9FC8}" destId="{67E63FB8-C5A2-E04F-814E-82D623EAAD8C}" srcOrd="0" destOrd="0" presId="urn:microsoft.com/office/officeart/2005/8/layout/list1"/>
    <dgm:cxn modelId="{21875A0F-8863-7347-ACAD-B138C0E03D6D}" type="presOf" srcId="{B4FA6257-201E-9649-BBB2-C6E7EAE61399}" destId="{92FE0C06-ED1E-3141-A44D-8F4FD2843C99}" srcOrd="1" destOrd="0" presId="urn:microsoft.com/office/officeart/2005/8/layout/list1"/>
    <dgm:cxn modelId="{C2D93C17-D7DA-3144-8E27-F1759E9833F7}" type="presOf" srcId="{2C399C08-19ED-F047-8B97-EAE5140B3EE4}" destId="{30BB1462-84DC-3244-ABA8-A0E234A61550}" srcOrd="0" destOrd="0" presId="urn:microsoft.com/office/officeart/2005/8/layout/list1"/>
    <dgm:cxn modelId="{4AF1DA5E-546E-CF4F-BDAB-3F9EC7CF4842}" type="presOf" srcId="{85655947-C47E-814A-879F-ED761B424148}" destId="{02716B51-EF88-1549-B069-20108EB573D9}" srcOrd="0" destOrd="0" presId="urn:microsoft.com/office/officeart/2005/8/layout/list1"/>
    <dgm:cxn modelId="{AFC17881-07E2-DA45-923F-5AF7C8FDB56C}" type="presOf" srcId="{B1BC095A-8B31-B845-8D73-0FDE17BFAEDB}" destId="{0F46AB32-533B-9241-A9E1-46579D74EE24}" srcOrd="1" destOrd="0" presId="urn:microsoft.com/office/officeart/2005/8/layout/list1"/>
    <dgm:cxn modelId="{FB8C4E8C-4E73-7340-93E6-5A2CED3F2257}" srcId="{B1BC095A-8B31-B845-8D73-0FDE17BFAEDB}" destId="{E25FE525-F45D-BD44-B204-003F37B99887}" srcOrd="0" destOrd="0" parTransId="{D36C2F9A-B831-EE47-B93B-20244DF01F5E}" sibTransId="{EB66A72F-7D8D-0F44-8E7D-1020F1450E21}"/>
    <dgm:cxn modelId="{2DEBAC8C-1526-7943-A859-69F0C6F389C0}" type="presOf" srcId="{B1BC095A-8B31-B845-8D73-0FDE17BFAEDB}" destId="{BD0D2D08-233D-1242-A2B1-AB15536E664E}" srcOrd="0" destOrd="0" presId="urn:microsoft.com/office/officeart/2005/8/layout/list1"/>
    <dgm:cxn modelId="{63F573A1-06C2-8648-A5CC-6F6DFFADBF2B}" srcId="{85655947-C47E-814A-879F-ED761B424148}" destId="{B1BC095A-8B31-B845-8D73-0FDE17BFAEDB}" srcOrd="1" destOrd="0" parTransId="{4B750586-33F0-084D-BFF9-6DAF52EE2446}" sibTransId="{F2649061-B49D-9E4B-B091-F5673345E93A}"/>
    <dgm:cxn modelId="{01D07BB7-7DD8-7744-89B3-5D8A87C92544}" srcId="{B4FA6257-201E-9649-BBB2-C6E7EAE61399}" destId="{2C399C08-19ED-F047-8B97-EAE5140B3EE4}" srcOrd="0" destOrd="0" parTransId="{D3EF2946-CA5D-0841-83A1-DBF75721413A}" sibTransId="{FE7ECB2D-649B-FC4D-9954-76BE62311884}"/>
    <dgm:cxn modelId="{C3D20AC5-2DA8-B34D-9243-A6113C2373ED}" type="presOf" srcId="{B4FA6257-201E-9649-BBB2-C6E7EAE61399}" destId="{2EAA612B-7D82-EF4E-9EE6-78E540F66E3A}" srcOrd="0" destOrd="0" presId="urn:microsoft.com/office/officeart/2005/8/layout/list1"/>
    <dgm:cxn modelId="{C674D9C5-D1DC-5A46-8B84-8AF10BD63D5C}" type="presOf" srcId="{E25FE525-F45D-BD44-B204-003F37B99887}" destId="{6D9738B7-25D8-7D4D-A185-5D06486B8B26}" srcOrd="0" destOrd="0" presId="urn:microsoft.com/office/officeart/2005/8/layout/list1"/>
    <dgm:cxn modelId="{FC48CFCC-AC95-D947-BC4D-90CA25C6B4EE}" type="presOf" srcId="{2E6BC770-60B9-5248-B607-F2BF87BCBA2E}" destId="{F1228581-38DA-4F41-A750-E48977B2D296}" srcOrd="0" destOrd="0" presId="urn:microsoft.com/office/officeart/2005/8/layout/list1"/>
    <dgm:cxn modelId="{F1BC90E1-181E-9748-8575-7819D7448747}" type="presOf" srcId="{2E6BC770-60B9-5248-B607-F2BF87BCBA2E}" destId="{F700A760-288F-FD4C-B03D-414F659CCD2D}" srcOrd="1" destOrd="0" presId="urn:microsoft.com/office/officeart/2005/8/layout/list1"/>
    <dgm:cxn modelId="{A4D8C0E2-F2C7-4842-92D4-F3C5BCB2F39C}" srcId="{2E6BC770-60B9-5248-B607-F2BF87BCBA2E}" destId="{0DBAD1B1-F8F0-2B45-BA84-A964C9AA9FC8}" srcOrd="0" destOrd="0" parTransId="{906B0083-9D82-2B47-9971-61609CF81881}" sibTransId="{0CCF8166-B182-1849-B008-A5AA06585C72}"/>
    <dgm:cxn modelId="{274ADDEC-3AA4-E846-8B20-6C0E976271DC}" srcId="{85655947-C47E-814A-879F-ED761B424148}" destId="{B4FA6257-201E-9649-BBB2-C6E7EAE61399}" srcOrd="0" destOrd="0" parTransId="{724D3FDA-2282-9646-9A1A-29B3BA3610E5}" sibTransId="{E2852E11-B1AB-594E-8A8B-94311FDBDA09}"/>
    <dgm:cxn modelId="{96808A96-ABA6-8249-A098-09AE05A51C75}" type="presParOf" srcId="{02716B51-EF88-1549-B069-20108EB573D9}" destId="{00BE8CE2-EB2E-D64E-94A9-D15A287C01D5}" srcOrd="0" destOrd="0" presId="urn:microsoft.com/office/officeart/2005/8/layout/list1"/>
    <dgm:cxn modelId="{4E7221D0-06F7-D542-A3A8-B97D3C520A9A}" type="presParOf" srcId="{00BE8CE2-EB2E-D64E-94A9-D15A287C01D5}" destId="{2EAA612B-7D82-EF4E-9EE6-78E540F66E3A}" srcOrd="0" destOrd="0" presId="urn:microsoft.com/office/officeart/2005/8/layout/list1"/>
    <dgm:cxn modelId="{7E8A1EF3-162C-4F4D-B72D-B393299E2904}" type="presParOf" srcId="{00BE8CE2-EB2E-D64E-94A9-D15A287C01D5}" destId="{92FE0C06-ED1E-3141-A44D-8F4FD2843C99}" srcOrd="1" destOrd="0" presId="urn:microsoft.com/office/officeart/2005/8/layout/list1"/>
    <dgm:cxn modelId="{1C15854B-D808-4F4D-B7FA-F39AEC53C1DC}" type="presParOf" srcId="{02716B51-EF88-1549-B069-20108EB573D9}" destId="{F4F8A6C8-0154-DD4E-911B-1DE2820FA2C2}" srcOrd="1" destOrd="0" presId="urn:microsoft.com/office/officeart/2005/8/layout/list1"/>
    <dgm:cxn modelId="{655C08A9-5F0F-874E-AAF8-2F2A6561E0D6}" type="presParOf" srcId="{02716B51-EF88-1549-B069-20108EB573D9}" destId="{30BB1462-84DC-3244-ABA8-A0E234A61550}" srcOrd="2" destOrd="0" presId="urn:microsoft.com/office/officeart/2005/8/layout/list1"/>
    <dgm:cxn modelId="{B8769629-1A56-734E-A708-E02DA3851754}" type="presParOf" srcId="{02716B51-EF88-1549-B069-20108EB573D9}" destId="{B6D390C1-62BA-BF4C-85D8-0A665F3F2E95}" srcOrd="3" destOrd="0" presId="urn:microsoft.com/office/officeart/2005/8/layout/list1"/>
    <dgm:cxn modelId="{1C51FEF2-E404-9344-81C9-C3E0A6237C8C}" type="presParOf" srcId="{02716B51-EF88-1549-B069-20108EB573D9}" destId="{BE4704CB-CC14-2D4A-B232-E50DA7CE80E3}" srcOrd="4" destOrd="0" presId="urn:microsoft.com/office/officeart/2005/8/layout/list1"/>
    <dgm:cxn modelId="{F33C0AA5-CFDD-FC48-AF39-E64C3528597C}" type="presParOf" srcId="{BE4704CB-CC14-2D4A-B232-E50DA7CE80E3}" destId="{BD0D2D08-233D-1242-A2B1-AB15536E664E}" srcOrd="0" destOrd="0" presId="urn:microsoft.com/office/officeart/2005/8/layout/list1"/>
    <dgm:cxn modelId="{4C848C99-6615-9C45-BBDF-42345F49B2FE}" type="presParOf" srcId="{BE4704CB-CC14-2D4A-B232-E50DA7CE80E3}" destId="{0F46AB32-533B-9241-A9E1-46579D74EE24}" srcOrd="1" destOrd="0" presId="urn:microsoft.com/office/officeart/2005/8/layout/list1"/>
    <dgm:cxn modelId="{4EA25A22-1397-E740-945D-DEBDE889B6A8}" type="presParOf" srcId="{02716B51-EF88-1549-B069-20108EB573D9}" destId="{D6A4BC00-EC0F-BC44-93C1-6681FC9DE59C}" srcOrd="5" destOrd="0" presId="urn:microsoft.com/office/officeart/2005/8/layout/list1"/>
    <dgm:cxn modelId="{A096427A-86EE-444A-89F4-A6833412D247}" type="presParOf" srcId="{02716B51-EF88-1549-B069-20108EB573D9}" destId="{6D9738B7-25D8-7D4D-A185-5D06486B8B26}" srcOrd="6" destOrd="0" presId="urn:microsoft.com/office/officeart/2005/8/layout/list1"/>
    <dgm:cxn modelId="{90AC6B50-90DF-7049-8609-7F4E324CCBF1}" type="presParOf" srcId="{02716B51-EF88-1549-B069-20108EB573D9}" destId="{C97B253F-C812-2F49-BAF5-A08A852A32AD}" srcOrd="7" destOrd="0" presId="urn:microsoft.com/office/officeart/2005/8/layout/list1"/>
    <dgm:cxn modelId="{2C3133E2-5A65-D14F-9857-7A5960675BDD}" type="presParOf" srcId="{02716B51-EF88-1549-B069-20108EB573D9}" destId="{DA85C9F7-B9F8-244A-AC07-CADEFF3C8642}" srcOrd="8" destOrd="0" presId="urn:microsoft.com/office/officeart/2005/8/layout/list1"/>
    <dgm:cxn modelId="{4A9B42A2-A353-9D46-9BE1-71C2A6FAC69E}" type="presParOf" srcId="{DA85C9F7-B9F8-244A-AC07-CADEFF3C8642}" destId="{F1228581-38DA-4F41-A750-E48977B2D296}" srcOrd="0" destOrd="0" presId="urn:microsoft.com/office/officeart/2005/8/layout/list1"/>
    <dgm:cxn modelId="{13941E64-23D8-2247-803E-FDAD3D23AD3B}" type="presParOf" srcId="{DA85C9F7-B9F8-244A-AC07-CADEFF3C8642}" destId="{F700A760-288F-FD4C-B03D-414F659CCD2D}" srcOrd="1" destOrd="0" presId="urn:microsoft.com/office/officeart/2005/8/layout/list1"/>
    <dgm:cxn modelId="{38620BA7-6E33-6845-9426-309B302804E4}" type="presParOf" srcId="{02716B51-EF88-1549-B069-20108EB573D9}" destId="{575C0744-6810-A240-8F58-EAD1C8F1446D}" srcOrd="9" destOrd="0" presId="urn:microsoft.com/office/officeart/2005/8/layout/list1"/>
    <dgm:cxn modelId="{06B47271-FDB7-AC4E-8D5F-04C0566A552D}" type="presParOf" srcId="{02716B51-EF88-1549-B069-20108EB573D9}" destId="{67E63FB8-C5A2-E04F-814E-82D623EAAD8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B1462-84DC-3244-ABA8-A0E234A61550}">
      <dsp:nvSpPr>
        <dsp:cNvPr id="0" name=""/>
        <dsp:cNvSpPr/>
      </dsp:nvSpPr>
      <dsp:spPr>
        <a:xfrm>
          <a:off x="0" y="429664"/>
          <a:ext cx="9915789" cy="1267875"/>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75" tIns="479044" rIns="769575" bIns="163576" numCol="1" spcCol="1270" anchor="t" anchorCtr="0">
          <a:noAutofit/>
        </a:bodyPr>
        <a:lstStyle/>
        <a:p>
          <a:pPr marL="228600" lvl="1" indent="-228600" algn="l" defTabSz="1022350">
            <a:lnSpc>
              <a:spcPct val="90000"/>
            </a:lnSpc>
            <a:spcBef>
              <a:spcPct val="0"/>
            </a:spcBef>
            <a:spcAft>
              <a:spcPct val="15000"/>
            </a:spcAft>
            <a:buSzPct val="71000"/>
            <a:buFont typeface="Arial" panose="020B0604020202020204" pitchFamily="34" charset="0"/>
            <a:buNone/>
          </a:pPr>
          <a:r>
            <a:rPr lang="en-US" sz="2300" i="1" kern="1200" dirty="0">
              <a:latin typeface="Gill Sans MT" panose="020B0502020104020203" pitchFamily="34" charset="0"/>
            </a:rPr>
            <a:t>Learning objective: Improve understanding of the concept of gender and its importance for successful community conservation</a:t>
          </a:r>
          <a:endParaRPr lang="en-GB" sz="2300" kern="1200" dirty="0"/>
        </a:p>
      </dsp:txBody>
      <dsp:txXfrm>
        <a:off x="0" y="429664"/>
        <a:ext cx="9915789" cy="1267875"/>
      </dsp:txXfrm>
    </dsp:sp>
    <dsp:sp modelId="{92FE0C06-ED1E-3141-A44D-8F4FD2843C99}">
      <dsp:nvSpPr>
        <dsp:cNvPr id="0" name=""/>
        <dsp:cNvSpPr/>
      </dsp:nvSpPr>
      <dsp:spPr>
        <a:xfrm>
          <a:off x="495789" y="90184"/>
          <a:ext cx="6941052"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55" tIns="0" rIns="262355" bIns="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Gill Sans MT" panose="020B0502020104020203" pitchFamily="34" charset="77"/>
            </a:rPr>
            <a:t>1. The concept of gender</a:t>
          </a:r>
        </a:p>
      </dsp:txBody>
      <dsp:txXfrm>
        <a:off x="528933" y="123328"/>
        <a:ext cx="6874764" cy="612672"/>
      </dsp:txXfrm>
    </dsp:sp>
    <dsp:sp modelId="{6D9738B7-25D8-7D4D-A185-5D06486B8B26}">
      <dsp:nvSpPr>
        <dsp:cNvPr id="0" name=""/>
        <dsp:cNvSpPr/>
      </dsp:nvSpPr>
      <dsp:spPr>
        <a:xfrm>
          <a:off x="0" y="2161219"/>
          <a:ext cx="9915789" cy="1267875"/>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75" tIns="479044" rIns="769575" bIns="163576"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None/>
          </a:pPr>
          <a:r>
            <a:rPr lang="en-US" sz="2300" i="1" kern="1200" dirty="0">
              <a:latin typeface="Gill Sans MT" panose="020B0502020104020203" pitchFamily="34" charset="0"/>
            </a:rPr>
            <a:t>Learning objective: Understand how gender affects the involvement of women and men in conservation, and the benefits they obtain from it</a:t>
          </a:r>
          <a:endParaRPr lang="en-GB" sz="2300" kern="1200" dirty="0"/>
        </a:p>
      </dsp:txBody>
      <dsp:txXfrm>
        <a:off x="0" y="2161219"/>
        <a:ext cx="9915789" cy="1267875"/>
      </dsp:txXfrm>
    </dsp:sp>
    <dsp:sp modelId="{0F46AB32-533B-9241-A9E1-46579D74EE24}">
      <dsp:nvSpPr>
        <dsp:cNvPr id="0" name=""/>
        <dsp:cNvSpPr/>
      </dsp:nvSpPr>
      <dsp:spPr>
        <a:xfrm>
          <a:off x="495789" y="1821739"/>
          <a:ext cx="6941052"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55" tIns="0" rIns="262355" bIns="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GB" sz="2300" i="0" kern="1200" dirty="0">
              <a:latin typeface="Gill Sans MT" panose="020B0502020104020203" pitchFamily="34" charset="0"/>
            </a:rPr>
            <a:t>2. Why is gender important in conservation?</a:t>
          </a:r>
          <a:endParaRPr lang="en-GB" sz="2300" i="0" kern="1200" dirty="0"/>
        </a:p>
      </dsp:txBody>
      <dsp:txXfrm>
        <a:off x="528933" y="1854883"/>
        <a:ext cx="6874764" cy="612672"/>
      </dsp:txXfrm>
    </dsp:sp>
    <dsp:sp modelId="{67E63FB8-C5A2-E04F-814E-82D623EAAD8C}">
      <dsp:nvSpPr>
        <dsp:cNvPr id="0" name=""/>
        <dsp:cNvSpPr/>
      </dsp:nvSpPr>
      <dsp:spPr>
        <a:xfrm>
          <a:off x="0" y="3892774"/>
          <a:ext cx="9915789" cy="1267875"/>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9575" tIns="479044" rIns="769575" bIns="163576" numCol="1" spcCol="1270" anchor="t" anchorCtr="0">
          <a:noAutofit/>
        </a:bodyPr>
        <a:lstStyle/>
        <a:p>
          <a:pPr marL="228600" lvl="1" indent="-228600" algn="l" defTabSz="1022350">
            <a:lnSpc>
              <a:spcPct val="90000"/>
            </a:lnSpc>
            <a:spcBef>
              <a:spcPct val="0"/>
            </a:spcBef>
            <a:spcAft>
              <a:spcPct val="15000"/>
            </a:spcAft>
            <a:buFont typeface="Arial" panose="020B0604020202020204" pitchFamily="34" charset="0"/>
            <a:buNone/>
          </a:pPr>
          <a:r>
            <a:rPr lang="en-US" sz="2300" i="1" kern="1200" dirty="0">
              <a:latin typeface="Gill Sans MT" panose="020B0502020104020203" pitchFamily="34" charset="0"/>
            </a:rPr>
            <a:t>Learning objective: Gain a foundational knowledge of gender integration and gender analysis</a:t>
          </a:r>
          <a:endParaRPr lang="en-GB" sz="2300" kern="1200" dirty="0"/>
        </a:p>
      </dsp:txBody>
      <dsp:txXfrm>
        <a:off x="0" y="3892774"/>
        <a:ext cx="9915789" cy="1267875"/>
      </dsp:txXfrm>
    </dsp:sp>
    <dsp:sp modelId="{F700A760-288F-FD4C-B03D-414F659CCD2D}">
      <dsp:nvSpPr>
        <dsp:cNvPr id="0" name=""/>
        <dsp:cNvSpPr/>
      </dsp:nvSpPr>
      <dsp:spPr>
        <a:xfrm>
          <a:off x="495789" y="3553294"/>
          <a:ext cx="6941052" cy="67896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2355" tIns="0" rIns="262355" bIns="0" numCol="1" spcCol="1270" anchor="ctr"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i="0" kern="1200" dirty="0">
              <a:latin typeface="Gill Sans MT" panose="020B0502020104020203" pitchFamily="34" charset="0"/>
            </a:rPr>
            <a:t>3. Gender integration</a:t>
          </a:r>
          <a:endParaRPr lang="en-GB" sz="2300" i="0" kern="1200" dirty="0"/>
        </a:p>
      </dsp:txBody>
      <dsp:txXfrm>
        <a:off x="528933" y="3586438"/>
        <a:ext cx="6874764"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AE39-9E2C-4042-AA2F-402BFC50EED6}" type="datetimeFigureOut">
              <a:rPr lang="en-GB" smtClean="0"/>
              <a:t>10/06/2020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F6531-0F45-473D-98A2-0AD7B0B43E1D}" type="slidenum">
              <a:rPr lang="en-GB" smtClean="0"/>
              <a:t>‹#›</a:t>
            </a:fld>
            <a:endParaRPr lang="en-GB"/>
          </a:p>
        </p:txBody>
      </p:sp>
    </p:spTree>
    <p:extLst>
      <p:ext uri="{BB962C8B-B14F-4D97-AF65-F5344CB8AC3E}">
        <p14:creationId xmlns:p14="http://schemas.microsoft.com/office/powerpoint/2010/main" val="293697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9F6531-0F45-473D-98A2-0AD7B0B43E1D}" type="slidenum">
              <a:rPr lang="en-GB" smtClean="0"/>
              <a:t>1</a:t>
            </a:fld>
            <a:endParaRPr lang="en-GB"/>
          </a:p>
        </p:txBody>
      </p:sp>
    </p:spTree>
    <p:extLst>
      <p:ext uri="{BB962C8B-B14F-4D97-AF65-F5344CB8AC3E}">
        <p14:creationId xmlns:p14="http://schemas.microsoft.com/office/powerpoint/2010/main" val="722884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3B999-CA9C-420E-9550-8BC1A1502860}" type="slidenum">
              <a:rPr lang="en-US" smtClean="0"/>
              <a:t>11</a:t>
            </a:fld>
            <a:endParaRPr lang="en-US"/>
          </a:p>
        </p:txBody>
      </p:sp>
    </p:spTree>
    <p:extLst>
      <p:ext uri="{BB962C8B-B14F-4D97-AF65-F5344CB8AC3E}">
        <p14:creationId xmlns:p14="http://schemas.microsoft.com/office/powerpoint/2010/main" val="2458988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3B999-CA9C-420E-9550-8BC1A1502860}" type="slidenum">
              <a:rPr lang="en-US" smtClean="0"/>
              <a:t>12</a:t>
            </a:fld>
            <a:endParaRPr lang="en-US"/>
          </a:p>
        </p:txBody>
      </p:sp>
    </p:spTree>
    <p:extLst>
      <p:ext uri="{BB962C8B-B14F-4D97-AF65-F5344CB8AC3E}">
        <p14:creationId xmlns:p14="http://schemas.microsoft.com/office/powerpoint/2010/main" val="134773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F6531-0F45-473D-98A2-0AD7B0B43E1D}" type="slidenum">
              <a:rPr lang="en-GB" smtClean="0"/>
              <a:t>13</a:t>
            </a:fld>
            <a:endParaRPr lang="en-GB"/>
          </a:p>
        </p:txBody>
      </p:sp>
    </p:spTree>
    <p:extLst>
      <p:ext uri="{BB962C8B-B14F-4D97-AF65-F5344CB8AC3E}">
        <p14:creationId xmlns:p14="http://schemas.microsoft.com/office/powerpoint/2010/main" val="203347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F6531-0F45-473D-98A2-0AD7B0B43E1D}" type="slidenum">
              <a:rPr lang="en-GB" smtClean="0"/>
              <a:t>14</a:t>
            </a:fld>
            <a:endParaRPr lang="en-GB"/>
          </a:p>
        </p:txBody>
      </p:sp>
    </p:spTree>
    <p:extLst>
      <p:ext uri="{BB962C8B-B14F-4D97-AF65-F5344CB8AC3E}">
        <p14:creationId xmlns:p14="http://schemas.microsoft.com/office/powerpoint/2010/main" val="136642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F6531-0F45-473D-98A2-0AD7B0B43E1D}" type="slidenum">
              <a:rPr lang="en-GB" smtClean="0"/>
              <a:t>15</a:t>
            </a:fld>
            <a:endParaRPr lang="en-GB"/>
          </a:p>
        </p:txBody>
      </p:sp>
    </p:spTree>
    <p:extLst>
      <p:ext uri="{BB962C8B-B14F-4D97-AF65-F5344CB8AC3E}">
        <p14:creationId xmlns:p14="http://schemas.microsoft.com/office/powerpoint/2010/main" val="57900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16</a:t>
            </a:fld>
            <a:endParaRPr lang="en-GB"/>
          </a:p>
        </p:txBody>
      </p:sp>
    </p:spTree>
    <p:extLst>
      <p:ext uri="{BB962C8B-B14F-4D97-AF65-F5344CB8AC3E}">
        <p14:creationId xmlns:p14="http://schemas.microsoft.com/office/powerpoint/2010/main" val="113675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17</a:t>
            </a:fld>
            <a:endParaRPr lang="en-GB"/>
          </a:p>
        </p:txBody>
      </p:sp>
    </p:spTree>
    <p:extLst>
      <p:ext uri="{BB962C8B-B14F-4D97-AF65-F5344CB8AC3E}">
        <p14:creationId xmlns:p14="http://schemas.microsoft.com/office/powerpoint/2010/main" val="2999797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18</a:t>
            </a:fld>
            <a:endParaRPr lang="en-GB"/>
          </a:p>
        </p:txBody>
      </p:sp>
    </p:spTree>
    <p:extLst>
      <p:ext uri="{BB962C8B-B14F-4D97-AF65-F5344CB8AC3E}">
        <p14:creationId xmlns:p14="http://schemas.microsoft.com/office/powerpoint/2010/main" val="24395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19</a:t>
            </a:fld>
            <a:endParaRPr lang="en-GB"/>
          </a:p>
        </p:txBody>
      </p:sp>
    </p:spTree>
    <p:extLst>
      <p:ext uri="{BB962C8B-B14F-4D97-AF65-F5344CB8AC3E}">
        <p14:creationId xmlns:p14="http://schemas.microsoft.com/office/powerpoint/2010/main" val="392444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9F6531-0F45-473D-98A2-0AD7B0B43E1D}" type="slidenum">
              <a:rPr lang="en-GB" smtClean="0"/>
              <a:t>20</a:t>
            </a:fld>
            <a:endParaRPr lang="en-GB"/>
          </a:p>
        </p:txBody>
      </p:sp>
    </p:spTree>
    <p:extLst>
      <p:ext uri="{BB962C8B-B14F-4D97-AF65-F5344CB8AC3E}">
        <p14:creationId xmlns:p14="http://schemas.microsoft.com/office/powerpoint/2010/main" val="120226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6F20-3C14-47DD-88AA-477478B922AE}" type="slidenum">
              <a:rPr lang="en-GB" smtClean="0"/>
              <a:t>2</a:t>
            </a:fld>
            <a:endParaRPr lang="en-GB"/>
          </a:p>
        </p:txBody>
      </p:sp>
    </p:spTree>
    <p:extLst>
      <p:ext uri="{BB962C8B-B14F-4D97-AF65-F5344CB8AC3E}">
        <p14:creationId xmlns:p14="http://schemas.microsoft.com/office/powerpoint/2010/main" val="111858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23</a:t>
            </a:fld>
            <a:endParaRPr lang="en-GB"/>
          </a:p>
        </p:txBody>
      </p:sp>
    </p:spTree>
    <p:extLst>
      <p:ext uri="{BB962C8B-B14F-4D97-AF65-F5344CB8AC3E}">
        <p14:creationId xmlns:p14="http://schemas.microsoft.com/office/powerpoint/2010/main" val="1419291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24</a:t>
            </a:fld>
            <a:endParaRPr lang="en-GB"/>
          </a:p>
        </p:txBody>
      </p:sp>
    </p:spTree>
    <p:extLst>
      <p:ext uri="{BB962C8B-B14F-4D97-AF65-F5344CB8AC3E}">
        <p14:creationId xmlns:p14="http://schemas.microsoft.com/office/powerpoint/2010/main" val="263819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25</a:t>
            </a:fld>
            <a:endParaRPr lang="en-GB"/>
          </a:p>
        </p:txBody>
      </p:sp>
    </p:spTree>
    <p:extLst>
      <p:ext uri="{BB962C8B-B14F-4D97-AF65-F5344CB8AC3E}">
        <p14:creationId xmlns:p14="http://schemas.microsoft.com/office/powerpoint/2010/main" val="248360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26</a:t>
            </a:fld>
            <a:endParaRPr lang="en-GB"/>
          </a:p>
        </p:txBody>
      </p:sp>
    </p:spTree>
    <p:extLst>
      <p:ext uri="{BB962C8B-B14F-4D97-AF65-F5344CB8AC3E}">
        <p14:creationId xmlns:p14="http://schemas.microsoft.com/office/powerpoint/2010/main" val="1374657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27</a:t>
            </a:fld>
            <a:endParaRPr lang="en-GB"/>
          </a:p>
        </p:txBody>
      </p:sp>
    </p:spTree>
    <p:extLst>
      <p:ext uri="{BB962C8B-B14F-4D97-AF65-F5344CB8AC3E}">
        <p14:creationId xmlns:p14="http://schemas.microsoft.com/office/powerpoint/2010/main" val="153481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F6531-0F45-473D-98A2-0AD7B0B43E1D}" type="slidenum">
              <a:rPr lang="en-GB" smtClean="0"/>
              <a:t>28</a:t>
            </a:fld>
            <a:endParaRPr lang="en-GB"/>
          </a:p>
        </p:txBody>
      </p:sp>
    </p:spTree>
    <p:extLst>
      <p:ext uri="{BB962C8B-B14F-4D97-AF65-F5344CB8AC3E}">
        <p14:creationId xmlns:p14="http://schemas.microsoft.com/office/powerpoint/2010/main" val="3339908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F6531-0F45-473D-98A2-0AD7B0B43E1D}" type="slidenum">
              <a:rPr lang="en-GB" smtClean="0"/>
              <a:t>29</a:t>
            </a:fld>
            <a:endParaRPr lang="en-GB"/>
          </a:p>
        </p:txBody>
      </p:sp>
    </p:spTree>
    <p:extLst>
      <p:ext uri="{BB962C8B-B14F-4D97-AF65-F5344CB8AC3E}">
        <p14:creationId xmlns:p14="http://schemas.microsoft.com/office/powerpoint/2010/main" val="880675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F6531-0F45-473D-98A2-0AD7B0B43E1D}" type="slidenum">
              <a:rPr lang="en-GB" smtClean="0"/>
              <a:t>30</a:t>
            </a:fld>
            <a:endParaRPr lang="en-GB"/>
          </a:p>
        </p:txBody>
      </p:sp>
    </p:spTree>
    <p:extLst>
      <p:ext uri="{BB962C8B-B14F-4D97-AF65-F5344CB8AC3E}">
        <p14:creationId xmlns:p14="http://schemas.microsoft.com/office/powerpoint/2010/main" val="1737675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31</a:t>
            </a:fld>
            <a:endParaRPr lang="en-GB"/>
          </a:p>
        </p:txBody>
      </p:sp>
    </p:spTree>
    <p:extLst>
      <p:ext uri="{BB962C8B-B14F-4D97-AF65-F5344CB8AC3E}">
        <p14:creationId xmlns:p14="http://schemas.microsoft.com/office/powerpoint/2010/main" val="370731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32</a:t>
            </a:fld>
            <a:endParaRPr lang="en-GB"/>
          </a:p>
        </p:txBody>
      </p:sp>
    </p:spTree>
    <p:extLst>
      <p:ext uri="{BB962C8B-B14F-4D97-AF65-F5344CB8AC3E}">
        <p14:creationId xmlns:p14="http://schemas.microsoft.com/office/powerpoint/2010/main" val="1824330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9F6531-0F45-473D-98A2-0AD7B0B43E1D}" type="slidenum">
              <a:rPr lang="en-GB" smtClean="0"/>
              <a:t>3</a:t>
            </a:fld>
            <a:endParaRPr lang="en-GB"/>
          </a:p>
        </p:txBody>
      </p:sp>
    </p:spTree>
    <p:extLst>
      <p:ext uri="{BB962C8B-B14F-4D97-AF65-F5344CB8AC3E}">
        <p14:creationId xmlns:p14="http://schemas.microsoft.com/office/powerpoint/2010/main" val="89386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9F6531-0F45-473D-98A2-0AD7B0B43E1D}" type="slidenum">
              <a:rPr lang="en-GB" smtClean="0"/>
              <a:t>33</a:t>
            </a:fld>
            <a:endParaRPr lang="en-GB"/>
          </a:p>
        </p:txBody>
      </p:sp>
    </p:spTree>
    <p:extLst>
      <p:ext uri="{BB962C8B-B14F-4D97-AF65-F5344CB8AC3E}">
        <p14:creationId xmlns:p14="http://schemas.microsoft.com/office/powerpoint/2010/main" val="3478088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34</a:t>
            </a:fld>
            <a:endParaRPr lang="en-GB"/>
          </a:p>
        </p:txBody>
      </p:sp>
    </p:spTree>
    <p:extLst>
      <p:ext uri="{BB962C8B-B14F-4D97-AF65-F5344CB8AC3E}">
        <p14:creationId xmlns:p14="http://schemas.microsoft.com/office/powerpoint/2010/main" val="680965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35</a:t>
            </a:fld>
            <a:endParaRPr lang="en-GB"/>
          </a:p>
        </p:txBody>
      </p:sp>
    </p:spTree>
    <p:extLst>
      <p:ext uri="{BB962C8B-B14F-4D97-AF65-F5344CB8AC3E}">
        <p14:creationId xmlns:p14="http://schemas.microsoft.com/office/powerpoint/2010/main" val="743001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36</a:t>
            </a:fld>
            <a:endParaRPr lang="en-GB"/>
          </a:p>
        </p:txBody>
      </p:sp>
    </p:spTree>
    <p:extLst>
      <p:ext uri="{BB962C8B-B14F-4D97-AF65-F5344CB8AC3E}">
        <p14:creationId xmlns:p14="http://schemas.microsoft.com/office/powerpoint/2010/main" val="469862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37</a:t>
            </a:fld>
            <a:endParaRPr lang="en-GB"/>
          </a:p>
        </p:txBody>
      </p:sp>
    </p:spTree>
    <p:extLst>
      <p:ext uri="{BB962C8B-B14F-4D97-AF65-F5344CB8AC3E}">
        <p14:creationId xmlns:p14="http://schemas.microsoft.com/office/powerpoint/2010/main" val="18159852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38</a:t>
            </a:fld>
            <a:endParaRPr lang="en-GB"/>
          </a:p>
        </p:txBody>
      </p:sp>
    </p:spTree>
    <p:extLst>
      <p:ext uri="{BB962C8B-B14F-4D97-AF65-F5344CB8AC3E}">
        <p14:creationId xmlns:p14="http://schemas.microsoft.com/office/powerpoint/2010/main" val="1741079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39</a:t>
            </a:fld>
            <a:endParaRPr lang="en-GB"/>
          </a:p>
        </p:txBody>
      </p:sp>
    </p:spTree>
    <p:extLst>
      <p:ext uri="{BB962C8B-B14F-4D97-AF65-F5344CB8AC3E}">
        <p14:creationId xmlns:p14="http://schemas.microsoft.com/office/powerpoint/2010/main" val="877561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40</a:t>
            </a:fld>
            <a:endParaRPr lang="en-GB"/>
          </a:p>
        </p:txBody>
      </p:sp>
    </p:spTree>
    <p:extLst>
      <p:ext uri="{BB962C8B-B14F-4D97-AF65-F5344CB8AC3E}">
        <p14:creationId xmlns:p14="http://schemas.microsoft.com/office/powerpoint/2010/main" val="1043574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41</a:t>
            </a:fld>
            <a:endParaRPr lang="en-GB"/>
          </a:p>
        </p:txBody>
      </p:sp>
    </p:spTree>
    <p:extLst>
      <p:ext uri="{BB962C8B-B14F-4D97-AF65-F5344CB8AC3E}">
        <p14:creationId xmlns:p14="http://schemas.microsoft.com/office/powerpoint/2010/main" val="631963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42</a:t>
            </a:fld>
            <a:endParaRPr lang="en-GB"/>
          </a:p>
        </p:txBody>
      </p:sp>
    </p:spTree>
    <p:extLst>
      <p:ext uri="{BB962C8B-B14F-4D97-AF65-F5344CB8AC3E}">
        <p14:creationId xmlns:p14="http://schemas.microsoft.com/office/powerpoint/2010/main" val="14883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a:t>
            </a:fld>
            <a:endParaRPr lang="en-GB"/>
          </a:p>
        </p:txBody>
      </p:sp>
    </p:spTree>
    <p:extLst>
      <p:ext uri="{BB962C8B-B14F-4D97-AF65-F5344CB8AC3E}">
        <p14:creationId xmlns:p14="http://schemas.microsoft.com/office/powerpoint/2010/main" val="2104351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43</a:t>
            </a:fld>
            <a:endParaRPr lang="en-GB"/>
          </a:p>
        </p:txBody>
      </p:sp>
    </p:spTree>
    <p:extLst>
      <p:ext uri="{BB962C8B-B14F-4D97-AF65-F5344CB8AC3E}">
        <p14:creationId xmlns:p14="http://schemas.microsoft.com/office/powerpoint/2010/main" val="945480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44</a:t>
            </a:fld>
            <a:endParaRPr lang="en-GB"/>
          </a:p>
        </p:txBody>
      </p:sp>
    </p:spTree>
    <p:extLst>
      <p:ext uri="{BB962C8B-B14F-4D97-AF65-F5344CB8AC3E}">
        <p14:creationId xmlns:p14="http://schemas.microsoft.com/office/powerpoint/2010/main" val="2438010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45</a:t>
            </a:fld>
            <a:endParaRPr lang="en-GB"/>
          </a:p>
        </p:txBody>
      </p:sp>
    </p:spTree>
    <p:extLst>
      <p:ext uri="{BB962C8B-B14F-4D97-AF65-F5344CB8AC3E}">
        <p14:creationId xmlns:p14="http://schemas.microsoft.com/office/powerpoint/2010/main" val="835367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46</a:t>
            </a:fld>
            <a:endParaRPr lang="en-GB"/>
          </a:p>
        </p:txBody>
      </p:sp>
    </p:spTree>
    <p:extLst>
      <p:ext uri="{BB962C8B-B14F-4D97-AF65-F5344CB8AC3E}">
        <p14:creationId xmlns:p14="http://schemas.microsoft.com/office/powerpoint/2010/main" val="587335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47</a:t>
            </a:fld>
            <a:endParaRPr lang="en-GB"/>
          </a:p>
        </p:txBody>
      </p:sp>
    </p:spTree>
    <p:extLst>
      <p:ext uri="{BB962C8B-B14F-4D97-AF65-F5344CB8AC3E}">
        <p14:creationId xmlns:p14="http://schemas.microsoft.com/office/powerpoint/2010/main" val="102110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5</a:t>
            </a:fld>
            <a:endParaRPr lang="en-GB"/>
          </a:p>
        </p:txBody>
      </p:sp>
    </p:spTree>
    <p:extLst>
      <p:ext uri="{BB962C8B-B14F-4D97-AF65-F5344CB8AC3E}">
        <p14:creationId xmlns:p14="http://schemas.microsoft.com/office/powerpoint/2010/main" val="70960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029AD3-7075-4149-9F88-221C67B09D6E}" type="slidenum">
              <a:rPr lang="en-GB" smtClean="0"/>
              <a:t>6</a:t>
            </a:fld>
            <a:endParaRPr lang="en-GB"/>
          </a:p>
        </p:txBody>
      </p:sp>
    </p:spTree>
    <p:extLst>
      <p:ext uri="{BB962C8B-B14F-4D97-AF65-F5344CB8AC3E}">
        <p14:creationId xmlns:p14="http://schemas.microsoft.com/office/powerpoint/2010/main" val="254693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7</a:t>
            </a:fld>
            <a:endParaRPr lang="en-GB"/>
          </a:p>
        </p:txBody>
      </p:sp>
    </p:spTree>
    <p:extLst>
      <p:ext uri="{BB962C8B-B14F-4D97-AF65-F5344CB8AC3E}">
        <p14:creationId xmlns:p14="http://schemas.microsoft.com/office/powerpoint/2010/main" val="345245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8</a:t>
            </a:fld>
            <a:endParaRPr lang="en-GB"/>
          </a:p>
        </p:txBody>
      </p:sp>
    </p:spTree>
    <p:extLst>
      <p:ext uri="{BB962C8B-B14F-4D97-AF65-F5344CB8AC3E}">
        <p14:creationId xmlns:p14="http://schemas.microsoft.com/office/powerpoint/2010/main" val="191704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9F6531-0F45-473D-98A2-0AD7B0B43E1D}" type="slidenum">
              <a:rPr lang="en-GB" smtClean="0"/>
              <a:t>9</a:t>
            </a:fld>
            <a:endParaRPr lang="en-GB"/>
          </a:p>
        </p:txBody>
      </p:sp>
    </p:spTree>
    <p:extLst>
      <p:ext uri="{BB962C8B-B14F-4D97-AF65-F5344CB8AC3E}">
        <p14:creationId xmlns:p14="http://schemas.microsoft.com/office/powerpoint/2010/main" val="113750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AFCB61-1AAC-3144-9D09-532351D24463}" type="datetime1">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134500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22771F-B19E-2149-8D5D-0F21E62E870A}" type="datetime1">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128473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A522F2-07A8-2044-A994-267AF8114FB2}" type="datetime1">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342013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7E0602-AAE9-EF42-A9CF-1639F8D9943E}" type="datetime1">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3588852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788454"/>
            <a:ext cx="8361229" cy="2098226"/>
          </a:xfrm>
        </p:spPr>
        <p:txBody>
          <a:bodyPr anchor="ctr">
            <a:noAutofit/>
          </a:bodyPr>
          <a:lstStyle>
            <a:lvl1pPr algn="ctr">
              <a:defRPr lang="en-US" sz="4400" b="1" kern="1200" cap="none" baseline="0" dirty="0">
                <a:solidFill>
                  <a:srgbClr val="000099"/>
                </a:solidFill>
                <a:latin typeface="Gill Sans MT" charset="0"/>
                <a:ea typeface="Gill Sans MT" charset="0"/>
                <a:cs typeface="Gill Sans MT" charset="0"/>
              </a:defRPr>
            </a:lvl1pPr>
          </a:lstStyle>
          <a:p>
            <a:r>
              <a:rPr lang="en-US" dirty="0"/>
              <a:t>Title</a:t>
            </a:r>
          </a:p>
        </p:txBody>
      </p:sp>
      <p:sp>
        <p:nvSpPr>
          <p:cNvPr id="3" name="Subtitle 2"/>
          <p:cNvSpPr>
            <a:spLocks noGrp="1"/>
          </p:cNvSpPr>
          <p:nvPr>
            <p:ph type="subTitle" idx="1" hasCustomPrompt="1"/>
          </p:nvPr>
        </p:nvSpPr>
        <p:spPr>
          <a:xfrm>
            <a:off x="2679906" y="3956279"/>
            <a:ext cx="6831673" cy="1086237"/>
          </a:xfrm>
        </p:spPr>
        <p:txBody>
          <a:bodyPr>
            <a:normAutofit/>
          </a:bodyPr>
          <a:lstStyle>
            <a:lvl1pPr marL="0" indent="0" algn="ctr">
              <a:lnSpc>
                <a:spcPct val="112000"/>
              </a:lnSpc>
              <a:spcBef>
                <a:spcPts val="0"/>
              </a:spcBef>
              <a:spcAft>
                <a:spcPts val="0"/>
              </a:spcAft>
              <a:buNone/>
              <a:defRPr lang="en-US" sz="2800" b="1" kern="1200" baseline="0" dirty="0">
                <a:solidFill>
                  <a:srgbClr val="000099"/>
                </a:solidFill>
                <a:latin typeface="Gill Sans MT" panose="020B0502020104020203"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A507198-FB96-4B84-AC65-33D30F428326}" type="slidenum">
              <a:rPr lang="en-GB" smtClean="0"/>
              <a:t>‹#›</a:t>
            </a:fld>
            <a:endParaRPr lang="en-GB"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 name="Picture 9">
            <a:extLst>
              <a:ext uri="{FF2B5EF4-FFF2-40B4-BE49-F238E27FC236}">
                <a16:creationId xmlns:a16="http://schemas.microsoft.com/office/drawing/2014/main" id="{D8091487-182F-D746-BAFF-42E14FE62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9252" y="4769947"/>
            <a:ext cx="1212265" cy="188574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5C4B77-9EDE-9B4F-A9BB-2C31186FA8AE}" type="datetime1">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1287389" y="6096000"/>
            <a:ext cx="904611" cy="762000"/>
          </a:xfrm>
        </p:spPr>
        <p:txBody>
          <a:bodyPr/>
          <a:lstStyle>
            <a:lvl1pPr>
              <a:defRPr sz="1400">
                <a:latin typeface="Gill Sans MT" charset="0"/>
                <a:ea typeface="Gill Sans MT" charset="0"/>
                <a:cs typeface="Gill Sans MT" charset="0"/>
              </a:defRPr>
            </a:lvl1pPr>
          </a:lstStyle>
          <a:p>
            <a:fld id="{F37E35ED-8B68-044A-BAE8-8E9812083E95}"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B509B32-5D7A-114C-BA4F-0FE974E3FC6C}" type="datetime1">
              <a:rPr lang="en-GB" smtClean="0"/>
              <a:t>10/06/2020</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A507198-FB96-4B84-AC65-33D30F428326}"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0C7FBC-9B2E-6A40-8BC7-82F85622F7C8}" type="datetime1">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507198-FB96-4B84-AC65-33D30F428326}"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10309F-78CB-0A46-91B6-B81B8572E1CD}" type="datetime1">
              <a:rPr lang="en-GB" smtClean="0"/>
              <a:t>10/06/2020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507198-FB96-4B84-AC65-33D30F428326}"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72A11-4CA8-284C-A0C7-548C255E21F6}" type="datetime1">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507198-FB96-4B84-AC65-33D30F428326}" type="slidenum">
              <a:rPr lang="en-GB" smtClean="0"/>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BE41C-345C-8B4E-A145-5E70C430959F}" type="datetime1">
              <a:rPr lang="en-GB" smtClean="0"/>
              <a:t>10/06/2020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507198-FB96-4B84-AC65-33D30F42832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2C2315-84D0-644D-AB32-D5A47A0E2528}" type="datetime1">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1719244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D51391-0DFC-9E4B-BBC0-27103E9FBAA9}" type="datetime1">
              <a:rPr lang="en-GB" smtClean="0"/>
              <a:t>10/06/2020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507198-FB96-4B84-AC65-33D30F428326}"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ECA93E6-0D65-B047-BDB6-70EBD0DBDCF0}" type="datetime1">
              <a:rPr lang="en-GB" smtClean="0"/>
              <a:t>10/06/2020</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507198-FB96-4B84-AC65-33D30F428326}"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12B0C2-C360-1841-99D9-C034A67DF606}" type="datetime1">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07198-FB96-4B84-AC65-33D30F428326}" type="slidenum">
              <a:rPr lang="en-GB" smtClean="0"/>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6DDA09-C2F5-7D41-A1A8-B30F7B974F0C}" type="datetime1">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07198-FB96-4B84-AC65-33D30F42832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BF7C2-0889-BE42-8016-13B432230F5C}" type="datetime1">
              <a:rPr lang="en-GB" smtClean="0"/>
              <a:t>10/06/2020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316636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B899F1-033F-6145-8125-B974D33623D5}" type="datetime1">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102846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AB51C0-D7DD-7042-9FF6-921ED16330A7}" type="datetime1">
              <a:rPr lang="en-GB" smtClean="0"/>
              <a:t>10/06/2020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172394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06C02C3-47F1-4247-A77E-8774B215613E}" type="datetime1">
              <a:rPr lang="en-GB" smtClean="0"/>
              <a:t>10/06/2020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131584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4FE-4C7E-9943-B2F4-50F78D885246}" type="datetime1">
              <a:rPr lang="en-GB" smtClean="0"/>
              <a:t>10/06/2020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276339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291375-31C4-C448-A688-832D6C0B0AF4}" type="datetime1">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302794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F487A-3B98-E94D-A842-3B0B0F6B619E}" type="datetime1">
              <a:rPr lang="en-GB" smtClean="0"/>
              <a:t>10/06/2020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507198-FB96-4B84-AC65-33D30F428326}" type="slidenum">
              <a:rPr lang="en-GB" smtClean="0"/>
              <a:t>‹#›</a:t>
            </a:fld>
            <a:endParaRPr lang="en-GB"/>
          </a:p>
        </p:txBody>
      </p:sp>
    </p:spTree>
    <p:extLst>
      <p:ext uri="{BB962C8B-B14F-4D97-AF65-F5344CB8AC3E}">
        <p14:creationId xmlns:p14="http://schemas.microsoft.com/office/powerpoint/2010/main" val="374209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EC92F-3D0E-9244-874B-C9E1EB937AFC}" type="datetime1">
              <a:rPr lang="en-GB" smtClean="0"/>
              <a:t>10/06/2020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07198-FB96-4B84-AC65-33D30F428326}" type="slidenum">
              <a:rPr lang="en-GB" smtClean="0"/>
              <a:t>‹#›</a:t>
            </a:fld>
            <a:endParaRPr lang="en-GB"/>
          </a:p>
        </p:txBody>
      </p:sp>
    </p:spTree>
    <p:extLst>
      <p:ext uri="{BB962C8B-B14F-4D97-AF65-F5344CB8AC3E}">
        <p14:creationId xmlns:p14="http://schemas.microsoft.com/office/powerpoint/2010/main" val="1380578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953D407-9FF6-174B-85B7-EBF0D3EC0C22}" type="datetime1">
              <a:rPr lang="en-GB" smtClean="0"/>
              <a:t>10/06/2020</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A507198-FB96-4B84-AC65-33D30F428326}"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802530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iied.org/UWA-warden-training"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hyperlink" Target="https://www.youtube.com/watch?v=CvW_YfttlnQ" TargetMode="Externa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hyperlink" Target="http://pubs.iied.org/pdfs/14661IIED.pdf"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pubs.iied.org/14661IIED"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collections/illegal-wildlife-trade-iwt-challenge-fund" TargetMode="External"/><Relationship Id="rId2" Type="http://schemas.openxmlformats.org/officeDocument/2006/relationships/hyperlink" Target="https://www.iied.org/park-action-plans-increasing-community-engagement-tackling-wildlife-crime" TargetMode="External"/><Relationship Id="rId1" Type="http://schemas.openxmlformats.org/officeDocument/2006/relationships/slideLayout" Target="../slideLayouts/slideLayout14.xml"/><Relationship Id="rId6" Type="http://schemas.openxmlformats.org/officeDocument/2006/relationships/image" Target="../media/image13.emf"/><Relationship Id="rId5" Type="http://schemas.openxmlformats.org/officeDocument/2006/relationships/image" Target="../media/image12.jpe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hyperlink" Target="http://pubs.iied.org/pdfs/G03942.pdf" TargetMode="External"/><Relationship Id="rId2" Type="http://schemas.openxmlformats.org/officeDocument/2006/relationships/hyperlink" Target="http://pubs.iied.org/pdfs/14661IIED.pdf" TargetMode="External"/><Relationship Id="rId1" Type="http://schemas.openxmlformats.org/officeDocument/2006/relationships/slideLayout" Target="../slideLayouts/slideLayout14.xml"/><Relationship Id="rId5" Type="http://schemas.openxmlformats.org/officeDocument/2006/relationships/hyperlink" Target="http://www.ugandawildlife.org/images/pdfs/general_management_plans/Lake_Mburo_Conservation_Area_GMP_%202015-2025.pdf" TargetMode="External"/><Relationship Id="rId4" Type="http://schemas.openxmlformats.org/officeDocument/2006/relationships/hyperlink" Target="http://www.cambridgeconservation.org/resource/toolkits/intrinsic-integrating-rights-and-social-issues-conservation-trainers-gui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1228300"/>
            <a:ext cx="8361229" cy="2459534"/>
          </a:xfrm>
        </p:spPr>
        <p:txBody>
          <a:bodyPr anchor="t">
            <a:noAutofit/>
          </a:bodyPr>
          <a:lstStyle/>
          <a:p>
            <a:r>
              <a:rPr lang="en-GB" sz="4400" b="1" cap="none" dirty="0">
                <a:solidFill>
                  <a:srgbClr val="000099"/>
                </a:solidFill>
                <a:latin typeface="Gill Sans MT" charset="0"/>
                <a:ea typeface="Gill Sans MT" charset="0"/>
                <a:cs typeface="Gill Sans MT" charset="0"/>
              </a:rPr>
              <a:t>Module 5</a:t>
            </a:r>
            <a:br>
              <a:rPr lang="en-GB" sz="4400" b="1" cap="none" dirty="0">
                <a:solidFill>
                  <a:srgbClr val="000099"/>
                </a:solidFill>
                <a:latin typeface="Gill Sans MT" charset="0"/>
                <a:ea typeface="Gill Sans MT" charset="0"/>
                <a:cs typeface="Gill Sans MT" charset="0"/>
              </a:rPr>
            </a:br>
            <a:r>
              <a:rPr lang="en-GB" sz="4400" b="1" cap="none" dirty="0">
                <a:solidFill>
                  <a:srgbClr val="000099"/>
                </a:solidFill>
                <a:latin typeface="Gill Sans MT" charset="0"/>
                <a:ea typeface="Gill Sans MT" charset="0"/>
                <a:cs typeface="Gill Sans MT" charset="0"/>
              </a:rPr>
              <a:t>-</a:t>
            </a:r>
            <a:br>
              <a:rPr lang="en-GB" sz="4400" b="1" dirty="0">
                <a:solidFill>
                  <a:srgbClr val="000099"/>
                </a:solidFill>
                <a:latin typeface="Gill Sans MT" charset="0"/>
                <a:ea typeface="Gill Sans MT" charset="0"/>
                <a:cs typeface="Gill Sans MT" charset="0"/>
              </a:rPr>
            </a:br>
            <a:r>
              <a:rPr lang="en-GB" sz="4400" b="1" cap="none" dirty="0">
                <a:solidFill>
                  <a:srgbClr val="000099"/>
                </a:solidFill>
                <a:latin typeface="Gill Sans MT" charset="0"/>
                <a:ea typeface="Gill Sans MT" charset="0"/>
                <a:cs typeface="Gill Sans MT" charset="0"/>
              </a:rPr>
              <a:t>Undertaking gender assessments for conservation</a:t>
            </a:r>
            <a:endParaRPr lang="en-GB" sz="4400" b="1" dirty="0">
              <a:solidFill>
                <a:srgbClr val="000099"/>
              </a:solidFill>
              <a:latin typeface="Gill Sans MT" charset="0"/>
              <a:ea typeface="Gill Sans MT" charset="0"/>
              <a:cs typeface="Gill Sans MT" charset="0"/>
            </a:endParaRPr>
          </a:p>
        </p:txBody>
      </p:sp>
      <p:sp>
        <p:nvSpPr>
          <p:cNvPr id="5" name="Subtitle 4"/>
          <p:cNvSpPr>
            <a:spLocks noGrp="1"/>
          </p:cNvSpPr>
          <p:nvPr>
            <p:ph type="subTitle" idx="1"/>
          </p:nvPr>
        </p:nvSpPr>
        <p:spPr>
          <a:xfrm>
            <a:off x="1915385" y="4101837"/>
            <a:ext cx="8361229" cy="1610983"/>
          </a:xfrm>
        </p:spPr>
        <p:txBody>
          <a:bodyPr>
            <a:normAutofit/>
          </a:bodyPr>
          <a:lstStyle/>
          <a:p>
            <a:r>
              <a:rPr lang="en-GB" sz="2800" b="1" dirty="0">
                <a:solidFill>
                  <a:srgbClr val="000099"/>
                </a:solidFill>
                <a:latin typeface="Gill Sans MT" panose="020B0502020104020203" pitchFamily="34" charset="0"/>
              </a:rPr>
              <a:t>Uganda Wildlife Authority </a:t>
            </a:r>
          </a:p>
          <a:p>
            <a:r>
              <a:rPr lang="en-GB" sz="2800" b="1" dirty="0">
                <a:solidFill>
                  <a:srgbClr val="000099"/>
                </a:solidFill>
                <a:latin typeface="Gill Sans MT" panose="020B0502020104020203" pitchFamily="34" charset="0"/>
              </a:rPr>
              <a:t>Community Conservation Wardens</a:t>
            </a:r>
          </a:p>
          <a:p>
            <a:r>
              <a:rPr lang="en-GB" sz="2800" b="1" dirty="0">
                <a:solidFill>
                  <a:srgbClr val="000099"/>
                </a:solidFill>
                <a:latin typeface="Gill Sans MT" panose="020B0502020104020203" pitchFamily="34" charset="0"/>
              </a:rPr>
              <a:t>Training Pack: 2018 &amp; 2019</a:t>
            </a:r>
          </a:p>
          <a:p>
            <a:endParaRPr lang="en-GB" sz="2400" b="1" dirty="0">
              <a:solidFill>
                <a:srgbClr val="000099"/>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252" y="4769947"/>
            <a:ext cx="1212265" cy="1885746"/>
          </a:xfrm>
          <a:prstGeom prst="rect">
            <a:avLst/>
          </a:prstGeom>
        </p:spPr>
      </p:pic>
      <p:sp>
        <p:nvSpPr>
          <p:cNvPr id="3" name="Slide Number Placeholder 2"/>
          <p:cNvSpPr>
            <a:spLocks noGrp="1"/>
          </p:cNvSpPr>
          <p:nvPr>
            <p:ph type="sldNum" sz="quarter" idx="12"/>
          </p:nvPr>
        </p:nvSpPr>
        <p:spPr/>
        <p:txBody>
          <a:bodyPr/>
          <a:lstStyle/>
          <a:p>
            <a:fld id="{AA507198-FB96-4B84-AC65-33D30F428326}" type="slidenum">
              <a:rPr lang="en-GB" smtClean="0"/>
              <a:t>1</a:t>
            </a:fld>
            <a:endParaRPr lang="en-GB"/>
          </a:p>
        </p:txBody>
      </p:sp>
    </p:spTree>
    <p:extLst>
      <p:ext uri="{BB962C8B-B14F-4D97-AF65-F5344CB8AC3E}">
        <p14:creationId xmlns:p14="http://schemas.microsoft.com/office/powerpoint/2010/main" val="59856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65126"/>
            <a:ext cx="10515600" cy="109018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b="1">
                <a:solidFill>
                  <a:srgbClr val="000099"/>
                </a:solidFill>
                <a:latin typeface="Gill Sans MT" charset="0"/>
                <a:ea typeface="Gill Sans MT" charset="0"/>
                <a:cs typeface="Gill Sans MT" charset="0"/>
              </a:rPr>
              <a:t>Gender and work</a:t>
            </a:r>
            <a:endParaRPr lang="en-GB" b="1" dirty="0">
              <a:solidFill>
                <a:srgbClr val="000099"/>
              </a:solidFill>
              <a:latin typeface="Gill Sans MT" charset="0"/>
              <a:ea typeface="Gill Sans MT" charset="0"/>
              <a:cs typeface="Gill Sans MT" charset="0"/>
            </a:endParaRPr>
          </a:p>
        </p:txBody>
      </p:sp>
      <p:sp>
        <p:nvSpPr>
          <p:cNvPr id="6" name="Content Placeholder 2"/>
          <p:cNvSpPr txBox="1">
            <a:spLocks/>
          </p:cNvSpPr>
          <p:nvPr/>
        </p:nvSpPr>
        <p:spPr>
          <a:xfrm>
            <a:off x="1140031" y="1238491"/>
            <a:ext cx="7960068" cy="5304813"/>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q"/>
            </a:pPr>
            <a:r>
              <a:rPr lang="en-GB" sz="2800" dirty="0">
                <a:latin typeface="Gill Sans MT" charset="0"/>
                <a:ea typeface="Gill Sans MT" charset="0"/>
                <a:cs typeface="Gill Sans MT" charset="0"/>
              </a:rPr>
              <a:t>Internal household power relations determine labour, decision-making, ownership and control of assets among women, men, girls and boys</a:t>
            </a:r>
          </a:p>
          <a:p>
            <a:pPr>
              <a:buFont typeface="Wingdings" panose="05000000000000000000" pitchFamily="2" charset="2"/>
              <a:buChar char="q"/>
            </a:pPr>
            <a:r>
              <a:rPr lang="en-US" sz="2800" dirty="0">
                <a:latin typeface="Gill Sans MT" charset="0"/>
                <a:ea typeface="Gill Sans MT" charset="0"/>
                <a:cs typeface="Gill Sans MT" charset="0"/>
              </a:rPr>
              <a:t>Generally, women do most unpaid household activities (‘</a:t>
            </a:r>
            <a:r>
              <a:rPr lang="en-GB" sz="2800" dirty="0">
                <a:latin typeface="Gill Sans MT" charset="0"/>
                <a:ea typeface="Gill Sans MT" charset="0"/>
                <a:cs typeface="Gill Sans MT" charset="0"/>
              </a:rPr>
              <a:t>reproductive’ labour)</a:t>
            </a:r>
          </a:p>
          <a:p>
            <a:pPr>
              <a:buFont typeface="Wingdings" panose="05000000000000000000" pitchFamily="2" charset="2"/>
              <a:buChar char="q"/>
            </a:pPr>
            <a:r>
              <a:rPr lang="en-GB" sz="2800" dirty="0">
                <a:latin typeface="Gill Sans MT" charset="0"/>
                <a:ea typeface="Gill Sans MT" charset="0"/>
                <a:cs typeface="Gill Sans MT" charset="0"/>
              </a:rPr>
              <a:t>Different value is placed on ‘reproductive’ and  ‘productive’ labour </a:t>
            </a:r>
            <a:r>
              <a:rPr lang="mr-IN" sz="2800" dirty="0">
                <a:latin typeface="Gill Sans MT" charset="0"/>
                <a:ea typeface="Gill Sans MT" charset="0"/>
                <a:cs typeface="Gill Sans MT" charset="0"/>
              </a:rPr>
              <a:t>–</a:t>
            </a:r>
            <a:r>
              <a:rPr lang="en-GB" sz="2800" dirty="0">
                <a:latin typeface="Gill Sans MT" charset="0"/>
                <a:ea typeface="Gill Sans MT" charset="0"/>
                <a:cs typeface="Gill Sans MT" charset="0"/>
              </a:rPr>
              <a:t> </a:t>
            </a:r>
            <a:r>
              <a:rPr lang="en-GB" sz="2800" dirty="0">
                <a:solidFill>
                  <a:srgbClr val="000099"/>
                </a:solidFill>
                <a:latin typeface="Gill Sans MT" charset="0"/>
                <a:ea typeface="Gill Sans MT" charset="0"/>
                <a:cs typeface="Gill Sans MT" charset="0"/>
              </a:rPr>
              <a:t>“</a:t>
            </a:r>
            <a:r>
              <a:rPr lang="en-GB" sz="2800" i="1" dirty="0">
                <a:solidFill>
                  <a:srgbClr val="000099"/>
                </a:solidFill>
                <a:latin typeface="Gill Sans MT" charset="0"/>
                <a:ea typeface="Gill Sans MT" charset="0"/>
                <a:cs typeface="Gill Sans MT" charset="0"/>
              </a:rPr>
              <a:t>My wife doesn’t work”</a:t>
            </a:r>
            <a:endParaRPr lang="en-GB" sz="2800" i="1" dirty="0">
              <a:latin typeface="Gill Sans MT" charset="0"/>
              <a:ea typeface="Gill Sans MT" charset="0"/>
              <a:cs typeface="Gill Sans MT" charset="0"/>
            </a:endParaRPr>
          </a:p>
          <a:p>
            <a:pPr>
              <a:buFont typeface="Wingdings" panose="05000000000000000000" pitchFamily="2" charset="2"/>
              <a:buChar char="q"/>
            </a:pPr>
            <a:r>
              <a:rPr lang="en-GB" sz="2800" dirty="0">
                <a:latin typeface="Gill Sans MT" charset="0"/>
                <a:ea typeface="Gill Sans MT" charset="0"/>
                <a:cs typeface="Gill Sans MT" charset="0"/>
              </a:rPr>
              <a:t>Sometimes women are even paid less than men for the same job </a:t>
            </a:r>
          </a:p>
          <a:p>
            <a:pPr>
              <a:buFont typeface="Wingdings" panose="05000000000000000000" pitchFamily="2" charset="2"/>
              <a:buChar char="q"/>
            </a:pPr>
            <a:r>
              <a:rPr lang="en-US" sz="2800" dirty="0">
                <a:latin typeface="Gill Sans MT" charset="0"/>
                <a:ea typeface="Gill Sans MT" charset="0"/>
                <a:cs typeface="Gill Sans MT" charset="0"/>
              </a:rPr>
              <a:t>Female employees are assumed to have fewer responsibilities than male employees </a:t>
            </a:r>
            <a:endParaRPr lang="en-GB" sz="2800" dirty="0">
              <a:latin typeface="Gill Sans MT" charset="0"/>
              <a:ea typeface="Gill Sans MT" charset="0"/>
              <a:cs typeface="Gill Sans MT" charset="0"/>
            </a:endParaRPr>
          </a:p>
        </p:txBody>
      </p:sp>
      <p:pic>
        <p:nvPicPr>
          <p:cNvPr id="7" name="Picture 6" descr="C:\Users\Agrippinah\My pictures\Nature Uganda\IMG-20160113-WA0017.jpg"/>
          <p:cNvPicPr/>
          <p:nvPr/>
        </p:nvPicPr>
        <p:blipFill rotWithShape="1">
          <a:blip r:embed="rId2" cstate="print">
            <a:extLst>
              <a:ext uri="{28A0092B-C50C-407E-A947-70E740481C1C}">
                <a14:useLocalDpi xmlns:a14="http://schemas.microsoft.com/office/drawing/2010/main" val="0"/>
              </a:ext>
            </a:extLst>
          </a:blip>
          <a:srcRect b="51497"/>
          <a:stretch/>
        </p:blipFill>
        <p:spPr bwMode="auto">
          <a:xfrm>
            <a:off x="9100099" y="1665333"/>
            <a:ext cx="2977032" cy="2698264"/>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AA507198-FB96-4B84-AC65-33D30F428326}" type="slidenum">
              <a:rPr lang="en-GB" smtClean="0"/>
              <a:t>10</a:t>
            </a:fld>
            <a:endParaRPr lang="en-GB"/>
          </a:p>
        </p:txBody>
      </p:sp>
    </p:spTree>
    <p:extLst>
      <p:ext uri="{BB962C8B-B14F-4D97-AF65-F5344CB8AC3E}">
        <p14:creationId xmlns:p14="http://schemas.microsoft.com/office/powerpoint/2010/main" val="19684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3148" y="378526"/>
            <a:ext cx="10225880" cy="872090"/>
          </a:xfrm>
        </p:spPr>
        <p:txBody>
          <a:bodyPr>
            <a:normAutofit fontScale="90000"/>
          </a:bodyPr>
          <a:lstStyle/>
          <a:p>
            <a:r>
              <a:rPr lang="en-US" sz="3600" b="1" dirty="0">
                <a:solidFill>
                  <a:srgbClr val="000099"/>
                </a:solidFill>
                <a:latin typeface="Gill Sans MT" panose="020B0502020104020203" pitchFamily="34" charset="0"/>
              </a:rPr>
              <a:t>Case Study: Gender and tourism employment in Bwindi</a:t>
            </a:r>
          </a:p>
        </p:txBody>
      </p:sp>
      <p:graphicFrame>
        <p:nvGraphicFramePr>
          <p:cNvPr id="8" name="Content Placeholder 3"/>
          <p:cNvGraphicFramePr>
            <a:graphicFrameLocks/>
          </p:cNvGraphicFramePr>
          <p:nvPr>
            <p:extLst>
              <p:ext uri="{D42A27DB-BD31-4B8C-83A1-F6EECF244321}">
                <p14:modId xmlns:p14="http://schemas.microsoft.com/office/powerpoint/2010/main" val="1714544204"/>
              </p:ext>
            </p:extLst>
          </p:nvPr>
        </p:nvGraphicFramePr>
        <p:xfrm>
          <a:off x="1009401" y="1516284"/>
          <a:ext cx="6699337" cy="46414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92706" y="6223000"/>
            <a:ext cx="9976893" cy="369332"/>
          </a:xfrm>
          <a:prstGeom prst="rect">
            <a:avLst/>
          </a:prstGeom>
          <a:noFill/>
        </p:spPr>
        <p:txBody>
          <a:bodyPr wrap="square" rtlCol="0">
            <a:spAutoFit/>
          </a:bodyPr>
          <a:lstStyle/>
          <a:p>
            <a:r>
              <a:rPr lang="en-US" dirty="0" err="1"/>
              <a:t>Namara</a:t>
            </a:r>
            <a:r>
              <a:rPr lang="en-US" dirty="0"/>
              <a:t> (2015)</a:t>
            </a:r>
          </a:p>
        </p:txBody>
      </p:sp>
      <p:sp>
        <p:nvSpPr>
          <p:cNvPr id="4" name="Slide Number Placeholder 3"/>
          <p:cNvSpPr>
            <a:spLocks noGrp="1"/>
          </p:cNvSpPr>
          <p:nvPr>
            <p:ph type="sldNum" sz="quarter" idx="12"/>
          </p:nvPr>
        </p:nvSpPr>
        <p:spPr/>
        <p:txBody>
          <a:bodyPr/>
          <a:lstStyle/>
          <a:p>
            <a:fld id="{AA507198-FB96-4B84-AC65-33D30F428326}" type="slidenum">
              <a:rPr lang="en-GB" smtClean="0"/>
              <a:t>11</a:t>
            </a:fld>
            <a:endParaRPr lang="en-GB" dirty="0"/>
          </a:p>
        </p:txBody>
      </p:sp>
      <p:sp>
        <p:nvSpPr>
          <p:cNvPr id="3" name="TextBox 2">
            <a:extLst>
              <a:ext uri="{FF2B5EF4-FFF2-40B4-BE49-F238E27FC236}">
                <a16:creationId xmlns:a16="http://schemas.microsoft.com/office/drawing/2014/main" id="{F4320509-5DE8-3D4F-9FBF-860EF29E97FB}"/>
              </a:ext>
            </a:extLst>
          </p:cNvPr>
          <p:cNvSpPr txBox="1"/>
          <p:nvPr/>
        </p:nvSpPr>
        <p:spPr>
          <a:xfrm>
            <a:off x="7813964" y="1516284"/>
            <a:ext cx="4184072" cy="4247317"/>
          </a:xfrm>
          <a:prstGeom prst="rect">
            <a:avLst/>
          </a:prstGeom>
          <a:noFill/>
        </p:spPr>
        <p:txBody>
          <a:bodyPr wrap="square" rtlCol="0">
            <a:spAutoFit/>
          </a:bodyPr>
          <a:lstStyle/>
          <a:p>
            <a:r>
              <a:rPr lang="en-US" sz="3000" dirty="0">
                <a:latin typeface="Gill Sans MT" panose="020B0502020104020203" pitchFamily="34" charset="77"/>
              </a:rPr>
              <a:t>A survey was undertaken of tourism lodges around the Bwindi National Park to understand whether lodges were employing both women and men. Most jobs were taken by men, and 5 lodges had no female employees at all. </a:t>
            </a:r>
          </a:p>
        </p:txBody>
      </p:sp>
    </p:spTree>
    <p:extLst>
      <p:ext uri="{BB962C8B-B14F-4D97-AF65-F5344CB8AC3E}">
        <p14:creationId xmlns:p14="http://schemas.microsoft.com/office/powerpoint/2010/main" val="283857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3148" y="378526"/>
            <a:ext cx="10225880" cy="1485900"/>
          </a:xfrm>
        </p:spPr>
        <p:txBody>
          <a:bodyPr>
            <a:normAutofit/>
          </a:bodyPr>
          <a:lstStyle/>
          <a:p>
            <a:r>
              <a:rPr lang="en-US" sz="3600" b="1" dirty="0">
                <a:solidFill>
                  <a:srgbClr val="000099"/>
                </a:solidFill>
                <a:latin typeface="Gill Sans MT" panose="020B0502020104020203" pitchFamily="34" charset="0"/>
              </a:rPr>
              <a:t>Case Study: Gender and tourism employment in Bwindi</a:t>
            </a:r>
          </a:p>
        </p:txBody>
      </p:sp>
      <p:graphicFrame>
        <p:nvGraphicFramePr>
          <p:cNvPr id="7" name="Picture Placeholder 6"/>
          <p:cNvGraphicFramePr>
            <a:graphicFrameLocks noGrp="1"/>
          </p:cNvGraphicFramePr>
          <p:nvPr>
            <p:ph sz="half" idx="1"/>
            <p:extLst>
              <p:ext uri="{D42A27DB-BD31-4B8C-83A1-F6EECF244321}">
                <p14:modId xmlns:p14="http://schemas.microsoft.com/office/powerpoint/2010/main" val="1052461308"/>
              </p:ext>
            </p:extLst>
          </p:nvPr>
        </p:nvGraphicFramePr>
        <p:xfrm>
          <a:off x="5463251" y="1864426"/>
          <a:ext cx="6423949" cy="409290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12"/>
          <p:cNvSpPr>
            <a:spLocks noGrp="1"/>
          </p:cNvSpPr>
          <p:nvPr>
            <p:ph sz="half" idx="2"/>
          </p:nvPr>
        </p:nvSpPr>
        <p:spPr>
          <a:xfrm>
            <a:off x="843148" y="2030680"/>
            <a:ext cx="4778592" cy="4011345"/>
          </a:xfrm>
        </p:spPr>
        <p:txBody>
          <a:bodyPr>
            <a:noAutofit/>
          </a:bodyPr>
          <a:lstStyle/>
          <a:p>
            <a:pPr>
              <a:buFont typeface="Wingdings" panose="05000000000000000000" pitchFamily="2" charset="2"/>
              <a:buChar char="q"/>
            </a:pPr>
            <a:r>
              <a:rPr lang="en-GB" sz="2800" dirty="0">
                <a:latin typeface="Gill Sans MT" panose="020B0502020104020203" pitchFamily="34" charset="0"/>
              </a:rPr>
              <a:t>Highest level of female employment was in the low level positions</a:t>
            </a:r>
          </a:p>
          <a:p>
            <a:pPr>
              <a:buFont typeface="Wingdings" panose="05000000000000000000" pitchFamily="2" charset="2"/>
              <a:buChar char="q"/>
            </a:pPr>
            <a:r>
              <a:rPr lang="en-GB" sz="2800" dirty="0">
                <a:latin typeface="Gill Sans MT" panose="020B0502020104020203" pitchFamily="34" charset="0"/>
              </a:rPr>
              <a:t>Lowest level of female employment in senior management positions</a:t>
            </a:r>
          </a:p>
          <a:p>
            <a:pPr marL="342900" indent="-342900">
              <a:buFont typeface="Wingdings" panose="05000000000000000000" pitchFamily="2" charset="2"/>
              <a:buChar char="Ø"/>
            </a:pPr>
            <a:endParaRPr lang="en-US" sz="2800" dirty="0">
              <a:latin typeface="Gill Sans MT" panose="020B0502020104020203" pitchFamily="34" charset="0"/>
            </a:endParaRPr>
          </a:p>
        </p:txBody>
      </p:sp>
      <p:sp>
        <p:nvSpPr>
          <p:cNvPr id="8" name="TextBox 7"/>
          <p:cNvSpPr txBox="1"/>
          <p:nvPr/>
        </p:nvSpPr>
        <p:spPr>
          <a:xfrm>
            <a:off x="792706" y="6223000"/>
            <a:ext cx="9976893" cy="369332"/>
          </a:xfrm>
          <a:prstGeom prst="rect">
            <a:avLst/>
          </a:prstGeom>
          <a:noFill/>
        </p:spPr>
        <p:txBody>
          <a:bodyPr wrap="square" rtlCol="0">
            <a:spAutoFit/>
          </a:bodyPr>
          <a:lstStyle/>
          <a:p>
            <a:r>
              <a:rPr lang="en-US" dirty="0" err="1"/>
              <a:t>Namara</a:t>
            </a:r>
            <a:r>
              <a:rPr lang="en-US" dirty="0"/>
              <a:t> (2015)</a:t>
            </a:r>
          </a:p>
        </p:txBody>
      </p:sp>
      <p:sp>
        <p:nvSpPr>
          <p:cNvPr id="4" name="Slide Number Placeholder 3"/>
          <p:cNvSpPr>
            <a:spLocks noGrp="1"/>
          </p:cNvSpPr>
          <p:nvPr>
            <p:ph type="sldNum" sz="quarter" idx="12"/>
          </p:nvPr>
        </p:nvSpPr>
        <p:spPr/>
        <p:txBody>
          <a:bodyPr/>
          <a:lstStyle/>
          <a:p>
            <a:fld id="{AA507198-FB96-4B84-AC65-33D30F428326}" type="slidenum">
              <a:rPr lang="en-GB" smtClean="0"/>
              <a:t>12</a:t>
            </a:fld>
            <a:endParaRPr lang="en-GB"/>
          </a:p>
        </p:txBody>
      </p:sp>
    </p:spTree>
    <p:extLst>
      <p:ext uri="{BB962C8B-B14F-4D97-AF65-F5344CB8AC3E}">
        <p14:creationId xmlns:p14="http://schemas.microsoft.com/office/powerpoint/2010/main" val="2129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522" y="366651"/>
            <a:ext cx="10165278" cy="1143172"/>
          </a:xfrm>
        </p:spPr>
        <p:txBody>
          <a:bodyPr>
            <a:normAutofit/>
          </a:bodyPr>
          <a:lstStyle/>
          <a:p>
            <a:r>
              <a:rPr lang="en-US" sz="3600" b="1" dirty="0">
                <a:solidFill>
                  <a:srgbClr val="000099"/>
                </a:solidFill>
                <a:latin typeface="Gill Sans MT" panose="020B0502020104020203" pitchFamily="34" charset="0"/>
              </a:rPr>
              <a:t>Case Study: Gender and tourism employment in Bwindi</a:t>
            </a:r>
            <a:endParaRPr lang="en-GB" sz="3600" b="1" dirty="0">
              <a:solidFill>
                <a:srgbClr val="000099"/>
              </a:solidFill>
              <a:latin typeface="Gill Sans MT" charset="0"/>
              <a:ea typeface="Gill Sans MT" charset="0"/>
              <a:cs typeface="Gill Sans MT" charset="0"/>
            </a:endParaRPr>
          </a:p>
        </p:txBody>
      </p:sp>
      <p:sp>
        <p:nvSpPr>
          <p:cNvPr id="3" name="Content Placeholder 2"/>
          <p:cNvSpPr>
            <a:spLocks noGrp="1"/>
          </p:cNvSpPr>
          <p:nvPr>
            <p:ph idx="1"/>
          </p:nvPr>
        </p:nvSpPr>
        <p:spPr>
          <a:xfrm>
            <a:off x="893135" y="1509823"/>
            <a:ext cx="10758538" cy="4713177"/>
          </a:xfrm>
        </p:spPr>
        <p:txBody>
          <a:bodyPr>
            <a:normAutofit/>
          </a:bodyPr>
          <a:lstStyle/>
          <a:p>
            <a:pPr marL="0" lvl="0" indent="0">
              <a:buNone/>
            </a:pPr>
            <a:r>
              <a:rPr lang="en-GB" sz="3200" dirty="0">
                <a:latin typeface="Gill Sans MT" charset="0"/>
                <a:ea typeface="Gill Sans MT" charset="0"/>
                <a:cs typeface="Gill Sans MT" charset="0"/>
              </a:rPr>
              <a:t>Lodge owners were interviewed to understand why fewer women were employed than men in tourist lodges. This gave insight into employers’ </a:t>
            </a:r>
            <a:r>
              <a:rPr lang="en-GB" sz="3200" b="1" dirty="0">
                <a:latin typeface="Gill Sans MT" charset="0"/>
                <a:ea typeface="Gill Sans MT" charset="0"/>
                <a:cs typeface="Gill Sans MT" charset="0"/>
              </a:rPr>
              <a:t>perceptions about women</a:t>
            </a:r>
            <a:endParaRPr lang="en-GB" sz="3200" dirty="0">
              <a:latin typeface="Gill Sans MT" charset="0"/>
              <a:ea typeface="Gill Sans MT" charset="0"/>
              <a:cs typeface="Gill Sans MT" charset="0"/>
            </a:endParaRPr>
          </a:p>
          <a:p>
            <a:pPr marL="0" lvl="0" indent="0">
              <a:buNone/>
            </a:pPr>
            <a:endParaRPr lang="en-GB" dirty="0">
              <a:latin typeface="Gill Sans MT" charset="0"/>
              <a:ea typeface="Gill Sans MT" charset="0"/>
              <a:cs typeface="Gill Sans MT" charset="0"/>
            </a:endParaRPr>
          </a:p>
          <a:p>
            <a:pPr marL="0" lvl="0" indent="0">
              <a:buNone/>
            </a:pPr>
            <a:r>
              <a:rPr lang="en-GB" sz="3000" i="1" dirty="0">
                <a:latin typeface="Gill Sans MT" charset="0"/>
                <a:ea typeface="Gill Sans MT" charset="0"/>
                <a:cs typeface="Gill Sans MT" charset="0"/>
              </a:rPr>
              <a:t>Some lodge owners believed that women’s domestic responsibilities would:</a:t>
            </a:r>
          </a:p>
          <a:p>
            <a:r>
              <a:rPr lang="en-GB" sz="3000" dirty="0">
                <a:latin typeface="Gill Sans MT" charset="0"/>
                <a:ea typeface="Gill Sans MT" charset="0"/>
                <a:cs typeface="Gill Sans MT" charset="0"/>
              </a:rPr>
              <a:t>prevent women working away from home</a:t>
            </a:r>
          </a:p>
          <a:p>
            <a:r>
              <a:rPr lang="en-GB" sz="3000" dirty="0">
                <a:latin typeface="Gill Sans MT" charset="0"/>
                <a:ea typeface="Gill Sans MT" charset="0"/>
                <a:cs typeface="Gill Sans MT" charset="0"/>
              </a:rPr>
              <a:t>cause women to report to work late </a:t>
            </a:r>
          </a:p>
          <a:p>
            <a:r>
              <a:rPr lang="en-GB" sz="3000" dirty="0">
                <a:latin typeface="Gill Sans MT" charset="0"/>
                <a:ea typeface="Gill Sans MT" charset="0"/>
                <a:cs typeface="Gill Sans MT" charset="0"/>
              </a:rPr>
              <a:t>cause high levels of absenteeism among women workers</a:t>
            </a:r>
            <a:endParaRPr lang="en-US" sz="3000" dirty="0">
              <a:latin typeface="Gill Sans MT" charset="0"/>
              <a:ea typeface="Gill Sans MT" charset="0"/>
              <a:cs typeface="Gill Sans MT" charset="0"/>
            </a:endParaRPr>
          </a:p>
          <a:p>
            <a:pPr marL="0" indent="0">
              <a:buNone/>
            </a:pPr>
            <a:r>
              <a:rPr lang="en-GB" b="1" dirty="0">
                <a:latin typeface="Gill Sans MT" charset="0"/>
                <a:ea typeface="Gill Sans MT" charset="0"/>
                <a:cs typeface="Gill Sans MT" charset="0"/>
              </a:rPr>
              <a:t>These are only their beliefs, not the facts!</a:t>
            </a:r>
          </a:p>
        </p:txBody>
      </p:sp>
      <p:sp>
        <p:nvSpPr>
          <p:cNvPr id="5" name="TextBox 4"/>
          <p:cNvSpPr txBox="1"/>
          <p:nvPr/>
        </p:nvSpPr>
        <p:spPr>
          <a:xfrm>
            <a:off x="807522" y="6292334"/>
            <a:ext cx="9976893" cy="369332"/>
          </a:xfrm>
          <a:prstGeom prst="rect">
            <a:avLst/>
          </a:prstGeom>
          <a:noFill/>
        </p:spPr>
        <p:txBody>
          <a:bodyPr wrap="square" rtlCol="0">
            <a:spAutoFit/>
          </a:bodyPr>
          <a:lstStyle/>
          <a:p>
            <a:r>
              <a:rPr lang="en-US" dirty="0" err="1"/>
              <a:t>Namara</a:t>
            </a:r>
            <a:r>
              <a:rPr lang="en-US" dirty="0"/>
              <a:t> (2015)</a:t>
            </a:r>
          </a:p>
        </p:txBody>
      </p:sp>
      <p:sp>
        <p:nvSpPr>
          <p:cNvPr id="6" name="Slide Number Placeholder 5"/>
          <p:cNvSpPr>
            <a:spLocks noGrp="1"/>
          </p:cNvSpPr>
          <p:nvPr>
            <p:ph type="sldNum" sz="quarter" idx="12"/>
          </p:nvPr>
        </p:nvSpPr>
        <p:spPr/>
        <p:txBody>
          <a:bodyPr/>
          <a:lstStyle/>
          <a:p>
            <a:fld id="{F37E35ED-8B68-044A-BAE8-8E9812083E95}" type="slidenum">
              <a:rPr lang="en-GB" smtClean="0"/>
              <a:pPr/>
              <a:t>13</a:t>
            </a:fld>
            <a:endParaRPr lang="en-GB" dirty="0"/>
          </a:p>
        </p:txBody>
      </p:sp>
    </p:spTree>
    <p:extLst>
      <p:ext uri="{BB962C8B-B14F-4D97-AF65-F5344CB8AC3E}">
        <p14:creationId xmlns:p14="http://schemas.microsoft.com/office/powerpoint/2010/main" val="250648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522" y="366651"/>
            <a:ext cx="10165278" cy="1143172"/>
          </a:xfrm>
        </p:spPr>
        <p:txBody>
          <a:bodyPr>
            <a:normAutofit/>
          </a:bodyPr>
          <a:lstStyle/>
          <a:p>
            <a:r>
              <a:rPr lang="en-US" sz="3600" b="1" dirty="0">
                <a:solidFill>
                  <a:srgbClr val="000099"/>
                </a:solidFill>
                <a:latin typeface="Gill Sans MT" panose="020B0502020104020203" pitchFamily="34" charset="0"/>
              </a:rPr>
              <a:t>Case Study: Gender and tourism employment in Bwindi</a:t>
            </a:r>
            <a:endParaRPr lang="en-GB" sz="3600" b="1" dirty="0">
              <a:solidFill>
                <a:srgbClr val="000099"/>
              </a:solidFill>
              <a:latin typeface="Gill Sans MT" charset="0"/>
              <a:ea typeface="Gill Sans MT" charset="0"/>
              <a:cs typeface="Gill Sans MT" charset="0"/>
            </a:endParaRPr>
          </a:p>
        </p:txBody>
      </p:sp>
      <p:sp>
        <p:nvSpPr>
          <p:cNvPr id="3" name="Content Placeholder 2"/>
          <p:cNvSpPr>
            <a:spLocks noGrp="1"/>
          </p:cNvSpPr>
          <p:nvPr>
            <p:ph idx="1"/>
          </p:nvPr>
        </p:nvSpPr>
        <p:spPr>
          <a:xfrm>
            <a:off x="893135" y="1509823"/>
            <a:ext cx="10079665" cy="4713177"/>
          </a:xfrm>
        </p:spPr>
        <p:txBody>
          <a:bodyPr>
            <a:normAutofit fontScale="92500" lnSpcReduction="10000"/>
          </a:bodyPr>
          <a:lstStyle/>
          <a:p>
            <a:pPr marL="0" lvl="0" indent="0">
              <a:buNone/>
            </a:pPr>
            <a:r>
              <a:rPr lang="en-GB" sz="2800" i="1" dirty="0">
                <a:latin typeface="Gill Sans MT" charset="0"/>
                <a:ea typeface="Gill Sans MT" charset="0"/>
                <a:cs typeface="Gill Sans MT" charset="0"/>
              </a:rPr>
              <a:t>The study also found that many lodge owners believed that:</a:t>
            </a:r>
          </a:p>
          <a:p>
            <a:pPr lvl="0"/>
            <a:r>
              <a:rPr lang="en-GB" sz="2800" dirty="0">
                <a:latin typeface="Gill Sans MT" charset="0"/>
                <a:ea typeface="Gill Sans MT" charset="0"/>
                <a:cs typeface="Gill Sans MT" charset="0"/>
              </a:rPr>
              <a:t>women were less suitable than men for working in remote locations near the national park (marital status plays a role)</a:t>
            </a:r>
          </a:p>
          <a:p>
            <a:pPr lvl="0"/>
            <a:r>
              <a:rPr lang="en-GB" sz="2800" dirty="0">
                <a:latin typeface="Gill Sans MT" charset="0"/>
                <a:ea typeface="Gill Sans MT" charset="0"/>
                <a:cs typeface="Gill Sans MT" charset="0"/>
              </a:rPr>
              <a:t>women were less able than man to undertake multiple labour demands (e.g. security, lifting heavy luggage etc.)</a:t>
            </a:r>
          </a:p>
          <a:p>
            <a:pPr lvl="0"/>
            <a:r>
              <a:rPr lang="en-GB" sz="2800" dirty="0">
                <a:latin typeface="Gill Sans MT" charset="0"/>
                <a:ea typeface="Gill Sans MT" charset="0"/>
                <a:cs typeface="Gill Sans MT" charset="0"/>
              </a:rPr>
              <a:t>with a mixture of both women and men employed, there might be issues arising from possible intimate relations</a:t>
            </a:r>
          </a:p>
          <a:p>
            <a:pPr lvl="0"/>
            <a:endParaRPr lang="en-GB" sz="2700" dirty="0">
              <a:latin typeface="Gill Sans MT" charset="0"/>
              <a:ea typeface="Gill Sans MT" charset="0"/>
              <a:cs typeface="Gill Sans MT" charset="0"/>
            </a:endParaRPr>
          </a:p>
          <a:p>
            <a:pPr marL="0" lvl="0" indent="0" algn="ctr">
              <a:buNone/>
            </a:pPr>
            <a:r>
              <a:rPr lang="en-GB" sz="3200" i="1" dirty="0">
                <a:latin typeface="Gill Sans MT" charset="0"/>
                <a:ea typeface="Gill Sans MT" charset="0"/>
                <a:cs typeface="Gill Sans MT" charset="0"/>
              </a:rPr>
              <a:t>These beliefs were only beliefs, and the actual situation could be very different, but lodge owners believed women were less desirable to employ than men</a:t>
            </a:r>
            <a:endParaRPr lang="en-US" sz="3200" i="1" dirty="0">
              <a:latin typeface="Gill Sans MT" charset="0"/>
              <a:ea typeface="Gill Sans MT" charset="0"/>
              <a:cs typeface="Gill Sans MT" charset="0"/>
            </a:endParaRPr>
          </a:p>
          <a:p>
            <a:endParaRPr lang="en-GB" dirty="0">
              <a:latin typeface="Gill Sans MT" charset="0"/>
              <a:ea typeface="Gill Sans MT" charset="0"/>
              <a:cs typeface="Gill Sans MT" charset="0"/>
            </a:endParaRPr>
          </a:p>
        </p:txBody>
      </p:sp>
      <p:sp>
        <p:nvSpPr>
          <p:cNvPr id="5" name="TextBox 4"/>
          <p:cNvSpPr txBox="1"/>
          <p:nvPr/>
        </p:nvSpPr>
        <p:spPr>
          <a:xfrm>
            <a:off x="792706" y="6223000"/>
            <a:ext cx="9976893" cy="369332"/>
          </a:xfrm>
          <a:prstGeom prst="rect">
            <a:avLst/>
          </a:prstGeom>
          <a:noFill/>
        </p:spPr>
        <p:txBody>
          <a:bodyPr wrap="square" rtlCol="0">
            <a:spAutoFit/>
          </a:bodyPr>
          <a:lstStyle/>
          <a:p>
            <a:r>
              <a:rPr lang="en-US" dirty="0" err="1"/>
              <a:t>Namara</a:t>
            </a:r>
            <a:r>
              <a:rPr lang="en-US" dirty="0"/>
              <a:t> (2015)</a:t>
            </a:r>
          </a:p>
        </p:txBody>
      </p:sp>
      <p:sp>
        <p:nvSpPr>
          <p:cNvPr id="6" name="Slide Number Placeholder 5"/>
          <p:cNvSpPr>
            <a:spLocks noGrp="1"/>
          </p:cNvSpPr>
          <p:nvPr>
            <p:ph type="sldNum" sz="quarter" idx="12"/>
          </p:nvPr>
        </p:nvSpPr>
        <p:spPr/>
        <p:txBody>
          <a:bodyPr/>
          <a:lstStyle/>
          <a:p>
            <a:fld id="{F37E35ED-8B68-044A-BAE8-8E9812083E95}" type="slidenum">
              <a:rPr lang="en-GB" smtClean="0"/>
              <a:pPr/>
              <a:t>14</a:t>
            </a:fld>
            <a:endParaRPr lang="en-GB" dirty="0"/>
          </a:p>
        </p:txBody>
      </p:sp>
    </p:spTree>
    <p:extLst>
      <p:ext uri="{BB962C8B-B14F-4D97-AF65-F5344CB8AC3E}">
        <p14:creationId xmlns:p14="http://schemas.microsoft.com/office/powerpoint/2010/main" val="143407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395" y="364856"/>
            <a:ext cx="10070275" cy="1485900"/>
          </a:xfrm>
        </p:spPr>
        <p:txBody>
          <a:bodyPr>
            <a:normAutofit/>
          </a:bodyPr>
          <a:lstStyle/>
          <a:p>
            <a:r>
              <a:rPr lang="en-US" sz="3600" b="1" dirty="0">
                <a:solidFill>
                  <a:srgbClr val="000099"/>
                </a:solidFill>
                <a:latin typeface="Gill Sans MT" panose="020B0502020104020203" pitchFamily="34" charset="0"/>
              </a:rPr>
              <a:t>Case Study: Gender and tourism employment in Bwindi</a:t>
            </a:r>
            <a:endParaRPr lang="en-GB" sz="3600" b="1" dirty="0">
              <a:solidFill>
                <a:srgbClr val="000099"/>
              </a:solidFill>
              <a:latin typeface="Gill Sans MT" charset="0"/>
              <a:ea typeface="Gill Sans MT" charset="0"/>
              <a:cs typeface="Gill Sans MT" charset="0"/>
            </a:endParaRPr>
          </a:p>
        </p:txBody>
      </p:sp>
      <p:sp>
        <p:nvSpPr>
          <p:cNvPr id="3" name="Content Placeholder 2"/>
          <p:cNvSpPr>
            <a:spLocks noGrp="1"/>
          </p:cNvSpPr>
          <p:nvPr>
            <p:ph idx="1"/>
          </p:nvPr>
        </p:nvSpPr>
        <p:spPr>
          <a:xfrm>
            <a:off x="1371600" y="2541319"/>
            <a:ext cx="9601200" cy="2945081"/>
          </a:xfrm>
        </p:spPr>
        <p:txBody>
          <a:bodyPr>
            <a:normAutofit/>
          </a:bodyPr>
          <a:lstStyle/>
          <a:p>
            <a:pPr marL="0" lvl="0" indent="0" algn="ctr">
              <a:buNone/>
            </a:pPr>
            <a:r>
              <a:rPr lang="en-GB" sz="3600" i="1" dirty="0">
                <a:latin typeface="Gill Sans MT" charset="0"/>
                <a:ea typeface="Gill Sans MT" charset="0"/>
                <a:cs typeface="Gill Sans MT" charset="0"/>
              </a:rPr>
              <a:t>This is a real-life example of how </a:t>
            </a:r>
            <a:r>
              <a:rPr lang="en-GB" sz="3600" b="1" i="1" dirty="0">
                <a:latin typeface="Gill Sans MT" charset="0"/>
                <a:ea typeface="Gill Sans MT" charset="0"/>
                <a:cs typeface="Gill Sans MT" charset="0"/>
              </a:rPr>
              <a:t>gender</a:t>
            </a:r>
            <a:r>
              <a:rPr lang="en-GB" sz="3600" i="1" dirty="0">
                <a:latin typeface="Gill Sans MT" charset="0"/>
                <a:ea typeface="Gill Sans MT" charset="0"/>
                <a:cs typeface="Gill Sans MT" charset="0"/>
              </a:rPr>
              <a:t> (societally-determined roles and expectations) is </a:t>
            </a:r>
            <a:r>
              <a:rPr lang="en-GB" sz="3600" b="1" i="1" dirty="0">
                <a:latin typeface="Gill Sans MT" charset="0"/>
                <a:ea typeface="Gill Sans MT" charset="0"/>
                <a:cs typeface="Gill Sans MT" charset="0"/>
              </a:rPr>
              <a:t>shaping conservation-related employment </a:t>
            </a:r>
            <a:r>
              <a:rPr lang="en-GB" sz="3600" i="1" dirty="0">
                <a:latin typeface="Gill Sans MT" charset="0"/>
                <a:ea typeface="Gill Sans MT" charset="0"/>
                <a:cs typeface="Gill Sans MT" charset="0"/>
              </a:rPr>
              <a:t>opportunities, and by extension </a:t>
            </a:r>
            <a:r>
              <a:rPr lang="en-GB" sz="3600" b="1" i="1" dirty="0">
                <a:latin typeface="Gill Sans MT" charset="0"/>
                <a:ea typeface="Gill Sans MT" charset="0"/>
                <a:cs typeface="Gill Sans MT" charset="0"/>
              </a:rPr>
              <a:t>engagement with and attitudes to conservation</a:t>
            </a:r>
            <a:r>
              <a:rPr lang="en-GB" sz="3600" i="1" dirty="0">
                <a:latin typeface="Gill Sans MT" charset="0"/>
                <a:ea typeface="Gill Sans MT" charset="0"/>
                <a:cs typeface="Gill Sans MT" charset="0"/>
              </a:rPr>
              <a:t>! </a:t>
            </a:r>
            <a:endParaRPr lang="en-US" sz="3600" i="1" dirty="0">
              <a:latin typeface="Gill Sans MT" charset="0"/>
              <a:ea typeface="Gill Sans MT" charset="0"/>
              <a:cs typeface="Gill Sans MT" charset="0"/>
            </a:endParaRPr>
          </a:p>
          <a:p>
            <a:endParaRPr lang="en-GB" sz="2400" dirty="0">
              <a:latin typeface="Gill Sans MT" charset="0"/>
              <a:ea typeface="Gill Sans MT" charset="0"/>
              <a:cs typeface="Gill Sans MT" charset="0"/>
            </a:endParaRPr>
          </a:p>
        </p:txBody>
      </p:sp>
      <p:sp>
        <p:nvSpPr>
          <p:cNvPr id="5" name="TextBox 4"/>
          <p:cNvSpPr txBox="1"/>
          <p:nvPr/>
        </p:nvSpPr>
        <p:spPr>
          <a:xfrm>
            <a:off x="792706" y="6223000"/>
            <a:ext cx="9976893" cy="369332"/>
          </a:xfrm>
          <a:prstGeom prst="rect">
            <a:avLst/>
          </a:prstGeom>
          <a:noFill/>
        </p:spPr>
        <p:txBody>
          <a:bodyPr wrap="square" rtlCol="0">
            <a:spAutoFit/>
          </a:bodyPr>
          <a:lstStyle/>
          <a:p>
            <a:r>
              <a:rPr lang="en-US" dirty="0" err="1"/>
              <a:t>Namara</a:t>
            </a:r>
            <a:r>
              <a:rPr lang="en-US" dirty="0"/>
              <a:t> (2015)</a:t>
            </a:r>
          </a:p>
        </p:txBody>
      </p:sp>
      <p:sp>
        <p:nvSpPr>
          <p:cNvPr id="6" name="Slide Number Placeholder 5"/>
          <p:cNvSpPr>
            <a:spLocks noGrp="1"/>
          </p:cNvSpPr>
          <p:nvPr>
            <p:ph type="sldNum" sz="quarter" idx="12"/>
          </p:nvPr>
        </p:nvSpPr>
        <p:spPr/>
        <p:txBody>
          <a:bodyPr/>
          <a:lstStyle/>
          <a:p>
            <a:fld id="{F37E35ED-8B68-044A-BAE8-8E9812083E95}" type="slidenum">
              <a:rPr lang="en-GB" smtClean="0"/>
              <a:pPr/>
              <a:t>15</a:t>
            </a:fld>
            <a:endParaRPr lang="en-GB" dirty="0"/>
          </a:p>
        </p:txBody>
      </p:sp>
    </p:spTree>
    <p:extLst>
      <p:ext uri="{BB962C8B-B14F-4D97-AF65-F5344CB8AC3E}">
        <p14:creationId xmlns:p14="http://schemas.microsoft.com/office/powerpoint/2010/main" val="162249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2020081"/>
            <a:ext cx="8361229" cy="1032468"/>
          </a:xfrm>
        </p:spPr>
        <p:txBody>
          <a:bodyPr>
            <a:normAutofit fontScale="90000"/>
          </a:bodyPr>
          <a:lstStyle/>
          <a:p>
            <a:r>
              <a:rPr lang="en-US" sz="4000" b="1" dirty="0">
                <a:solidFill>
                  <a:srgbClr val="000099"/>
                </a:solidFill>
                <a:latin typeface="Gill Sans MT" panose="020B0502020104020203" pitchFamily="34" charset="0"/>
              </a:rPr>
              <a:t>2. Why is gender important in conservation?</a:t>
            </a:r>
            <a:endParaRPr lang="en-GB" sz="4000" b="1" dirty="0">
              <a:solidFill>
                <a:srgbClr val="000099"/>
              </a:solidFill>
              <a:latin typeface="Gill Sans MT" panose="020B0502020104020203" pitchFamily="34" charset="0"/>
            </a:endParaRPr>
          </a:p>
        </p:txBody>
      </p:sp>
      <p:sp>
        <p:nvSpPr>
          <p:cNvPr id="3" name="Content Placeholder 2"/>
          <p:cNvSpPr>
            <a:spLocks noGrp="1"/>
          </p:cNvSpPr>
          <p:nvPr>
            <p:ph type="subTitle" idx="1"/>
          </p:nvPr>
        </p:nvSpPr>
        <p:spPr>
          <a:xfrm>
            <a:off x="2679905" y="3052548"/>
            <a:ext cx="6831673" cy="1790461"/>
          </a:xfrm>
        </p:spPr>
        <p:txBody>
          <a:bodyPr>
            <a:normAutofit fontScale="92500" lnSpcReduction="20000"/>
          </a:bodyPr>
          <a:lstStyle/>
          <a:p>
            <a:pPr lvl="0"/>
            <a:r>
              <a:rPr lang="en-US" sz="3200" i="1" dirty="0">
                <a:latin typeface="Gill Sans MT" panose="020B0502020104020203" pitchFamily="34" charset="0"/>
              </a:rPr>
              <a:t>Learning objective 2: Understand how gender affects the involvement of women and men in conservation, and the benefits they obtain from it</a:t>
            </a:r>
            <a:endParaRPr lang="en-GB" sz="3200" dirty="0"/>
          </a:p>
          <a:p>
            <a:pPr marL="0" indent="0">
              <a:buNone/>
            </a:pPr>
            <a:endParaRPr lang="en-US" b="1" dirty="0">
              <a:solidFill>
                <a:srgbClr val="000099"/>
              </a:solidFill>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fld id="{AA507198-FB96-4B84-AC65-33D30F428326}" type="slidenum">
              <a:rPr lang="en-GB" smtClean="0"/>
              <a:t>16</a:t>
            </a:fld>
            <a:endParaRPr lang="en-GB"/>
          </a:p>
        </p:txBody>
      </p:sp>
    </p:spTree>
    <p:extLst>
      <p:ext uri="{BB962C8B-B14F-4D97-AF65-F5344CB8AC3E}">
        <p14:creationId xmlns:p14="http://schemas.microsoft.com/office/powerpoint/2010/main" val="770156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1017102" cy="738963"/>
          </a:xfrm>
        </p:spPr>
        <p:txBody>
          <a:bodyPr>
            <a:normAutofit/>
          </a:bodyPr>
          <a:lstStyle/>
          <a:p>
            <a:r>
              <a:rPr lang="en-US" b="1" dirty="0">
                <a:solidFill>
                  <a:srgbClr val="000099"/>
                </a:solidFill>
                <a:latin typeface="Gill Sans MT" panose="020B0502020104020203" pitchFamily="34" charset="0"/>
              </a:rPr>
              <a:t>Common misconceptions</a:t>
            </a:r>
            <a:endParaRPr lang="en-GB" b="1" dirty="0"/>
          </a:p>
        </p:txBody>
      </p:sp>
      <p:sp>
        <p:nvSpPr>
          <p:cNvPr id="3" name="Content Placeholder 2"/>
          <p:cNvSpPr>
            <a:spLocks noGrp="1"/>
          </p:cNvSpPr>
          <p:nvPr>
            <p:ph idx="1"/>
          </p:nvPr>
        </p:nvSpPr>
        <p:spPr>
          <a:xfrm>
            <a:off x="838200" y="1825625"/>
            <a:ext cx="10515600" cy="4492048"/>
          </a:xfrm>
        </p:spPr>
        <p:txBody>
          <a:bodyPr>
            <a:normAutofit fontScale="85000" lnSpcReduction="10000"/>
          </a:bodyPr>
          <a:lstStyle/>
          <a:p>
            <a:pPr>
              <a:buFont typeface="AppleColorEmoji" charset="0"/>
              <a:buChar char="❌"/>
            </a:pPr>
            <a:r>
              <a:rPr lang="en-GB" sz="3500" dirty="0">
                <a:latin typeface="Gill Sans MT" charset="0"/>
                <a:ea typeface="Gill Sans MT" charset="0"/>
                <a:cs typeface="Gill Sans MT" charset="0"/>
              </a:rPr>
              <a:t>“Gender is just about women!”</a:t>
            </a:r>
          </a:p>
          <a:p>
            <a:pPr lvl="1">
              <a:buFont typeface="Wingdings" charset="2"/>
              <a:buChar char="ü"/>
            </a:pPr>
            <a:r>
              <a:rPr lang="en-GB" sz="3500" dirty="0">
                <a:latin typeface="Gill Sans MT" charset="0"/>
                <a:ea typeface="Gill Sans MT" charset="0"/>
                <a:cs typeface="Gill Sans MT" charset="0"/>
              </a:rPr>
              <a:t>Thinking about gender means </a:t>
            </a:r>
            <a:r>
              <a:rPr lang="en-GB" sz="3500" i="1" dirty="0">
                <a:latin typeface="Gill Sans MT" charset="0"/>
                <a:ea typeface="Gill Sans MT" charset="0"/>
                <a:cs typeface="Gill Sans MT" charset="0"/>
              </a:rPr>
              <a:t>ensuring that differing perspectives and needs of </a:t>
            </a:r>
            <a:r>
              <a:rPr lang="en-GB" sz="3500" b="1" i="1" dirty="0">
                <a:latin typeface="Gill Sans MT" charset="0"/>
                <a:ea typeface="Gill Sans MT" charset="0"/>
                <a:cs typeface="Gill Sans MT" charset="0"/>
              </a:rPr>
              <a:t>both </a:t>
            </a:r>
            <a:r>
              <a:rPr lang="en-GB" sz="3500" b="1" dirty="0">
                <a:latin typeface="Gill Sans MT" charset="0"/>
                <a:ea typeface="Gill Sans MT" charset="0"/>
                <a:cs typeface="Gill Sans MT" charset="0"/>
              </a:rPr>
              <a:t>women and men </a:t>
            </a:r>
            <a:r>
              <a:rPr lang="en-GB" sz="3500" i="1" dirty="0">
                <a:latin typeface="Gill Sans MT" charset="0"/>
                <a:ea typeface="Gill Sans MT" charset="0"/>
                <a:cs typeface="Gill Sans MT" charset="0"/>
              </a:rPr>
              <a:t>are taken into account</a:t>
            </a:r>
          </a:p>
          <a:p>
            <a:pPr lvl="1">
              <a:buFont typeface="Wingdings" charset="2"/>
              <a:buChar char="ü"/>
            </a:pPr>
            <a:endParaRPr lang="en-US" sz="3500" i="1" dirty="0">
              <a:latin typeface="Gill Sans MT" charset="0"/>
              <a:ea typeface="Gill Sans MT" charset="0"/>
              <a:cs typeface="Gill Sans MT" charset="0"/>
            </a:endParaRPr>
          </a:p>
          <a:p>
            <a:pPr>
              <a:buFont typeface="AppleColorEmoji" charset="0"/>
              <a:buChar char="❌"/>
            </a:pPr>
            <a:r>
              <a:rPr lang="en-GB" sz="3500" dirty="0">
                <a:latin typeface="Gill Sans MT" charset="0"/>
                <a:ea typeface="Gill Sans MT" charset="0"/>
                <a:cs typeface="Gill Sans MT" charset="0"/>
              </a:rPr>
              <a:t>“Thinking about gender is too complicated, costly and time-consuming!”</a:t>
            </a:r>
          </a:p>
          <a:p>
            <a:pPr lvl="1">
              <a:buFont typeface="Wingdings" charset="2"/>
              <a:buChar char="ü"/>
            </a:pPr>
            <a:r>
              <a:rPr lang="en-US" sz="3500" i="1" dirty="0">
                <a:latin typeface="Gill Sans MT" charset="0"/>
                <a:ea typeface="Gill Sans MT" charset="0"/>
                <a:cs typeface="Gill Sans MT" charset="0"/>
              </a:rPr>
              <a:t>Gender responsiveness </a:t>
            </a:r>
            <a:r>
              <a:rPr lang="en-US" sz="3500" b="1" i="1" dirty="0">
                <a:latin typeface="Gill Sans MT" charset="0"/>
                <a:ea typeface="Gill Sans MT" charset="0"/>
                <a:cs typeface="Gill Sans MT" charset="0"/>
              </a:rPr>
              <a:t>increases program effectiveness </a:t>
            </a:r>
            <a:r>
              <a:rPr lang="en-US" sz="3500" i="1" dirty="0">
                <a:latin typeface="Gill Sans MT" charset="0"/>
                <a:ea typeface="Gill Sans MT" charset="0"/>
                <a:cs typeface="Gill Sans MT" charset="0"/>
              </a:rPr>
              <a:t>and sustainability</a:t>
            </a:r>
          </a:p>
          <a:p>
            <a:pPr lvl="1">
              <a:buFont typeface="Wingdings" charset="2"/>
              <a:buChar char="ü"/>
            </a:pPr>
            <a:r>
              <a:rPr lang="en-GB" sz="3500" i="1" dirty="0">
                <a:latin typeface="Gill Sans MT" charset="0"/>
                <a:ea typeface="Gill Sans MT" charset="0"/>
                <a:cs typeface="Gill Sans MT" charset="0"/>
              </a:rPr>
              <a:t>Women have valuable knowledge and skills, which can inform and benefit programs</a:t>
            </a:r>
          </a:p>
          <a:p>
            <a:pPr lvl="1"/>
            <a:endParaRPr lang="en-GB" dirty="0"/>
          </a:p>
          <a:p>
            <a:endParaRPr lang="en-GB" i="1" dirty="0"/>
          </a:p>
        </p:txBody>
      </p:sp>
      <p:sp>
        <p:nvSpPr>
          <p:cNvPr id="4" name="Slide Number Placeholder 3"/>
          <p:cNvSpPr>
            <a:spLocks noGrp="1"/>
          </p:cNvSpPr>
          <p:nvPr>
            <p:ph type="sldNum" sz="quarter" idx="12"/>
          </p:nvPr>
        </p:nvSpPr>
        <p:spPr/>
        <p:txBody>
          <a:bodyPr/>
          <a:lstStyle/>
          <a:p>
            <a:fld id="{F37E35ED-8B68-044A-BAE8-8E9812083E95}" type="slidenum">
              <a:rPr lang="en-GB" smtClean="0"/>
              <a:pPr/>
              <a:t>17</a:t>
            </a:fld>
            <a:endParaRPr lang="en-GB" dirty="0"/>
          </a:p>
        </p:txBody>
      </p:sp>
    </p:spTree>
    <p:extLst>
      <p:ext uri="{BB962C8B-B14F-4D97-AF65-F5344CB8AC3E}">
        <p14:creationId xmlns:p14="http://schemas.microsoft.com/office/powerpoint/2010/main" val="63316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1017102" cy="738963"/>
          </a:xfrm>
        </p:spPr>
        <p:txBody>
          <a:bodyPr>
            <a:normAutofit/>
          </a:bodyPr>
          <a:lstStyle/>
          <a:p>
            <a:r>
              <a:rPr lang="en-US" b="1" dirty="0">
                <a:solidFill>
                  <a:srgbClr val="000099"/>
                </a:solidFill>
                <a:latin typeface="Gill Sans MT" panose="020B0502020104020203" pitchFamily="34" charset="0"/>
              </a:rPr>
              <a:t>Common misconceptions</a:t>
            </a:r>
            <a:endParaRPr lang="en-GB" b="1" dirty="0"/>
          </a:p>
        </p:txBody>
      </p:sp>
      <p:sp>
        <p:nvSpPr>
          <p:cNvPr id="3" name="Content Placeholder 2"/>
          <p:cNvSpPr>
            <a:spLocks noGrp="1"/>
          </p:cNvSpPr>
          <p:nvPr>
            <p:ph idx="1"/>
          </p:nvPr>
        </p:nvSpPr>
        <p:spPr>
          <a:xfrm>
            <a:off x="838200" y="1825625"/>
            <a:ext cx="10515600" cy="4492048"/>
          </a:xfrm>
        </p:spPr>
        <p:txBody>
          <a:bodyPr>
            <a:normAutofit/>
          </a:bodyPr>
          <a:lstStyle/>
          <a:p>
            <a:pPr>
              <a:buFont typeface="AppleColorEmoji" charset="0"/>
              <a:buChar char="❌"/>
            </a:pPr>
            <a:r>
              <a:rPr lang="en-GB" sz="3000" dirty="0">
                <a:latin typeface="Gill Sans MT" charset="0"/>
                <a:ea typeface="Gill Sans MT" charset="0"/>
                <a:cs typeface="Gill Sans MT" charset="0"/>
              </a:rPr>
              <a:t>“As conservationists, it’s not our job to think about cultural issues like gender!”</a:t>
            </a:r>
          </a:p>
          <a:p>
            <a:pPr lvl="1">
              <a:buFont typeface="Wingdings" charset="2"/>
              <a:buChar char="ü"/>
            </a:pPr>
            <a:r>
              <a:rPr lang="en-GB" sz="3000" dirty="0">
                <a:latin typeface="Gill Sans MT" charset="0"/>
                <a:ea typeface="Gill Sans MT" charset="0"/>
                <a:cs typeface="Gill Sans MT" charset="0"/>
              </a:rPr>
              <a:t>Community conservation interventions already attempt to intervene in culture by e.g. incentivising behavioural change</a:t>
            </a:r>
          </a:p>
          <a:p>
            <a:pPr lvl="1">
              <a:buFont typeface="Wingdings" charset="2"/>
              <a:buChar char="ü"/>
            </a:pPr>
            <a:r>
              <a:rPr lang="en-GB" sz="3000" dirty="0">
                <a:latin typeface="Gill Sans MT" charset="0"/>
                <a:ea typeface="Gill Sans MT" charset="0"/>
                <a:cs typeface="Gill Sans MT" charset="0"/>
              </a:rPr>
              <a:t>Almost all UN states have committed to promoting gender equality and women’s rights; it’s our duty to be gender-sensitive</a:t>
            </a:r>
          </a:p>
          <a:p>
            <a:pPr lvl="1">
              <a:buFont typeface="Wingdings" charset="2"/>
              <a:buChar char="ü"/>
            </a:pPr>
            <a:endParaRPr lang="en-GB" sz="3000" i="1" dirty="0">
              <a:latin typeface="Gill Sans MT" charset="0"/>
              <a:ea typeface="Gill Sans MT" charset="0"/>
              <a:cs typeface="Gill Sans MT" charset="0"/>
            </a:endParaRPr>
          </a:p>
          <a:p>
            <a:pPr lvl="1">
              <a:buFont typeface="Wingdings" charset="2"/>
              <a:buChar char="ü"/>
            </a:pPr>
            <a:endParaRPr lang="en-US" sz="3000" i="1" dirty="0">
              <a:latin typeface="Gill Sans MT" charset="0"/>
              <a:ea typeface="Gill Sans MT" charset="0"/>
              <a:cs typeface="Gill Sans MT" charset="0"/>
            </a:endParaRPr>
          </a:p>
          <a:p>
            <a:pPr lvl="1"/>
            <a:endParaRPr lang="en-GB" sz="3000" dirty="0">
              <a:latin typeface="Gill Sans MT" charset="0"/>
              <a:ea typeface="Gill Sans MT" charset="0"/>
              <a:cs typeface="Gill Sans MT" charset="0"/>
            </a:endParaRPr>
          </a:p>
          <a:p>
            <a:endParaRPr lang="en-GB" sz="3000" i="1" dirty="0">
              <a:latin typeface="Gill Sans MT" charset="0"/>
              <a:ea typeface="Gill Sans MT" charset="0"/>
              <a:cs typeface="Gill Sans MT" charset="0"/>
            </a:endParaRPr>
          </a:p>
        </p:txBody>
      </p:sp>
      <p:sp>
        <p:nvSpPr>
          <p:cNvPr id="4" name="Slide Number Placeholder 3"/>
          <p:cNvSpPr>
            <a:spLocks noGrp="1"/>
          </p:cNvSpPr>
          <p:nvPr>
            <p:ph type="sldNum" sz="quarter" idx="12"/>
          </p:nvPr>
        </p:nvSpPr>
        <p:spPr/>
        <p:txBody>
          <a:bodyPr/>
          <a:lstStyle/>
          <a:p>
            <a:fld id="{F37E35ED-8B68-044A-BAE8-8E9812083E95}" type="slidenum">
              <a:rPr lang="en-GB" smtClean="0"/>
              <a:pPr/>
              <a:t>18</a:t>
            </a:fld>
            <a:endParaRPr lang="en-GB" dirty="0"/>
          </a:p>
        </p:txBody>
      </p:sp>
    </p:spTree>
    <p:extLst>
      <p:ext uri="{BB962C8B-B14F-4D97-AF65-F5344CB8AC3E}">
        <p14:creationId xmlns:p14="http://schemas.microsoft.com/office/powerpoint/2010/main" val="18782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99"/>
                </a:solidFill>
                <a:latin typeface="Gill Sans MT" panose="020B0502020104020203" pitchFamily="34" charset="0"/>
              </a:rPr>
              <a:t>Group activity: 5 minute brainstorm</a:t>
            </a:r>
            <a:endParaRPr lang="en-GB" sz="3600" b="1" dirty="0">
              <a:solidFill>
                <a:srgbClr val="000099"/>
              </a:solidFill>
              <a:latin typeface="Gill Sans MT" panose="020B0502020104020203" pitchFamily="34" charset="0"/>
            </a:endParaRPr>
          </a:p>
        </p:txBody>
      </p:sp>
      <p:sp>
        <p:nvSpPr>
          <p:cNvPr id="4" name="Cloud Callout 3"/>
          <p:cNvSpPr/>
          <p:nvPr/>
        </p:nvSpPr>
        <p:spPr>
          <a:xfrm>
            <a:off x="1371600" y="1306286"/>
            <a:ext cx="6837218" cy="4679866"/>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49830" y="2125682"/>
            <a:ext cx="4880758" cy="3041073"/>
          </a:xfrm>
        </p:spPr>
        <p:txBody>
          <a:bodyPr>
            <a:normAutofit/>
          </a:bodyPr>
          <a:lstStyle/>
          <a:p>
            <a:pPr marL="0" indent="0" algn="ctr">
              <a:buNone/>
            </a:pPr>
            <a:r>
              <a:rPr lang="en-US" sz="3600" b="1" i="1" dirty="0">
                <a:solidFill>
                  <a:schemeClr val="tx1"/>
                </a:solidFill>
                <a:latin typeface="Gill Sans MT" panose="020B0502020104020203" pitchFamily="34" charset="0"/>
              </a:rPr>
              <a:t>What gender issues have you experienced in the implementation of community conservation programs?</a:t>
            </a:r>
          </a:p>
          <a:p>
            <a:endParaRPr lang="en-US" dirty="0"/>
          </a:p>
          <a:p>
            <a:pPr marL="0" indent="0">
              <a:buNone/>
            </a:pPr>
            <a:endParaRPr lang="en-GB" dirty="0"/>
          </a:p>
        </p:txBody>
      </p:sp>
      <p:sp>
        <p:nvSpPr>
          <p:cNvPr id="5" name="Slide Number Placeholder 4"/>
          <p:cNvSpPr>
            <a:spLocks noGrp="1"/>
          </p:cNvSpPr>
          <p:nvPr>
            <p:ph type="sldNum" sz="quarter" idx="12"/>
          </p:nvPr>
        </p:nvSpPr>
        <p:spPr/>
        <p:txBody>
          <a:bodyPr/>
          <a:lstStyle/>
          <a:p>
            <a:fld id="{F37E35ED-8B68-044A-BAE8-8E9812083E95}" type="slidenum">
              <a:rPr lang="en-GB" smtClean="0"/>
              <a:pPr/>
              <a:t>19</a:t>
            </a:fld>
            <a:endParaRPr lang="en-GB" dirty="0"/>
          </a:p>
        </p:txBody>
      </p:sp>
      <p:sp>
        <p:nvSpPr>
          <p:cNvPr id="6" name="TextBox 5">
            <a:extLst>
              <a:ext uri="{FF2B5EF4-FFF2-40B4-BE49-F238E27FC236}">
                <a16:creationId xmlns:a16="http://schemas.microsoft.com/office/drawing/2014/main" id="{42C5FD56-7636-5049-93CE-88FAC50CE9D9}"/>
              </a:ext>
            </a:extLst>
          </p:cNvPr>
          <p:cNvSpPr txBox="1"/>
          <p:nvPr/>
        </p:nvSpPr>
        <p:spPr>
          <a:xfrm>
            <a:off x="8602955" y="4907340"/>
            <a:ext cx="3136739" cy="1569660"/>
          </a:xfrm>
          <a:prstGeom prst="rect">
            <a:avLst/>
          </a:prstGeom>
          <a:noFill/>
        </p:spPr>
        <p:txBody>
          <a:bodyPr wrap="square" rtlCol="0">
            <a:spAutoFit/>
          </a:bodyPr>
          <a:lstStyle/>
          <a:p>
            <a:pPr algn="ctr"/>
            <a:r>
              <a:rPr lang="en-US" sz="2400" i="1" dirty="0">
                <a:latin typeface="Gill Sans MT" panose="020B0502020104020203" pitchFamily="34" charset="77"/>
              </a:rPr>
              <a:t>Make notes on a flip chart. Keep hold of the paper, as it will be used again later in the session</a:t>
            </a:r>
          </a:p>
        </p:txBody>
      </p:sp>
    </p:spTree>
    <p:extLst>
      <p:ext uri="{BB962C8B-B14F-4D97-AF65-F5344CB8AC3E}">
        <p14:creationId xmlns:p14="http://schemas.microsoft.com/office/powerpoint/2010/main" val="233522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6978" y="458956"/>
            <a:ext cx="10438043" cy="5509200"/>
          </a:xfrm>
          <a:prstGeom prst="rect">
            <a:avLst/>
          </a:prstGeom>
          <a:noFill/>
        </p:spPr>
        <p:txBody>
          <a:bodyPr wrap="square" rtlCol="0">
            <a:spAutoFit/>
          </a:bodyPr>
          <a:lstStyle/>
          <a:p>
            <a:pPr algn="ctr"/>
            <a:r>
              <a:rPr lang="en-GB" sz="2800" i="1" dirty="0">
                <a:latin typeface="Gill Sans MT" panose="020B0502020104020203" pitchFamily="34" charset="77"/>
              </a:rPr>
              <a:t>This module is part of the UWA Community Conservation Warden training package, which was designed for UWA, with support from IIED and funding from UK Aid.  The package contains the following modules:  </a:t>
            </a:r>
          </a:p>
          <a:p>
            <a:pPr algn="ctr"/>
            <a:endParaRPr lang="en-GB" sz="2400" i="1" dirty="0">
              <a:latin typeface="Gill Sans MT" panose="020B0502020104020203" pitchFamily="34" charset="77"/>
            </a:endParaRPr>
          </a:p>
          <a:p>
            <a:pPr marL="457200" indent="-457200">
              <a:buFont typeface="+mj-lt"/>
              <a:buAutoNum type="arabicPeriod"/>
            </a:pPr>
            <a:r>
              <a:rPr lang="en-GB" sz="2400" i="1" dirty="0">
                <a:latin typeface="Gill Sans MT" panose="020B0502020104020203" pitchFamily="34" charset="77"/>
              </a:rPr>
              <a:t>Introduction to Community Conservation</a:t>
            </a:r>
          </a:p>
          <a:p>
            <a:pPr marL="457200" indent="-457200">
              <a:buFont typeface="+mj-lt"/>
              <a:buAutoNum type="arabicPeriod"/>
            </a:pPr>
            <a:r>
              <a:rPr lang="en-GB" sz="2400" i="1" dirty="0">
                <a:latin typeface="Gill Sans MT" panose="020B0502020104020203" pitchFamily="34" charset="77"/>
              </a:rPr>
              <a:t>Effective Communication </a:t>
            </a:r>
          </a:p>
          <a:p>
            <a:pPr marL="457200" indent="-457200">
              <a:buFont typeface="+mj-lt"/>
              <a:buAutoNum type="arabicPeriod"/>
            </a:pPr>
            <a:r>
              <a:rPr lang="en-GB" sz="2400" i="1" dirty="0">
                <a:latin typeface="Gill Sans MT" panose="020B0502020104020203" pitchFamily="34" charset="77"/>
              </a:rPr>
              <a:t>Community Mobilisation</a:t>
            </a:r>
          </a:p>
          <a:p>
            <a:pPr marL="457200" indent="-457200">
              <a:buFont typeface="+mj-lt"/>
              <a:buAutoNum type="arabicPeriod"/>
            </a:pPr>
            <a:r>
              <a:rPr lang="en-GB" sz="2400" i="1" dirty="0">
                <a:latin typeface="Gill Sans MT" panose="020B0502020104020203" pitchFamily="34" charset="77"/>
              </a:rPr>
              <a:t>Facilitating Community Meetings</a:t>
            </a:r>
          </a:p>
          <a:p>
            <a:pPr marL="457200" indent="-457200">
              <a:buFont typeface="+mj-lt"/>
              <a:buAutoNum type="arabicPeriod"/>
            </a:pPr>
            <a:r>
              <a:rPr lang="en-GB" sz="2400" b="1" i="1" dirty="0">
                <a:latin typeface="Gill Sans MT" panose="020B0502020104020203" pitchFamily="34" charset="77"/>
              </a:rPr>
              <a:t>Undertaking Gender Assessments for Conservation</a:t>
            </a:r>
          </a:p>
          <a:p>
            <a:pPr marL="457200" indent="-457200">
              <a:buFont typeface="+mj-lt"/>
              <a:buAutoNum type="arabicPeriod"/>
            </a:pPr>
            <a:r>
              <a:rPr lang="en-GB" sz="2400" i="1" dirty="0">
                <a:latin typeface="Gill Sans MT" panose="020B0502020104020203" pitchFamily="34" charset="77"/>
              </a:rPr>
              <a:t>Planning Community Conservation Interventions and Projects</a:t>
            </a:r>
          </a:p>
          <a:p>
            <a:pPr marL="457200" indent="-457200">
              <a:buFont typeface="+mj-lt"/>
              <a:buAutoNum type="arabicPeriod"/>
            </a:pPr>
            <a:r>
              <a:rPr lang="en-GB" sz="2400" i="1" dirty="0">
                <a:latin typeface="Gill Sans MT" panose="020B0502020104020203" pitchFamily="34" charset="77"/>
              </a:rPr>
              <a:t>Conflict Management</a:t>
            </a:r>
          </a:p>
          <a:p>
            <a:pPr marL="457200" indent="-457200">
              <a:buFont typeface="+mj-lt"/>
              <a:buAutoNum type="arabicPeriod"/>
            </a:pPr>
            <a:r>
              <a:rPr lang="en-GB" sz="2400" i="1" dirty="0">
                <a:latin typeface="Gill Sans MT" panose="020B0502020104020203" pitchFamily="34" charset="77"/>
              </a:rPr>
              <a:t>Monitoring &amp; Evaluation Reporting</a:t>
            </a:r>
          </a:p>
          <a:p>
            <a:pPr marL="457200" indent="-457200">
              <a:buFont typeface="+mj-lt"/>
              <a:buAutoNum type="arabicPeriod"/>
            </a:pPr>
            <a:endParaRPr lang="en-GB" sz="2400" i="1" dirty="0">
              <a:latin typeface="Gill Sans MT" panose="020B0502020104020203" pitchFamily="34" charset="77"/>
            </a:endParaRPr>
          </a:p>
          <a:p>
            <a:pPr algn="ctr"/>
            <a:r>
              <a:rPr lang="en-GB" sz="2800" i="1" dirty="0">
                <a:latin typeface="Gill Sans MT" panose="020B0502020104020203" pitchFamily="34" charset="77"/>
              </a:rPr>
              <a:t>All modules can be found via </a:t>
            </a:r>
            <a:r>
              <a:rPr lang="en-GB" sz="2800" i="1" dirty="0">
                <a:latin typeface="Gill Sans MT" panose="020B0502020104020203" pitchFamily="34" charset="77"/>
                <a:hlinkClick r:id="rId3"/>
              </a:rPr>
              <a:t>www.iied.org/UWA-warden-training</a:t>
            </a:r>
            <a:endParaRPr lang="en-GB" sz="2800" i="1" dirty="0">
              <a:highlight>
                <a:srgbClr val="FFFF00"/>
              </a:highlight>
              <a:latin typeface="Gill Sans MT" panose="020B0502020104020203" pitchFamily="34" charset="77"/>
            </a:endParaRPr>
          </a:p>
        </p:txBody>
      </p:sp>
      <p:sp>
        <p:nvSpPr>
          <p:cNvPr id="5" name="Slide Number Placeholder 4"/>
          <p:cNvSpPr>
            <a:spLocks noGrp="1"/>
          </p:cNvSpPr>
          <p:nvPr>
            <p:ph type="sldNum" sz="quarter" idx="12"/>
          </p:nvPr>
        </p:nvSpPr>
        <p:spPr/>
        <p:txBody>
          <a:bodyPr/>
          <a:lstStyle/>
          <a:p>
            <a:fld id="{D8AC6650-73DF-46B7-A688-A216FA2CA224}" type="slidenum">
              <a:rPr lang="en-GB" smtClean="0"/>
              <a:t>2</a:t>
            </a:fld>
            <a:endParaRPr lang="en-GB"/>
          </a:p>
        </p:txBody>
      </p:sp>
    </p:spTree>
    <p:extLst>
      <p:ext uri="{BB962C8B-B14F-4D97-AF65-F5344CB8AC3E}">
        <p14:creationId xmlns:p14="http://schemas.microsoft.com/office/powerpoint/2010/main" val="7010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0942"/>
            <a:ext cx="10003973" cy="763929"/>
          </a:xfrm>
        </p:spPr>
        <p:txBody>
          <a:bodyPr>
            <a:normAutofit/>
          </a:bodyPr>
          <a:lstStyle/>
          <a:p>
            <a:r>
              <a:rPr lang="en-US" sz="3600" b="1" dirty="0">
                <a:solidFill>
                  <a:srgbClr val="000099"/>
                </a:solidFill>
                <a:latin typeface="Gill Sans MT" panose="020B0502020104020203" pitchFamily="34" charset="0"/>
              </a:rPr>
              <a:t>Gender and experiences of conservation</a:t>
            </a:r>
            <a:endParaRPr lang="en-GB" sz="3600" b="1" dirty="0">
              <a:solidFill>
                <a:srgbClr val="000099"/>
              </a:solidFill>
              <a:latin typeface="Gill Sans MT" panose="020B0502020104020203" pitchFamily="34" charset="0"/>
            </a:endParaRPr>
          </a:p>
        </p:txBody>
      </p:sp>
      <p:sp>
        <p:nvSpPr>
          <p:cNvPr id="3" name="Content Placeholder 2"/>
          <p:cNvSpPr>
            <a:spLocks noGrp="1"/>
          </p:cNvSpPr>
          <p:nvPr>
            <p:ph sz="half" idx="1"/>
          </p:nvPr>
        </p:nvSpPr>
        <p:spPr>
          <a:xfrm>
            <a:off x="838199" y="1330036"/>
            <a:ext cx="7946985" cy="5403273"/>
          </a:xfrm>
        </p:spPr>
        <p:txBody>
          <a:bodyPr>
            <a:normAutofit/>
          </a:bodyPr>
          <a:lstStyle/>
          <a:p>
            <a:pPr>
              <a:buFont typeface="Wingdings" panose="05000000000000000000" pitchFamily="2" charset="2"/>
              <a:buChar char="q"/>
            </a:pPr>
            <a:r>
              <a:rPr lang="en-US" sz="2400" dirty="0">
                <a:latin typeface="Gill Sans MT" charset="0"/>
                <a:ea typeface="Gill Sans MT" charset="0"/>
                <a:cs typeface="Gill Sans MT" charset="0"/>
              </a:rPr>
              <a:t>Communities living adjacent to a PA may be disadvantaged, but women are often more affected than men: </a:t>
            </a:r>
          </a:p>
          <a:p>
            <a:pPr lvl="1">
              <a:buFont typeface="Wingdings" panose="05000000000000000000" pitchFamily="2" charset="2"/>
              <a:buChar char="§"/>
            </a:pPr>
            <a:r>
              <a:rPr lang="en-US" sz="2400" dirty="0">
                <a:latin typeface="Gill Sans MT" charset="0"/>
                <a:ea typeface="Gill Sans MT" charset="0"/>
                <a:cs typeface="Gill Sans MT" charset="0"/>
              </a:rPr>
              <a:t>Main household providers of food, water, firewood </a:t>
            </a:r>
            <a:r>
              <a:rPr lang="mr-IN" sz="2400" dirty="0">
                <a:latin typeface="Gill Sans MT" charset="0"/>
                <a:ea typeface="Gill Sans MT" charset="0"/>
                <a:cs typeface="Gill Sans MT" charset="0"/>
              </a:rPr>
              <a:t>–</a:t>
            </a:r>
            <a:r>
              <a:rPr lang="en-US" sz="2400" dirty="0">
                <a:latin typeface="Gill Sans MT" charset="0"/>
                <a:ea typeface="Gill Sans MT" charset="0"/>
                <a:cs typeface="Gill Sans MT" charset="0"/>
              </a:rPr>
              <a:t> restricting access to certain areas places a burden on women’s time</a:t>
            </a:r>
          </a:p>
          <a:p>
            <a:pPr lvl="1">
              <a:buFont typeface="Wingdings" panose="05000000000000000000" pitchFamily="2" charset="2"/>
              <a:buChar char="§"/>
            </a:pPr>
            <a:r>
              <a:rPr lang="en-US" sz="2400" dirty="0">
                <a:latin typeface="Gill Sans MT" charset="0"/>
                <a:ea typeface="Gill Sans MT" charset="0"/>
                <a:cs typeface="Gill Sans MT" charset="0"/>
              </a:rPr>
              <a:t>Women as majority of the </a:t>
            </a:r>
            <a:r>
              <a:rPr lang="en-US" sz="2400" dirty="0" err="1">
                <a:latin typeface="Gill Sans MT" charset="0"/>
                <a:ea typeface="Gill Sans MT" charset="0"/>
                <a:cs typeface="Gill Sans MT" charset="0"/>
              </a:rPr>
              <a:t>labour</a:t>
            </a:r>
            <a:r>
              <a:rPr lang="en-US" sz="2400" dirty="0">
                <a:latin typeface="Gill Sans MT" charset="0"/>
                <a:ea typeface="Gill Sans MT" charset="0"/>
                <a:cs typeface="Gill Sans MT" charset="0"/>
              </a:rPr>
              <a:t> force in agriculture</a:t>
            </a:r>
          </a:p>
          <a:p>
            <a:pPr>
              <a:buFont typeface="Wingdings" panose="05000000000000000000" pitchFamily="2" charset="2"/>
              <a:buChar char="q"/>
            </a:pPr>
            <a:r>
              <a:rPr lang="en-US" sz="2400" dirty="0">
                <a:latin typeface="Gill Sans MT" charset="0"/>
                <a:ea typeface="Gill Sans MT" charset="0"/>
                <a:cs typeface="Gill Sans MT" charset="0"/>
              </a:rPr>
              <a:t>Natural resource shortage/conflict/wildlife crime affect women differently to men</a:t>
            </a:r>
          </a:p>
          <a:p>
            <a:pPr lvl="1">
              <a:buFont typeface="Wingdings" panose="05000000000000000000" pitchFamily="2" charset="2"/>
              <a:buChar char="§"/>
            </a:pPr>
            <a:r>
              <a:rPr lang="en-US" sz="2400" dirty="0">
                <a:latin typeface="Gill Sans MT" charset="0"/>
                <a:ea typeface="Gill Sans MT" charset="0"/>
                <a:cs typeface="Gill Sans MT" charset="0"/>
              </a:rPr>
              <a:t>More vulnerable to poverty and food insecurity </a:t>
            </a:r>
          </a:p>
          <a:p>
            <a:pPr>
              <a:buFont typeface="Wingdings" panose="05000000000000000000" pitchFamily="2" charset="2"/>
              <a:buChar char="q"/>
            </a:pPr>
            <a:r>
              <a:rPr lang="en-US" sz="2400" dirty="0">
                <a:latin typeface="Gill Sans MT" charset="0"/>
                <a:ea typeface="Gill Sans MT" charset="0"/>
                <a:cs typeface="Gill Sans MT" charset="0"/>
              </a:rPr>
              <a:t>Women’s voices may be excluded</a:t>
            </a:r>
          </a:p>
          <a:p>
            <a:pPr lvl="1">
              <a:buFont typeface="Wingdings" panose="05000000000000000000" pitchFamily="2" charset="2"/>
              <a:buChar char="§"/>
            </a:pPr>
            <a:r>
              <a:rPr lang="en-US" sz="2400" dirty="0">
                <a:latin typeface="Gill Sans MT" charset="0"/>
                <a:ea typeface="Gill Sans MT" charset="0"/>
                <a:cs typeface="Gill Sans MT" charset="0"/>
              </a:rPr>
              <a:t>Women’s reproductive </a:t>
            </a:r>
            <a:r>
              <a:rPr lang="en-US" sz="2400" dirty="0" err="1">
                <a:latin typeface="Gill Sans MT" charset="0"/>
                <a:ea typeface="Gill Sans MT" charset="0"/>
                <a:cs typeface="Gill Sans MT" charset="0"/>
              </a:rPr>
              <a:t>labour</a:t>
            </a:r>
            <a:r>
              <a:rPr lang="en-US" sz="2400" dirty="0">
                <a:latin typeface="Gill Sans MT" charset="0"/>
                <a:ea typeface="Gill Sans MT" charset="0"/>
                <a:cs typeface="Gill Sans MT" charset="0"/>
              </a:rPr>
              <a:t> duties might limit the time they can spend in conservation project consultative processes</a:t>
            </a:r>
          </a:p>
          <a:p>
            <a:pPr lvl="1">
              <a:buFont typeface="Wingdings" panose="05000000000000000000" pitchFamily="2" charset="2"/>
              <a:buChar char="§"/>
            </a:pPr>
            <a:endParaRPr lang="en-US" sz="2400" dirty="0">
              <a:latin typeface="Gill Sans MT" charset="0"/>
              <a:ea typeface="Gill Sans MT" charset="0"/>
              <a:cs typeface="Gill Sans MT" charset="0"/>
            </a:endParaRPr>
          </a:p>
        </p:txBody>
      </p:sp>
      <p:pic>
        <p:nvPicPr>
          <p:cNvPr id="9" name="Content Placeholder 8" descr="C:\Users\Agrippinah\My pictures\Nature Uganda\IMG-20160113-WA0028.jpg"/>
          <p:cNvPicPr>
            <a:picLocks noGrp="1"/>
          </p:cNvPicPr>
          <p:nvPr>
            <p:ph sz="half" idx="2"/>
          </p:nvPr>
        </p:nvPicPr>
        <p:blipFill rotWithShape="1">
          <a:blip r:embed="rId3" cstate="print">
            <a:extLst>
              <a:ext uri="{28A0092B-C50C-407E-A947-70E740481C1C}">
                <a14:useLocalDpi xmlns:a14="http://schemas.microsoft.com/office/drawing/2010/main" val="0"/>
              </a:ext>
            </a:extLst>
          </a:blip>
          <a:stretch/>
        </p:blipFill>
        <p:spPr bwMode="auto">
          <a:xfrm>
            <a:off x="9008856" y="2049236"/>
            <a:ext cx="2686050" cy="358140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AA507198-FB96-4B84-AC65-33D30F428326}" type="slidenum">
              <a:rPr lang="en-GB" smtClean="0"/>
              <a:t>20</a:t>
            </a:fld>
            <a:endParaRPr lang="en-GB"/>
          </a:p>
        </p:txBody>
      </p:sp>
    </p:spTree>
    <p:extLst>
      <p:ext uri="{BB962C8B-B14F-4D97-AF65-F5344CB8AC3E}">
        <p14:creationId xmlns:p14="http://schemas.microsoft.com/office/powerpoint/2010/main" val="317754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00942"/>
            <a:ext cx="10856707" cy="1458410"/>
          </a:xfrm>
        </p:spPr>
        <p:txBody>
          <a:bodyPr>
            <a:normAutofit fontScale="90000"/>
          </a:bodyPr>
          <a:lstStyle/>
          <a:p>
            <a:r>
              <a:rPr lang="en-US" sz="3600" b="1" dirty="0">
                <a:solidFill>
                  <a:srgbClr val="000099"/>
                </a:solidFill>
                <a:latin typeface="Gill Sans MT" panose="020B0502020104020203" pitchFamily="34" charset="0"/>
              </a:rPr>
              <a:t>Case Study: Gender and experiences of conservation</a:t>
            </a:r>
            <a:br>
              <a:rPr lang="en-US" sz="3600" b="1" dirty="0">
                <a:solidFill>
                  <a:srgbClr val="000099"/>
                </a:solidFill>
                <a:latin typeface="Gill Sans MT" panose="020B0502020104020203" pitchFamily="34" charset="0"/>
              </a:rPr>
            </a:br>
            <a:r>
              <a:rPr lang="en-US" sz="3600" b="1" dirty="0">
                <a:solidFill>
                  <a:srgbClr val="000099"/>
                </a:solidFill>
                <a:latin typeface="Gill Sans MT" panose="020B0502020104020203" pitchFamily="34" charset="0"/>
              </a:rPr>
              <a:t>Governance Assessment for Protected and Conserved Areas, Lake </a:t>
            </a:r>
            <a:r>
              <a:rPr lang="en-US" sz="3600" b="1" dirty="0" err="1">
                <a:solidFill>
                  <a:srgbClr val="000099"/>
                </a:solidFill>
                <a:latin typeface="Gill Sans MT" panose="020B0502020104020203" pitchFamily="34" charset="0"/>
              </a:rPr>
              <a:t>Mburo</a:t>
            </a:r>
            <a:r>
              <a:rPr lang="en-US" sz="3600" b="1" dirty="0">
                <a:solidFill>
                  <a:srgbClr val="000099"/>
                </a:solidFill>
                <a:latin typeface="Gill Sans MT" panose="020B0502020104020203" pitchFamily="34" charset="0"/>
              </a:rPr>
              <a:t>, IIED 2018</a:t>
            </a:r>
            <a:endParaRPr lang="en-GB" sz="3600" b="1" dirty="0">
              <a:solidFill>
                <a:srgbClr val="000099"/>
              </a:solidFill>
              <a:latin typeface="Gill Sans MT" panose="020B0502020104020203" pitchFamily="34" charset="0"/>
            </a:endParaRPr>
          </a:p>
        </p:txBody>
      </p:sp>
      <p:sp>
        <p:nvSpPr>
          <p:cNvPr id="3" name="Content Placeholder 2"/>
          <p:cNvSpPr>
            <a:spLocks noGrp="1"/>
          </p:cNvSpPr>
          <p:nvPr>
            <p:ph sz="half" idx="1"/>
          </p:nvPr>
        </p:nvSpPr>
        <p:spPr>
          <a:xfrm>
            <a:off x="838199" y="2049237"/>
            <a:ext cx="7946985" cy="4196742"/>
          </a:xfrm>
        </p:spPr>
        <p:txBody>
          <a:bodyPr>
            <a:noAutofit/>
          </a:bodyPr>
          <a:lstStyle/>
          <a:p>
            <a:pPr marL="0" indent="0" algn="ctr">
              <a:buNone/>
            </a:pPr>
            <a:r>
              <a:rPr lang="en-US" sz="3000" i="1" dirty="0">
                <a:latin typeface="Gill Sans MT" charset="0"/>
                <a:ea typeface="Gill Sans MT" charset="0"/>
                <a:cs typeface="Gill Sans MT" charset="0"/>
              </a:rPr>
              <a:t>“Women participants in the assessment noted that, while they might be part of decision making to identify their needs for revenue sharing projects (for example, livestock or handicraft projects), they generally felt excluded from LMNP decision making. They protested that it is unfair that they are not able to participate in decision making related to access to resources, especially regarding resources that they depend on such as fish and firewood”</a:t>
            </a:r>
          </a:p>
          <a:p>
            <a:pPr marL="0" indent="0">
              <a:buNone/>
            </a:pPr>
            <a:endParaRPr lang="en-US" sz="2800" dirty="0">
              <a:latin typeface="Gill Sans MT" charset="0"/>
              <a:ea typeface="Gill Sans MT" charset="0"/>
              <a:cs typeface="Gill Sans MT" charset="0"/>
            </a:endParaRPr>
          </a:p>
        </p:txBody>
      </p:sp>
      <p:pic>
        <p:nvPicPr>
          <p:cNvPr id="9" name="Content Placeholder 8" descr="C:\Users\Agrippinah\My pictures\Nature Uganda\IMG-20160113-WA0028.jpg"/>
          <p:cNvPicPr>
            <a:picLocks noGrp="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9008856" y="2049236"/>
            <a:ext cx="2686050" cy="3581400"/>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657600" y="6840638"/>
            <a:ext cx="184731" cy="369332"/>
          </a:xfrm>
          <a:prstGeom prst="rect">
            <a:avLst/>
          </a:prstGeom>
          <a:noFill/>
        </p:spPr>
        <p:txBody>
          <a:bodyPr wrap="none" rtlCol="0">
            <a:spAutoFit/>
          </a:bodyPr>
          <a:lstStyle/>
          <a:p>
            <a:endParaRPr lang="en-US"/>
          </a:p>
        </p:txBody>
      </p:sp>
      <p:sp>
        <p:nvSpPr>
          <p:cNvPr id="6" name="TextBox 5"/>
          <p:cNvSpPr txBox="1"/>
          <p:nvPr/>
        </p:nvSpPr>
        <p:spPr>
          <a:xfrm>
            <a:off x="756628" y="6245979"/>
            <a:ext cx="9520713" cy="369332"/>
          </a:xfrm>
          <a:prstGeom prst="rect">
            <a:avLst/>
          </a:prstGeom>
          <a:noFill/>
        </p:spPr>
        <p:txBody>
          <a:bodyPr wrap="square" rtlCol="0">
            <a:spAutoFit/>
          </a:bodyPr>
          <a:lstStyle/>
          <a:p>
            <a:pPr algn="ctr"/>
            <a:r>
              <a:rPr lang="en-US" dirty="0">
                <a:latin typeface="Gill Sans MT" charset="0"/>
                <a:ea typeface="Gill Sans MT" charset="0"/>
                <a:cs typeface="Gill Sans MT" charset="0"/>
              </a:rPr>
              <a:t>Franks and Booker (2018), Governance Assessment for Protected and Conserved Areas (GAPA), p34</a:t>
            </a:r>
          </a:p>
        </p:txBody>
      </p:sp>
      <p:sp>
        <p:nvSpPr>
          <p:cNvPr id="5" name="Slide Number Placeholder 4"/>
          <p:cNvSpPr>
            <a:spLocks noGrp="1"/>
          </p:cNvSpPr>
          <p:nvPr>
            <p:ph type="sldNum" sz="quarter" idx="12"/>
          </p:nvPr>
        </p:nvSpPr>
        <p:spPr/>
        <p:txBody>
          <a:bodyPr/>
          <a:lstStyle/>
          <a:p>
            <a:fld id="{AA507198-FB96-4B84-AC65-33D30F428326}" type="slidenum">
              <a:rPr lang="en-GB" smtClean="0"/>
              <a:t>21</a:t>
            </a:fld>
            <a:endParaRPr lang="en-GB"/>
          </a:p>
        </p:txBody>
      </p:sp>
    </p:spTree>
    <p:extLst>
      <p:ext uri="{BB962C8B-B14F-4D97-AF65-F5344CB8AC3E}">
        <p14:creationId xmlns:p14="http://schemas.microsoft.com/office/powerpoint/2010/main" val="137791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38828"/>
          </a:xfrm>
        </p:spPr>
        <p:txBody>
          <a:bodyPr/>
          <a:lstStyle/>
          <a:p>
            <a:r>
              <a:rPr lang="en-GB" b="1" dirty="0">
                <a:solidFill>
                  <a:srgbClr val="000099"/>
                </a:solidFill>
                <a:latin typeface="Gill Sans MT" charset="0"/>
                <a:ea typeface="Gill Sans MT" charset="0"/>
                <a:cs typeface="Gill Sans MT" charset="0"/>
              </a:rPr>
              <a:t>What can we do?</a:t>
            </a:r>
          </a:p>
        </p:txBody>
      </p:sp>
      <p:sp>
        <p:nvSpPr>
          <p:cNvPr id="3" name="Content Placeholder 2"/>
          <p:cNvSpPr>
            <a:spLocks noGrp="1"/>
          </p:cNvSpPr>
          <p:nvPr>
            <p:ph idx="1"/>
          </p:nvPr>
        </p:nvSpPr>
        <p:spPr>
          <a:xfrm>
            <a:off x="1371600" y="1724627"/>
            <a:ext cx="9601200" cy="4525701"/>
          </a:xfrm>
        </p:spPr>
        <p:txBody>
          <a:bodyPr>
            <a:normAutofit lnSpcReduction="10000"/>
          </a:bodyPr>
          <a:lstStyle/>
          <a:p>
            <a:r>
              <a:rPr lang="en-US" sz="3600" dirty="0">
                <a:latin typeface="Gill Sans MT" charset="0"/>
                <a:ea typeface="Gill Sans MT" charset="0"/>
                <a:cs typeface="Gill Sans MT" charset="0"/>
              </a:rPr>
              <a:t>Often conservation program implementers miss women’s perspectives and participation</a:t>
            </a:r>
          </a:p>
          <a:p>
            <a:r>
              <a:rPr lang="en-US" sz="3600" dirty="0">
                <a:latin typeface="Gill Sans MT" charset="0"/>
                <a:ea typeface="Gill Sans MT" charset="0"/>
                <a:cs typeface="Gill Sans MT" charset="0"/>
              </a:rPr>
              <a:t> Thus implementers need to think about </a:t>
            </a:r>
            <a:r>
              <a:rPr lang="en-US" sz="3600" b="1" dirty="0">
                <a:solidFill>
                  <a:srgbClr val="000099"/>
                </a:solidFill>
                <a:latin typeface="Gill Sans MT" charset="0"/>
                <a:ea typeface="Gill Sans MT" charset="0"/>
                <a:cs typeface="Gill Sans MT" charset="0"/>
              </a:rPr>
              <a:t>Gender Integration</a:t>
            </a:r>
            <a:r>
              <a:rPr lang="en-US" sz="3600" dirty="0">
                <a:latin typeface="Gill Sans MT" charset="0"/>
                <a:ea typeface="Gill Sans MT" charset="0"/>
                <a:cs typeface="Gill Sans MT" charset="0"/>
              </a:rPr>
              <a:t> in their programs</a:t>
            </a:r>
            <a:endParaRPr lang="en-US" sz="3600" b="1" dirty="0">
              <a:latin typeface="Gill Sans MT" charset="0"/>
              <a:ea typeface="Gill Sans MT" charset="0"/>
              <a:cs typeface="Gill Sans MT" charset="0"/>
            </a:endParaRPr>
          </a:p>
          <a:p>
            <a:pPr lvl="1"/>
            <a:r>
              <a:rPr lang="en-US" sz="3600" i="1" dirty="0">
                <a:latin typeface="Gill Sans MT" charset="0"/>
                <a:ea typeface="Gill Sans MT" charset="0"/>
                <a:cs typeface="Gill Sans MT" charset="0"/>
              </a:rPr>
              <a:t>to understand the social and cultural context within which conservation activities are implemented</a:t>
            </a:r>
          </a:p>
          <a:p>
            <a:pPr lvl="1"/>
            <a:r>
              <a:rPr lang="en-US" sz="3600" i="1" dirty="0">
                <a:latin typeface="Gill Sans MT" charset="0"/>
                <a:ea typeface="Gill Sans MT" charset="0"/>
                <a:cs typeface="Gill Sans MT" charset="0"/>
              </a:rPr>
              <a:t>to understand how conservation impacts, or is impacted by, gender dimensions</a:t>
            </a:r>
            <a:endParaRPr lang="en-GB" sz="3600" i="1" dirty="0">
              <a:latin typeface="Gill Sans MT" charset="0"/>
              <a:ea typeface="Gill Sans MT" charset="0"/>
              <a:cs typeface="Gill Sans MT" charset="0"/>
            </a:endParaRPr>
          </a:p>
        </p:txBody>
      </p:sp>
      <p:sp>
        <p:nvSpPr>
          <p:cNvPr id="4" name="Slide Number Placeholder 3"/>
          <p:cNvSpPr>
            <a:spLocks noGrp="1"/>
          </p:cNvSpPr>
          <p:nvPr>
            <p:ph type="sldNum" sz="quarter" idx="12"/>
          </p:nvPr>
        </p:nvSpPr>
        <p:spPr/>
        <p:txBody>
          <a:bodyPr/>
          <a:lstStyle/>
          <a:p>
            <a:fld id="{F37E35ED-8B68-044A-BAE8-8E9812083E95}" type="slidenum">
              <a:rPr lang="en-GB" smtClean="0"/>
              <a:pPr/>
              <a:t>22</a:t>
            </a:fld>
            <a:endParaRPr lang="en-GB" dirty="0"/>
          </a:p>
        </p:txBody>
      </p:sp>
    </p:spTree>
    <p:extLst>
      <p:ext uri="{BB962C8B-B14F-4D97-AF65-F5344CB8AC3E}">
        <p14:creationId xmlns:p14="http://schemas.microsoft.com/office/powerpoint/2010/main" val="169534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436985"/>
            <a:ext cx="8361229" cy="1032468"/>
          </a:xfrm>
        </p:spPr>
        <p:txBody>
          <a:bodyPr>
            <a:normAutofit/>
          </a:bodyPr>
          <a:lstStyle/>
          <a:p>
            <a:r>
              <a:rPr lang="en-US" sz="4000" b="1" dirty="0">
                <a:solidFill>
                  <a:srgbClr val="000099"/>
                </a:solidFill>
                <a:latin typeface="Gill Sans MT" panose="020B0502020104020203" pitchFamily="34" charset="0"/>
              </a:rPr>
              <a:t>3. Gender integration</a:t>
            </a:r>
            <a:endParaRPr lang="en-GB" sz="4000" b="1" dirty="0">
              <a:solidFill>
                <a:srgbClr val="000099"/>
              </a:solidFill>
              <a:latin typeface="Gill Sans MT" panose="020B0502020104020203" pitchFamily="34" charset="0"/>
            </a:endParaRPr>
          </a:p>
        </p:txBody>
      </p:sp>
      <p:sp>
        <p:nvSpPr>
          <p:cNvPr id="3" name="Content Placeholder 2"/>
          <p:cNvSpPr>
            <a:spLocks noGrp="1"/>
          </p:cNvSpPr>
          <p:nvPr>
            <p:ph type="subTitle" idx="1"/>
          </p:nvPr>
        </p:nvSpPr>
        <p:spPr>
          <a:xfrm>
            <a:off x="2679905" y="2469452"/>
            <a:ext cx="6831673" cy="1790461"/>
          </a:xfrm>
        </p:spPr>
        <p:txBody>
          <a:bodyPr>
            <a:normAutofit/>
          </a:bodyPr>
          <a:lstStyle/>
          <a:p>
            <a:r>
              <a:rPr lang="en-US" sz="3200" i="1" dirty="0">
                <a:latin typeface="Gill Sans MT" panose="020B0502020104020203" pitchFamily="34" charset="0"/>
              </a:rPr>
              <a:t>Learning objective 3: gain a foundational knowledge of gender integration and gender analysis</a:t>
            </a:r>
          </a:p>
          <a:p>
            <a:pPr marL="0" indent="0">
              <a:buNone/>
            </a:pPr>
            <a:endParaRPr lang="en-US" b="1" dirty="0">
              <a:solidFill>
                <a:srgbClr val="000099"/>
              </a:solidFill>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fld id="{AA507198-FB96-4B84-AC65-33D30F428326}" type="slidenum">
              <a:rPr lang="en-GB" smtClean="0"/>
              <a:t>23</a:t>
            </a:fld>
            <a:endParaRPr lang="en-GB"/>
          </a:p>
        </p:txBody>
      </p:sp>
    </p:spTree>
    <p:extLst>
      <p:ext uri="{BB962C8B-B14F-4D97-AF65-F5344CB8AC3E}">
        <p14:creationId xmlns:p14="http://schemas.microsoft.com/office/powerpoint/2010/main" val="2141179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838200" y="365125"/>
            <a:ext cx="10515600" cy="808582"/>
          </a:xfrm>
        </p:spPr>
        <p:txBody>
          <a:bodyPr>
            <a:normAutofit/>
          </a:bodyPr>
          <a:lstStyle/>
          <a:p>
            <a:pPr eaLnBrk="1" hangingPunct="1">
              <a:defRPr/>
            </a:pPr>
            <a:r>
              <a:rPr lang="en-US" sz="4000" b="1" dirty="0">
                <a:solidFill>
                  <a:srgbClr val="000099"/>
                </a:solidFill>
                <a:latin typeface="Gill Sans MT" panose="020B0502020104020203" pitchFamily="34" charset="0"/>
              </a:rPr>
              <a:t>Gender Integration</a:t>
            </a:r>
          </a:p>
        </p:txBody>
      </p:sp>
      <p:sp>
        <p:nvSpPr>
          <p:cNvPr id="17411" name="Rectangle 3"/>
          <p:cNvSpPr>
            <a:spLocks noGrp="1" noRot="1" noChangeArrowheads="1"/>
          </p:cNvSpPr>
          <p:nvPr>
            <p:ph idx="1"/>
          </p:nvPr>
        </p:nvSpPr>
        <p:spPr>
          <a:xfrm>
            <a:off x="838200" y="1524000"/>
            <a:ext cx="10515600" cy="5131443"/>
          </a:xfrm>
        </p:spPr>
        <p:txBody>
          <a:bodyPr>
            <a:normAutofit/>
          </a:bodyPr>
          <a:lstStyle/>
          <a:p>
            <a:pPr>
              <a:buFont typeface="Wingdings" panose="05000000000000000000" pitchFamily="2" charset="2"/>
              <a:buChar char="q"/>
              <a:defRPr/>
            </a:pPr>
            <a:r>
              <a:rPr lang="en-US" sz="3200" dirty="0">
                <a:latin typeface="Gill Sans MT" charset="0"/>
                <a:ea typeface="Gill Sans MT" charset="0"/>
                <a:cs typeface="Gill Sans MT" charset="0"/>
              </a:rPr>
              <a:t>Implies working towards the goal of </a:t>
            </a:r>
            <a:r>
              <a:rPr lang="en-US" sz="3200" b="1" dirty="0">
                <a:solidFill>
                  <a:srgbClr val="000099"/>
                </a:solidFill>
                <a:latin typeface="Gill Sans MT" charset="0"/>
                <a:ea typeface="Gill Sans MT" charset="0"/>
                <a:cs typeface="Gill Sans MT" charset="0"/>
              </a:rPr>
              <a:t>gender equality </a:t>
            </a:r>
            <a:r>
              <a:rPr lang="en-US" sz="3200" b="1" dirty="0">
                <a:latin typeface="Gill Sans MT" charset="0"/>
                <a:ea typeface="Gill Sans MT" charset="0"/>
                <a:cs typeface="Gill Sans MT" charset="0"/>
              </a:rPr>
              <a:t>– </a:t>
            </a:r>
            <a:r>
              <a:rPr lang="en-US" sz="3200" dirty="0">
                <a:latin typeface="Gill Sans MT" charset="0"/>
                <a:ea typeface="Gill Sans MT" charset="0"/>
                <a:cs typeface="Gill Sans MT" charset="0"/>
              </a:rPr>
              <a:t>i.e. “equal access to opportunities, treatment under law, equality of voice”</a:t>
            </a:r>
          </a:p>
          <a:p>
            <a:pPr eaLnBrk="1" hangingPunct="1">
              <a:lnSpc>
                <a:spcPct val="90000"/>
              </a:lnSpc>
              <a:buFont typeface="Wingdings" panose="05000000000000000000" pitchFamily="2" charset="2"/>
              <a:buChar char="q"/>
              <a:defRPr/>
            </a:pPr>
            <a:r>
              <a:rPr lang="en-US" sz="3200" dirty="0">
                <a:latin typeface="Gill Sans MT" charset="0"/>
                <a:ea typeface="Gill Sans MT" charset="0"/>
                <a:cs typeface="Gill Sans MT" charset="0"/>
              </a:rPr>
              <a:t> Addresses gender differences during program or activity design, implementation, monitoring and evaluation</a:t>
            </a:r>
          </a:p>
          <a:p>
            <a:pPr eaLnBrk="1" hangingPunct="1">
              <a:lnSpc>
                <a:spcPct val="90000"/>
              </a:lnSpc>
              <a:buFont typeface="Wingdings" panose="05000000000000000000" pitchFamily="2" charset="2"/>
              <a:buChar char="q"/>
              <a:defRPr/>
            </a:pPr>
            <a:r>
              <a:rPr lang="en-US" sz="3200" dirty="0">
                <a:latin typeface="Gill Sans MT" charset="0"/>
                <a:ea typeface="Gill Sans MT" charset="0"/>
                <a:cs typeface="Gill Sans MT" charset="0"/>
              </a:rPr>
              <a:t> Involves identifying appropriate indicators on gender to guide project implementation and monitoring</a:t>
            </a:r>
          </a:p>
          <a:p>
            <a:pPr eaLnBrk="1" hangingPunct="1">
              <a:lnSpc>
                <a:spcPct val="90000"/>
              </a:lnSpc>
              <a:buFont typeface="Wingdings" panose="05000000000000000000" pitchFamily="2" charset="2"/>
              <a:buChar char="q"/>
              <a:defRPr/>
            </a:pPr>
            <a:r>
              <a:rPr lang="en-US" sz="3200" dirty="0">
                <a:latin typeface="Gill Sans MT" charset="0"/>
                <a:ea typeface="Gill Sans MT" charset="0"/>
                <a:cs typeface="Gill Sans MT" charset="0"/>
              </a:rPr>
              <a:t>Means ensuring gender is explicitly addressed in all processes and activities – </a:t>
            </a:r>
            <a:r>
              <a:rPr lang="en-US" sz="3200" i="1" dirty="0">
                <a:latin typeface="Gill Sans MT" charset="0"/>
                <a:ea typeface="Gill Sans MT" charset="0"/>
                <a:cs typeface="Gill Sans MT" charset="0"/>
              </a:rPr>
              <a:t>not</a:t>
            </a:r>
            <a:r>
              <a:rPr lang="en-US" sz="3200" dirty="0">
                <a:latin typeface="Gill Sans MT" charset="0"/>
                <a:ea typeface="Gill Sans MT" charset="0"/>
                <a:cs typeface="Gill Sans MT" charset="0"/>
              </a:rPr>
              <a:t> as a separate or stand-alone issue</a:t>
            </a:r>
          </a:p>
        </p:txBody>
      </p:sp>
      <p:sp>
        <p:nvSpPr>
          <p:cNvPr id="2" name="Slide Number Placeholder 1"/>
          <p:cNvSpPr>
            <a:spLocks noGrp="1"/>
          </p:cNvSpPr>
          <p:nvPr>
            <p:ph type="sldNum" sz="quarter" idx="12"/>
          </p:nvPr>
        </p:nvSpPr>
        <p:spPr/>
        <p:txBody>
          <a:bodyPr/>
          <a:lstStyle/>
          <a:p>
            <a:fld id="{F37E35ED-8B68-044A-BAE8-8E9812083E95}" type="slidenum">
              <a:rPr lang="en-GB" smtClean="0"/>
              <a:pPr/>
              <a:t>24</a:t>
            </a:fld>
            <a:endParaRPr lang="en-GB" dirty="0"/>
          </a:p>
        </p:txBody>
      </p:sp>
    </p:spTree>
    <p:extLst>
      <p:ext uri="{BB962C8B-B14F-4D97-AF65-F5344CB8AC3E}">
        <p14:creationId xmlns:p14="http://schemas.microsoft.com/office/powerpoint/2010/main" val="25189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838200" y="365125"/>
            <a:ext cx="10515600" cy="808582"/>
          </a:xfrm>
        </p:spPr>
        <p:txBody>
          <a:bodyPr>
            <a:normAutofit/>
          </a:bodyPr>
          <a:lstStyle/>
          <a:p>
            <a:pPr eaLnBrk="1" hangingPunct="1">
              <a:defRPr/>
            </a:pPr>
            <a:r>
              <a:rPr lang="en-US" sz="4000" b="1" dirty="0">
                <a:solidFill>
                  <a:srgbClr val="000099"/>
                </a:solidFill>
                <a:latin typeface="Gill Sans MT" panose="020B0502020104020203" pitchFamily="34" charset="0"/>
              </a:rPr>
              <a:t>Gender Integration</a:t>
            </a:r>
          </a:p>
        </p:txBody>
      </p:sp>
      <p:sp>
        <p:nvSpPr>
          <p:cNvPr id="17411" name="Rectangle 3"/>
          <p:cNvSpPr>
            <a:spLocks noGrp="1" noRot="1" noChangeArrowheads="1"/>
          </p:cNvSpPr>
          <p:nvPr>
            <p:ph idx="1"/>
          </p:nvPr>
        </p:nvSpPr>
        <p:spPr>
          <a:xfrm>
            <a:off x="838200" y="1319514"/>
            <a:ext cx="10515600" cy="5190468"/>
          </a:xfrm>
        </p:spPr>
        <p:txBody>
          <a:bodyPr>
            <a:normAutofit/>
          </a:bodyPr>
          <a:lstStyle/>
          <a:p>
            <a:pPr marL="0" indent="0" algn="ctr">
              <a:lnSpc>
                <a:spcPct val="90000"/>
              </a:lnSpc>
              <a:buNone/>
              <a:defRPr/>
            </a:pPr>
            <a:r>
              <a:rPr lang="en-US" sz="4400" i="1" dirty="0">
                <a:latin typeface="Gill Sans MT" charset="0"/>
                <a:ea typeface="Gill Sans MT" charset="0"/>
                <a:cs typeface="Gill Sans MT" charset="0"/>
              </a:rPr>
              <a:t>There are three main steps in integrating gender into a project:</a:t>
            </a:r>
            <a:endParaRPr lang="en-US" sz="4800" i="1" dirty="0">
              <a:latin typeface="Gill Sans MT" charset="0"/>
              <a:ea typeface="Gill Sans MT" charset="0"/>
              <a:cs typeface="Gill Sans MT" charset="0"/>
            </a:endParaRPr>
          </a:p>
          <a:p>
            <a:pPr marL="514350" indent="-514350" eaLnBrk="1" hangingPunct="1">
              <a:lnSpc>
                <a:spcPct val="90000"/>
              </a:lnSpc>
              <a:buFont typeface="+mj-lt"/>
              <a:buAutoNum type="arabicPeriod"/>
              <a:defRPr/>
            </a:pPr>
            <a:endParaRPr lang="en-US" sz="3000" dirty="0">
              <a:latin typeface="Gill Sans MT" charset="0"/>
              <a:ea typeface="Gill Sans MT" charset="0"/>
              <a:cs typeface="Gill Sans MT" charset="0"/>
            </a:endParaRPr>
          </a:p>
          <a:p>
            <a:pPr marL="514350" indent="-514350" eaLnBrk="1" hangingPunct="1">
              <a:lnSpc>
                <a:spcPct val="90000"/>
              </a:lnSpc>
              <a:buFont typeface="+mj-lt"/>
              <a:buAutoNum type="arabicPeriod"/>
              <a:defRPr/>
            </a:pPr>
            <a:r>
              <a:rPr lang="en-US" sz="3000" dirty="0">
                <a:latin typeface="Gill Sans MT" charset="0"/>
                <a:ea typeface="Gill Sans MT" charset="0"/>
                <a:cs typeface="Gill Sans MT" charset="0"/>
              </a:rPr>
              <a:t>Collection of sex-disaggregated baseline data </a:t>
            </a:r>
          </a:p>
          <a:p>
            <a:pPr marL="514350" indent="-514350" eaLnBrk="1" hangingPunct="1">
              <a:lnSpc>
                <a:spcPct val="90000"/>
              </a:lnSpc>
              <a:buFont typeface="+mj-lt"/>
              <a:buAutoNum type="arabicPeriod"/>
              <a:defRPr/>
            </a:pPr>
            <a:r>
              <a:rPr lang="en-US" sz="3000" dirty="0">
                <a:latin typeface="Gill Sans MT" charset="0"/>
                <a:ea typeface="Gill Sans MT" charset="0"/>
                <a:cs typeface="Gill Sans MT" charset="0"/>
              </a:rPr>
              <a:t>Gender-sensitive project design</a:t>
            </a:r>
          </a:p>
          <a:p>
            <a:pPr marL="514350" indent="-514350" eaLnBrk="1" hangingPunct="1">
              <a:lnSpc>
                <a:spcPct val="90000"/>
              </a:lnSpc>
              <a:buFont typeface="+mj-lt"/>
              <a:buAutoNum type="arabicPeriod"/>
              <a:defRPr/>
            </a:pPr>
            <a:r>
              <a:rPr lang="en-US" sz="3000" dirty="0">
                <a:latin typeface="Gill Sans MT" charset="0"/>
                <a:ea typeface="Gill Sans MT" charset="0"/>
                <a:cs typeface="Gill Sans MT" charset="0"/>
              </a:rPr>
              <a:t>Developing indicators for monitoring gender integration throughout the project cycle</a:t>
            </a:r>
          </a:p>
          <a:p>
            <a:pPr marL="514350" indent="-514350" eaLnBrk="1" hangingPunct="1">
              <a:lnSpc>
                <a:spcPct val="90000"/>
              </a:lnSpc>
              <a:buFont typeface="+mj-lt"/>
              <a:buAutoNum type="arabicPeriod"/>
              <a:defRPr/>
            </a:pPr>
            <a:endParaRPr lang="en-US" sz="3000" dirty="0">
              <a:latin typeface="Gill Sans MT" charset="0"/>
              <a:ea typeface="Gill Sans MT" charset="0"/>
              <a:cs typeface="Gill Sans MT" charset="0"/>
            </a:endParaRPr>
          </a:p>
          <a:p>
            <a:pPr marL="514350" indent="-514350" eaLnBrk="1" hangingPunct="1">
              <a:lnSpc>
                <a:spcPct val="90000"/>
              </a:lnSpc>
              <a:buFont typeface="+mj-lt"/>
              <a:buAutoNum type="arabicPeriod"/>
              <a:defRPr/>
            </a:pPr>
            <a:endParaRPr lang="en-US" sz="3000" dirty="0">
              <a:latin typeface="Gill Sans MT" charset="0"/>
              <a:ea typeface="Gill Sans MT" charset="0"/>
              <a:cs typeface="Gill Sans MT" charset="0"/>
            </a:endParaRPr>
          </a:p>
        </p:txBody>
      </p:sp>
      <p:sp>
        <p:nvSpPr>
          <p:cNvPr id="2" name="Slide Number Placeholder 1"/>
          <p:cNvSpPr>
            <a:spLocks noGrp="1"/>
          </p:cNvSpPr>
          <p:nvPr>
            <p:ph type="sldNum" sz="quarter" idx="12"/>
          </p:nvPr>
        </p:nvSpPr>
        <p:spPr/>
        <p:txBody>
          <a:bodyPr/>
          <a:lstStyle/>
          <a:p>
            <a:fld id="{F37E35ED-8B68-044A-BAE8-8E9812083E95}" type="slidenum">
              <a:rPr lang="en-GB" smtClean="0"/>
              <a:pPr/>
              <a:t>25</a:t>
            </a:fld>
            <a:endParaRPr lang="en-GB" dirty="0"/>
          </a:p>
        </p:txBody>
      </p:sp>
    </p:spTree>
    <p:extLst>
      <p:ext uri="{BB962C8B-B14F-4D97-AF65-F5344CB8AC3E}">
        <p14:creationId xmlns:p14="http://schemas.microsoft.com/office/powerpoint/2010/main" val="115917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838200" y="365125"/>
            <a:ext cx="10515600" cy="808582"/>
          </a:xfrm>
        </p:spPr>
        <p:txBody>
          <a:bodyPr>
            <a:normAutofit/>
          </a:bodyPr>
          <a:lstStyle/>
          <a:p>
            <a:pPr eaLnBrk="1" hangingPunct="1">
              <a:defRPr/>
            </a:pPr>
            <a:r>
              <a:rPr lang="en-US" sz="4000" b="1" dirty="0">
                <a:solidFill>
                  <a:srgbClr val="000099"/>
                </a:solidFill>
                <a:latin typeface="Gill Sans MT" panose="020B0502020104020203" pitchFamily="34" charset="0"/>
              </a:rPr>
              <a:t>Step 1 </a:t>
            </a:r>
            <a:r>
              <a:rPr lang="mr-IN" sz="4000" b="1" dirty="0">
                <a:solidFill>
                  <a:srgbClr val="000099"/>
                </a:solidFill>
                <a:latin typeface="Gill Sans MT" panose="020B0502020104020203" pitchFamily="34" charset="0"/>
              </a:rPr>
              <a:t>–</a:t>
            </a:r>
            <a:r>
              <a:rPr lang="en-GB" sz="4000" b="1" dirty="0">
                <a:solidFill>
                  <a:srgbClr val="000099"/>
                </a:solidFill>
                <a:latin typeface="Gill Sans MT" panose="020B0502020104020203" pitchFamily="34" charset="0"/>
              </a:rPr>
              <a:t> Baseline Data</a:t>
            </a:r>
            <a:endParaRPr lang="en-US" sz="4000" b="1" dirty="0">
              <a:solidFill>
                <a:srgbClr val="000099"/>
              </a:solidFill>
              <a:latin typeface="Gill Sans MT" panose="020B0502020104020203" pitchFamily="34" charset="0"/>
            </a:endParaRPr>
          </a:p>
        </p:txBody>
      </p:sp>
      <p:sp>
        <p:nvSpPr>
          <p:cNvPr id="17411" name="Rectangle 3"/>
          <p:cNvSpPr>
            <a:spLocks noGrp="1" noRot="1" noChangeArrowheads="1"/>
          </p:cNvSpPr>
          <p:nvPr>
            <p:ph idx="1"/>
          </p:nvPr>
        </p:nvSpPr>
        <p:spPr>
          <a:xfrm>
            <a:off x="838200" y="1078173"/>
            <a:ext cx="5178287" cy="5431809"/>
          </a:xfrm>
        </p:spPr>
        <p:txBody>
          <a:bodyPr>
            <a:normAutofit/>
          </a:bodyPr>
          <a:lstStyle/>
          <a:p>
            <a:pPr marL="0" indent="0">
              <a:buNone/>
              <a:defRPr/>
            </a:pPr>
            <a:r>
              <a:rPr lang="en-GB" sz="2800" dirty="0">
                <a:solidFill>
                  <a:schemeClr val="tx1"/>
                </a:solidFill>
                <a:latin typeface="Gill Sans MT" panose="020B0502020104020203" pitchFamily="34" charset="0"/>
              </a:rPr>
              <a:t>Robust</a:t>
            </a:r>
            <a:r>
              <a:rPr lang="en-GB" sz="2800" b="1" dirty="0">
                <a:solidFill>
                  <a:srgbClr val="000099"/>
                </a:solidFill>
                <a:latin typeface="Gill Sans MT" panose="020B0502020104020203" pitchFamily="34" charset="0"/>
              </a:rPr>
              <a:t> sex-disaggregated data </a:t>
            </a:r>
            <a:r>
              <a:rPr lang="en-GB" sz="2800" dirty="0">
                <a:latin typeface="Gill Sans MT" panose="020B0502020104020203" pitchFamily="34" charset="0"/>
              </a:rPr>
              <a:t>is the basis for gender integration</a:t>
            </a:r>
          </a:p>
          <a:p>
            <a:pPr marL="0" indent="0">
              <a:buNone/>
              <a:defRPr/>
            </a:pPr>
            <a:r>
              <a:rPr lang="en-US" sz="3000" dirty="0">
                <a:latin typeface="Gill Sans MT" charset="0"/>
                <a:ea typeface="Gill Sans MT" charset="0"/>
                <a:cs typeface="Gill Sans MT" charset="0"/>
              </a:rPr>
              <a:t>Consider gathering data on: </a:t>
            </a:r>
          </a:p>
          <a:p>
            <a:pPr marL="571500" lvl="1" indent="-571500">
              <a:buAutoNum type="romanLcPeriod"/>
              <a:defRPr/>
            </a:pPr>
            <a:r>
              <a:rPr lang="en-US" sz="3000" dirty="0">
                <a:latin typeface="Gill Sans MT" charset="0"/>
                <a:ea typeface="Gill Sans MT" charset="0"/>
                <a:cs typeface="Gill Sans MT" charset="0"/>
              </a:rPr>
              <a:t>the structure and function of existing projects (if applicable)</a:t>
            </a:r>
          </a:p>
          <a:p>
            <a:pPr marL="571500" lvl="1" indent="-571500">
              <a:buAutoNum type="romanLcPeriod"/>
              <a:defRPr/>
            </a:pPr>
            <a:r>
              <a:rPr lang="en-US" sz="3000" dirty="0">
                <a:latin typeface="Gill Sans MT" charset="0"/>
                <a:ea typeface="Gill Sans MT" charset="0"/>
                <a:cs typeface="Gill Sans MT" charset="0"/>
              </a:rPr>
              <a:t>gender norms, roles and values in the project context</a:t>
            </a:r>
          </a:p>
          <a:p>
            <a:pPr marL="571500" lvl="1" indent="-571500">
              <a:buAutoNum type="romanLcPeriod"/>
              <a:defRPr/>
            </a:pPr>
            <a:r>
              <a:rPr lang="en-US" sz="3000" dirty="0">
                <a:latin typeface="Gill Sans MT" charset="0"/>
                <a:ea typeface="Gill Sans MT" charset="0"/>
                <a:cs typeface="Gill Sans MT" charset="0"/>
              </a:rPr>
              <a:t>gender-based constraints and opportunities in the project context</a:t>
            </a:r>
          </a:p>
        </p:txBody>
      </p:sp>
      <p:sp>
        <p:nvSpPr>
          <p:cNvPr id="3" name="TextBox 2"/>
          <p:cNvSpPr txBox="1"/>
          <p:nvPr/>
        </p:nvSpPr>
        <p:spPr>
          <a:xfrm>
            <a:off x="838200" y="5910469"/>
            <a:ext cx="2729948" cy="369332"/>
          </a:xfrm>
          <a:prstGeom prst="rect">
            <a:avLst/>
          </a:prstGeom>
          <a:noFill/>
        </p:spPr>
        <p:txBody>
          <a:bodyPr wrap="square" rtlCol="0">
            <a:spAutoFit/>
          </a:bodyPr>
          <a:lstStyle/>
          <a:p>
            <a:r>
              <a:rPr lang="en-US" dirty="0"/>
              <a:t>Schneider et al (2016)</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481" t="13528" r="3712" b="883"/>
          <a:stretch/>
        </p:blipFill>
        <p:spPr>
          <a:xfrm>
            <a:off x="6016487" y="1311965"/>
            <a:ext cx="5987550" cy="4479235"/>
          </a:xfrm>
          <a:prstGeom prst="rect">
            <a:avLst/>
          </a:prstGeom>
        </p:spPr>
      </p:pic>
      <p:sp>
        <p:nvSpPr>
          <p:cNvPr id="5" name="Slide Number Placeholder 4"/>
          <p:cNvSpPr>
            <a:spLocks noGrp="1"/>
          </p:cNvSpPr>
          <p:nvPr>
            <p:ph type="sldNum" sz="quarter" idx="12"/>
          </p:nvPr>
        </p:nvSpPr>
        <p:spPr/>
        <p:txBody>
          <a:bodyPr/>
          <a:lstStyle/>
          <a:p>
            <a:fld id="{F37E35ED-8B68-044A-BAE8-8E9812083E95}" type="slidenum">
              <a:rPr lang="en-GB" smtClean="0"/>
              <a:pPr/>
              <a:t>26</a:t>
            </a:fld>
            <a:endParaRPr lang="en-GB" dirty="0"/>
          </a:p>
        </p:txBody>
      </p:sp>
    </p:spTree>
    <p:extLst>
      <p:ext uri="{BB962C8B-B14F-4D97-AF65-F5344CB8AC3E}">
        <p14:creationId xmlns:p14="http://schemas.microsoft.com/office/powerpoint/2010/main" val="2118944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838200" y="365125"/>
            <a:ext cx="10515600" cy="808582"/>
          </a:xfrm>
        </p:spPr>
        <p:txBody>
          <a:bodyPr>
            <a:normAutofit/>
          </a:bodyPr>
          <a:lstStyle/>
          <a:p>
            <a:pPr>
              <a:defRPr/>
            </a:pPr>
            <a:r>
              <a:rPr lang="en-GB" sz="4000" b="1" dirty="0">
                <a:solidFill>
                  <a:srgbClr val="000099"/>
                </a:solidFill>
                <a:latin typeface="Gill Sans MT" panose="020B0502020104020203" pitchFamily="34" charset="0"/>
              </a:rPr>
              <a:t>Step 1 </a:t>
            </a:r>
            <a:r>
              <a:rPr lang="mr-IN" sz="4000" b="1" dirty="0">
                <a:solidFill>
                  <a:srgbClr val="000099"/>
                </a:solidFill>
                <a:latin typeface="Gill Sans MT" panose="020B0502020104020203" pitchFamily="34" charset="0"/>
              </a:rPr>
              <a:t>–</a:t>
            </a:r>
            <a:r>
              <a:rPr lang="en-GB" sz="4000" b="1" dirty="0">
                <a:solidFill>
                  <a:srgbClr val="000099"/>
                </a:solidFill>
                <a:latin typeface="Gill Sans MT" panose="020B0502020104020203" pitchFamily="34" charset="0"/>
              </a:rPr>
              <a:t> Baseline Data</a:t>
            </a:r>
            <a:endParaRPr lang="en-US" sz="4000" b="1" dirty="0">
              <a:solidFill>
                <a:srgbClr val="000099"/>
              </a:solidFill>
              <a:latin typeface="Gill Sans MT" panose="020B0502020104020203" pitchFamily="34" charset="0"/>
            </a:endParaRPr>
          </a:p>
        </p:txBody>
      </p:sp>
      <p:sp>
        <p:nvSpPr>
          <p:cNvPr id="5" name="Content Placeholder 2"/>
          <p:cNvSpPr>
            <a:spLocks noGrp="1"/>
          </p:cNvSpPr>
          <p:nvPr>
            <p:ph idx="1"/>
          </p:nvPr>
        </p:nvSpPr>
        <p:spPr>
          <a:xfrm>
            <a:off x="1392238" y="1077913"/>
            <a:ext cx="9961562" cy="5044591"/>
          </a:xfrm>
        </p:spPr>
        <p:txBody>
          <a:bodyPr>
            <a:normAutofit lnSpcReduction="10000"/>
          </a:bodyPr>
          <a:lstStyle/>
          <a:p>
            <a:pPr marL="0" lvl="1" indent="0">
              <a:buNone/>
            </a:pPr>
            <a:r>
              <a:rPr lang="en-GB" sz="3600" dirty="0">
                <a:latin typeface="Gill Sans MT" panose="020B0502020104020203" pitchFamily="34" charset="0"/>
              </a:rPr>
              <a:t>Possible data collection methods include:</a:t>
            </a:r>
          </a:p>
          <a:p>
            <a:pPr lvl="1">
              <a:buFont typeface="Wingdings" panose="05000000000000000000" pitchFamily="2" charset="2"/>
              <a:buChar char="§"/>
            </a:pPr>
            <a:r>
              <a:rPr lang="en-GB" sz="3600" dirty="0">
                <a:latin typeface="Gill Sans MT" panose="020B0502020104020203" pitchFamily="34" charset="0"/>
              </a:rPr>
              <a:t>Literature review (is there any existing data available?)</a:t>
            </a:r>
          </a:p>
          <a:p>
            <a:pPr lvl="1">
              <a:buFont typeface="Wingdings" panose="05000000000000000000" pitchFamily="2" charset="2"/>
              <a:buChar char="§"/>
            </a:pPr>
            <a:r>
              <a:rPr lang="en-GB" sz="3600" dirty="0">
                <a:latin typeface="Gill Sans MT" panose="020B0502020104020203" pitchFamily="34" charset="0"/>
              </a:rPr>
              <a:t>Interviews </a:t>
            </a:r>
          </a:p>
          <a:p>
            <a:pPr lvl="1">
              <a:buFont typeface="Wingdings" panose="05000000000000000000" pitchFamily="2" charset="2"/>
              <a:buChar char="§"/>
            </a:pPr>
            <a:r>
              <a:rPr lang="en-GB" sz="3600" dirty="0">
                <a:latin typeface="Gill Sans MT" panose="020B0502020104020203" pitchFamily="34" charset="0"/>
              </a:rPr>
              <a:t>Focus groups</a:t>
            </a:r>
          </a:p>
          <a:p>
            <a:pPr lvl="1">
              <a:buFont typeface="Wingdings" panose="05000000000000000000" pitchFamily="2" charset="2"/>
              <a:buChar char="§"/>
            </a:pPr>
            <a:r>
              <a:rPr lang="en-GB" sz="3600" dirty="0">
                <a:latin typeface="Gill Sans MT" panose="020B0502020104020203" pitchFamily="34" charset="0"/>
              </a:rPr>
              <a:t>Participatory rural appraisal (workshop activities)</a:t>
            </a:r>
          </a:p>
          <a:p>
            <a:pPr lvl="1">
              <a:buFont typeface="Wingdings" panose="05000000000000000000" pitchFamily="2" charset="2"/>
              <a:buChar char="§"/>
            </a:pPr>
            <a:r>
              <a:rPr lang="en-GB" sz="3600" dirty="0">
                <a:latin typeface="Gill Sans MT" panose="020B0502020104020203" pitchFamily="34" charset="0"/>
              </a:rPr>
              <a:t>Surveys</a:t>
            </a:r>
          </a:p>
          <a:p>
            <a:pPr lvl="1">
              <a:buFont typeface="Wingdings" panose="05000000000000000000" pitchFamily="2" charset="2"/>
              <a:buChar char="§"/>
            </a:pPr>
            <a:r>
              <a:rPr lang="en-GB" sz="3600" dirty="0">
                <a:latin typeface="Gill Sans MT" panose="020B0502020104020203" pitchFamily="34" charset="0"/>
              </a:rPr>
              <a:t>Spatial data</a:t>
            </a:r>
            <a:r>
              <a:rPr lang="en-US" sz="3600" dirty="0">
                <a:latin typeface="Gill Sans MT" panose="020B0502020104020203" pitchFamily="34" charset="0"/>
              </a:rPr>
              <a:t> </a:t>
            </a:r>
          </a:p>
          <a:p>
            <a:pPr lvl="1">
              <a:buFont typeface="Wingdings" panose="05000000000000000000" pitchFamily="2" charset="2"/>
              <a:buChar char="§"/>
            </a:pPr>
            <a:endParaRPr lang="en-US" sz="2800" dirty="0">
              <a:latin typeface="Gill Sans MT" panose="020B0502020104020203" pitchFamily="34" charset="0"/>
            </a:endParaRPr>
          </a:p>
          <a:p>
            <a:pPr marL="0" lvl="1" indent="0" algn="ctr">
              <a:buNone/>
            </a:pPr>
            <a:r>
              <a:rPr lang="en-US" sz="2800" b="1" dirty="0">
                <a:latin typeface="Gill Sans MT" panose="020B0502020104020203" pitchFamily="34" charset="0"/>
              </a:rPr>
              <a:t>For more detail see Schneider et al (2016)</a:t>
            </a:r>
            <a:endParaRPr lang="en-GB" b="1" dirty="0">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fld id="{F37E35ED-8B68-044A-BAE8-8E9812083E95}" type="slidenum">
              <a:rPr lang="en-GB" smtClean="0"/>
              <a:pPr/>
              <a:t>27</a:t>
            </a:fld>
            <a:endParaRPr lang="en-GB" dirty="0"/>
          </a:p>
        </p:txBody>
      </p:sp>
    </p:spTree>
    <p:extLst>
      <p:ext uri="{BB962C8B-B14F-4D97-AF65-F5344CB8AC3E}">
        <p14:creationId xmlns:p14="http://schemas.microsoft.com/office/powerpoint/2010/main" val="1540907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Content Placeholder 4" title="Web Video Player">
                <a:extLst>
                  <a:ext uri="{FF2B5EF4-FFF2-40B4-BE49-F238E27FC236}">
                    <a16:creationId xmlns:a16="http://schemas.microsoft.com/office/drawing/2014/main" id="{2765BB6B-124F-EF41-B267-B38E354BBA93}"/>
                  </a:ext>
                </a:extLst>
              </p:cNvPr>
              <p:cNvGraphicFramePr>
                <a:graphicFrameLocks noGrp="1"/>
              </p:cNvGraphicFramePr>
              <p:nvPr>
                <p:ph idx="1"/>
                <p:extLst>
                  <p:ext uri="{D42A27DB-BD31-4B8C-83A1-F6EECF244321}">
                    <p14:modId xmlns:p14="http://schemas.microsoft.com/office/powerpoint/2010/main" val="233167527"/>
                  </p:ext>
                </p:extLst>
              </p:nvPr>
            </p:nvGraphicFramePr>
            <p:xfrm>
              <a:off x="1686189" y="1834488"/>
              <a:ext cx="9601200" cy="35814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5" name="Content Placeholder 4" title="Web Video Player">
                <a:extLst>
                  <a:ext uri="{FF2B5EF4-FFF2-40B4-BE49-F238E27FC236}">
                    <a16:creationId xmlns:a16="http://schemas.microsoft.com/office/drawing/2014/main" id="{2765BB6B-124F-EF41-B267-B38E354BBA93}"/>
                  </a:ext>
                </a:extLst>
              </p:cNvPr>
              <p:cNvPicPr>
                <a:picLocks noGrp="1" noRot="1" noChangeAspect="1" noMove="1" noResize="1" noEditPoints="1" noAdjustHandles="1" noChangeArrowheads="1" noChangeShapeType="1"/>
              </p:cNvPicPr>
              <p:nvPr/>
            </p:nvPicPr>
            <p:blipFill>
              <a:blip r:embed="rId4"/>
              <a:stretch>
                <a:fillRect/>
              </a:stretch>
            </p:blipFill>
            <p:spPr>
              <a:xfrm>
                <a:off x="1686189" y="1834488"/>
                <a:ext cx="9601200" cy="3581400"/>
              </a:xfrm>
              <a:prstGeom prst="rect">
                <a:avLst/>
              </a:prstGeom>
            </p:spPr>
          </p:pic>
        </mc:Fallback>
      </mc:AlternateContent>
      <p:sp>
        <p:nvSpPr>
          <p:cNvPr id="4" name="Slide Number Placeholder 3">
            <a:extLst>
              <a:ext uri="{FF2B5EF4-FFF2-40B4-BE49-F238E27FC236}">
                <a16:creationId xmlns:a16="http://schemas.microsoft.com/office/drawing/2014/main" id="{C665203E-BC3B-9D4E-A3CE-051673405D6B}"/>
              </a:ext>
            </a:extLst>
          </p:cNvPr>
          <p:cNvSpPr>
            <a:spLocks noGrp="1"/>
          </p:cNvSpPr>
          <p:nvPr>
            <p:ph type="sldNum" sz="quarter" idx="12"/>
          </p:nvPr>
        </p:nvSpPr>
        <p:spPr/>
        <p:txBody>
          <a:bodyPr/>
          <a:lstStyle/>
          <a:p>
            <a:fld id="{F37E35ED-8B68-044A-BAE8-8E9812083E95}" type="slidenum">
              <a:rPr lang="en-GB" smtClean="0"/>
              <a:pPr/>
              <a:t>28</a:t>
            </a:fld>
            <a:endParaRPr lang="en-GB" dirty="0"/>
          </a:p>
        </p:txBody>
      </p:sp>
      <p:sp>
        <p:nvSpPr>
          <p:cNvPr id="6" name="TextBox 5">
            <a:extLst>
              <a:ext uri="{FF2B5EF4-FFF2-40B4-BE49-F238E27FC236}">
                <a16:creationId xmlns:a16="http://schemas.microsoft.com/office/drawing/2014/main" id="{FD74FA6E-D949-8F4E-9195-551F1F2A6D0B}"/>
              </a:ext>
            </a:extLst>
          </p:cNvPr>
          <p:cNvSpPr txBox="1"/>
          <p:nvPr/>
        </p:nvSpPr>
        <p:spPr>
          <a:xfrm>
            <a:off x="1686189" y="5880998"/>
            <a:ext cx="6138297" cy="369332"/>
          </a:xfrm>
          <a:prstGeom prst="rect">
            <a:avLst/>
          </a:prstGeom>
          <a:noFill/>
        </p:spPr>
        <p:txBody>
          <a:bodyPr wrap="square" rtlCol="0">
            <a:spAutoFit/>
          </a:bodyPr>
          <a:lstStyle/>
          <a:p>
            <a:r>
              <a:rPr lang="en-GB" dirty="0">
                <a:latin typeface="Gill Sans MT" panose="020B0502020104020203" pitchFamily="34" charset="77"/>
                <a:hlinkClick r:id="rId5"/>
              </a:rPr>
              <a:t>https://www.youtube.com/watch?v=CvW_YfttlnQ</a:t>
            </a:r>
            <a:endParaRPr lang="en-US" dirty="0">
              <a:latin typeface="Gill Sans MT" panose="020B0502020104020203" pitchFamily="34" charset="77"/>
            </a:endParaRPr>
          </a:p>
        </p:txBody>
      </p:sp>
      <p:sp>
        <p:nvSpPr>
          <p:cNvPr id="7" name="TextBox 6">
            <a:extLst>
              <a:ext uri="{FF2B5EF4-FFF2-40B4-BE49-F238E27FC236}">
                <a16:creationId xmlns:a16="http://schemas.microsoft.com/office/drawing/2014/main" id="{22C2F6DF-CF51-814A-8BF7-004D41834F29}"/>
              </a:ext>
            </a:extLst>
          </p:cNvPr>
          <p:cNvSpPr txBox="1"/>
          <p:nvPr/>
        </p:nvSpPr>
        <p:spPr>
          <a:xfrm>
            <a:off x="1549222" y="577334"/>
            <a:ext cx="9738167" cy="1015663"/>
          </a:xfrm>
          <a:prstGeom prst="rect">
            <a:avLst/>
          </a:prstGeom>
          <a:noFill/>
        </p:spPr>
        <p:txBody>
          <a:bodyPr wrap="square" rtlCol="0">
            <a:spAutoFit/>
          </a:bodyPr>
          <a:lstStyle/>
          <a:p>
            <a:r>
              <a:rPr lang="en-GB" sz="2000" b="1" i="1" dirty="0">
                <a:latin typeface="Gill Sans MT" panose="020B0502020104020203" pitchFamily="34" charset="77"/>
              </a:rPr>
              <a:t>Data collection in action:  A woman living near to Lake </a:t>
            </a:r>
            <a:r>
              <a:rPr lang="en-GB" sz="2000" b="1" i="1" dirty="0" err="1">
                <a:latin typeface="Gill Sans MT" panose="020B0502020104020203" pitchFamily="34" charset="77"/>
              </a:rPr>
              <a:t>Mburo</a:t>
            </a:r>
            <a:r>
              <a:rPr lang="en-GB" sz="2000" b="1" i="1" dirty="0">
                <a:latin typeface="Gill Sans MT" panose="020B0502020104020203" pitchFamily="34" charset="77"/>
              </a:rPr>
              <a:t> National Park in Uganda gives her view on living close to wild animals, who destroy her banana plantations</a:t>
            </a:r>
            <a:endParaRPr lang="en-US" sz="2000" b="1" i="1" dirty="0">
              <a:latin typeface="Gill Sans MT" panose="020B0502020104020203" pitchFamily="34" charset="77"/>
            </a:endParaRPr>
          </a:p>
        </p:txBody>
      </p:sp>
    </p:spTree>
    <p:extLst>
      <p:ext uri="{BB962C8B-B14F-4D97-AF65-F5344CB8AC3E}">
        <p14:creationId xmlns:p14="http://schemas.microsoft.com/office/powerpoint/2010/main" val="330359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522" y="366651"/>
            <a:ext cx="10730543" cy="1143172"/>
          </a:xfrm>
        </p:spPr>
        <p:txBody>
          <a:bodyPr>
            <a:normAutofit/>
          </a:bodyPr>
          <a:lstStyle/>
          <a:p>
            <a:r>
              <a:rPr lang="en-US" sz="3600" b="1" dirty="0">
                <a:solidFill>
                  <a:srgbClr val="000099"/>
                </a:solidFill>
                <a:latin typeface="Gill Sans MT" panose="020B0502020104020203" pitchFamily="34" charset="0"/>
              </a:rPr>
              <a:t>Case study: Sex-disaggregated data on protected areas and well-being, Rwenzori, 2016</a:t>
            </a:r>
            <a:endParaRPr lang="en-GB" sz="3600" b="1" dirty="0">
              <a:solidFill>
                <a:srgbClr val="000099"/>
              </a:solidFill>
              <a:latin typeface="Gill Sans MT" charset="0"/>
              <a:ea typeface="Gill Sans MT" charset="0"/>
              <a:cs typeface="Gill Sans MT" charset="0"/>
            </a:endParaRPr>
          </a:p>
        </p:txBody>
      </p:sp>
      <p:sp>
        <p:nvSpPr>
          <p:cNvPr id="3" name="Content Placeholder 2"/>
          <p:cNvSpPr>
            <a:spLocks noGrp="1"/>
          </p:cNvSpPr>
          <p:nvPr>
            <p:ph idx="1"/>
          </p:nvPr>
        </p:nvSpPr>
        <p:spPr>
          <a:xfrm>
            <a:off x="893135" y="1862052"/>
            <a:ext cx="10079665" cy="4145210"/>
          </a:xfrm>
        </p:spPr>
        <p:txBody>
          <a:bodyPr>
            <a:normAutofit/>
          </a:bodyPr>
          <a:lstStyle/>
          <a:p>
            <a:r>
              <a:rPr lang="en-GB" sz="3600" dirty="0">
                <a:latin typeface="Gill Sans MT" charset="0"/>
                <a:ea typeface="Gill Sans MT" charset="0"/>
                <a:cs typeface="Gill Sans MT" charset="0"/>
              </a:rPr>
              <a:t>Research on wellbeing from IIED’s SAPA project</a:t>
            </a:r>
          </a:p>
          <a:p>
            <a:r>
              <a:rPr lang="en-GB" sz="3600" dirty="0">
                <a:latin typeface="Gill Sans MT" charset="0"/>
                <a:ea typeface="Gill Sans MT" charset="0"/>
                <a:cs typeface="Gill Sans MT" charset="0"/>
              </a:rPr>
              <a:t>Key aspect was examining awareness of key information about Rwenzori Mountains National Park (RMNP)</a:t>
            </a:r>
          </a:p>
          <a:p>
            <a:r>
              <a:rPr lang="en-GB" sz="3600" dirty="0">
                <a:latin typeface="Gill Sans MT" charset="0"/>
                <a:ea typeface="Gill Sans MT" charset="0"/>
                <a:cs typeface="Gill Sans MT" charset="0"/>
              </a:rPr>
              <a:t>Researchers gathered </a:t>
            </a:r>
            <a:r>
              <a:rPr lang="en-GB" sz="3600" b="1" dirty="0">
                <a:latin typeface="Gill Sans MT" charset="0"/>
                <a:ea typeface="Gill Sans MT" charset="0"/>
                <a:cs typeface="Gill Sans MT" charset="0"/>
              </a:rPr>
              <a:t>sex-disaggregated data </a:t>
            </a:r>
            <a:r>
              <a:rPr lang="en-GB" sz="3600" dirty="0">
                <a:latin typeface="Gill Sans MT" charset="0"/>
                <a:ea typeface="Gill Sans MT" charset="0"/>
                <a:cs typeface="Gill Sans MT" charset="0"/>
              </a:rPr>
              <a:t>on this</a:t>
            </a:r>
            <a:endParaRPr lang="en-GB" dirty="0">
              <a:latin typeface="Gill Sans MT" charset="0"/>
              <a:ea typeface="Gill Sans MT" charset="0"/>
              <a:cs typeface="Gill Sans MT" charset="0"/>
            </a:endParaRPr>
          </a:p>
        </p:txBody>
      </p:sp>
      <p:sp>
        <p:nvSpPr>
          <p:cNvPr id="4" name="Rectangle 3"/>
          <p:cNvSpPr/>
          <p:nvPr/>
        </p:nvSpPr>
        <p:spPr>
          <a:xfrm>
            <a:off x="730728" y="6096000"/>
            <a:ext cx="10730543" cy="923330"/>
          </a:xfrm>
          <a:prstGeom prst="rect">
            <a:avLst/>
          </a:prstGeom>
        </p:spPr>
        <p:txBody>
          <a:bodyPr wrap="square">
            <a:spAutoFit/>
          </a:bodyPr>
          <a:lstStyle/>
          <a:p>
            <a:r>
              <a:rPr lang="en-US" dirty="0">
                <a:latin typeface="Gill Sans MT" charset="0"/>
                <a:ea typeface="Gill Sans MT" charset="0"/>
                <a:cs typeface="Gill Sans MT" charset="0"/>
              </a:rPr>
              <a:t>Franks and Small 2016, Understanding the social impacts of protected areas: a community perspective, </a:t>
            </a:r>
            <a:r>
              <a:rPr lang="en-US" dirty="0">
                <a:latin typeface="Gill Sans MT" charset="0"/>
                <a:ea typeface="Gill Sans MT" charset="0"/>
                <a:cs typeface="Gill Sans MT" charset="0"/>
                <a:hlinkClick r:id="rId3"/>
              </a:rPr>
              <a:t>http://pubs.iied.org/pdfs/14661IIED.pdf</a:t>
            </a:r>
            <a:r>
              <a:rPr lang="en-US" dirty="0">
                <a:latin typeface="Gill Sans MT" charset="0"/>
                <a:ea typeface="Gill Sans MT" charset="0"/>
                <a:cs typeface="Gill Sans MT" charset="0"/>
              </a:rPr>
              <a:t> </a:t>
            </a:r>
            <a:endParaRPr lang="en-US" dirty="0">
              <a:solidFill>
                <a:srgbClr val="000099"/>
              </a:solidFill>
              <a:latin typeface="Gill Sans MT" charset="0"/>
              <a:ea typeface="Gill Sans MT" charset="0"/>
              <a:cs typeface="Gill Sans MT" charset="0"/>
            </a:endParaRPr>
          </a:p>
          <a:p>
            <a:endParaRPr lang="en-US" dirty="0"/>
          </a:p>
        </p:txBody>
      </p:sp>
      <p:sp>
        <p:nvSpPr>
          <p:cNvPr id="5" name="Slide Number Placeholder 4"/>
          <p:cNvSpPr>
            <a:spLocks noGrp="1"/>
          </p:cNvSpPr>
          <p:nvPr>
            <p:ph type="sldNum" sz="quarter" idx="12"/>
          </p:nvPr>
        </p:nvSpPr>
        <p:spPr/>
        <p:txBody>
          <a:bodyPr/>
          <a:lstStyle/>
          <a:p>
            <a:fld id="{F37E35ED-8B68-044A-BAE8-8E9812083E95}" type="slidenum">
              <a:rPr lang="en-GB" smtClean="0"/>
              <a:pPr/>
              <a:t>29</a:t>
            </a:fld>
            <a:endParaRPr lang="en-GB" dirty="0"/>
          </a:p>
        </p:txBody>
      </p:sp>
    </p:spTree>
    <p:extLst>
      <p:ext uri="{BB962C8B-B14F-4D97-AF65-F5344CB8AC3E}">
        <p14:creationId xmlns:p14="http://schemas.microsoft.com/office/powerpoint/2010/main" val="88577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8" y="167832"/>
            <a:ext cx="9915789" cy="1103670"/>
          </a:xfrm>
        </p:spPr>
        <p:txBody>
          <a:bodyPr>
            <a:normAutofit fontScale="90000"/>
          </a:bodyPr>
          <a:lstStyle/>
          <a:p>
            <a:r>
              <a:rPr lang="en-US" b="1" dirty="0">
                <a:solidFill>
                  <a:srgbClr val="000099"/>
                </a:solidFill>
                <a:latin typeface="Gill Sans MT" panose="020B0502020104020203" pitchFamily="34" charset="0"/>
              </a:rPr>
              <a:t>Module 5: Undertaking Gender Assessments for Conservation</a:t>
            </a:r>
            <a:endParaRPr lang="en-GB" dirty="0">
              <a:solidFill>
                <a:srgbClr val="000099"/>
              </a:solidFill>
            </a:endParaRPr>
          </a:p>
        </p:txBody>
      </p:sp>
      <p:sp>
        <p:nvSpPr>
          <p:cNvPr id="4" name="Slide Number Placeholder 3"/>
          <p:cNvSpPr>
            <a:spLocks noGrp="1"/>
          </p:cNvSpPr>
          <p:nvPr>
            <p:ph type="sldNum" sz="quarter" idx="12"/>
          </p:nvPr>
        </p:nvSpPr>
        <p:spPr/>
        <p:txBody>
          <a:bodyPr/>
          <a:lstStyle/>
          <a:p>
            <a:fld id="{F37E35ED-8B68-044A-BAE8-8E9812083E95}" type="slidenum">
              <a:rPr lang="en-GB" smtClean="0"/>
              <a:pPr/>
              <a:t>3</a:t>
            </a:fld>
            <a:endParaRPr lang="en-GB" dirty="0"/>
          </a:p>
        </p:txBody>
      </p:sp>
      <p:graphicFrame>
        <p:nvGraphicFramePr>
          <p:cNvPr id="5" name="Diagram 4">
            <a:extLst>
              <a:ext uri="{FF2B5EF4-FFF2-40B4-BE49-F238E27FC236}">
                <a16:creationId xmlns:a16="http://schemas.microsoft.com/office/drawing/2014/main" id="{241D6902-C583-BC4E-A440-3684BD016805}"/>
              </a:ext>
            </a:extLst>
          </p:cNvPr>
          <p:cNvGraphicFramePr/>
          <p:nvPr>
            <p:extLst>
              <p:ext uri="{D42A27DB-BD31-4B8C-83A1-F6EECF244321}">
                <p14:modId xmlns:p14="http://schemas.microsoft.com/office/powerpoint/2010/main" val="718444650"/>
              </p:ext>
            </p:extLst>
          </p:nvPr>
        </p:nvGraphicFramePr>
        <p:xfrm>
          <a:off x="1371599" y="1439334"/>
          <a:ext cx="9915789" cy="525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70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522" y="366651"/>
            <a:ext cx="10730543" cy="1143172"/>
          </a:xfrm>
        </p:spPr>
        <p:txBody>
          <a:bodyPr>
            <a:normAutofit/>
          </a:bodyPr>
          <a:lstStyle/>
          <a:p>
            <a:r>
              <a:rPr lang="en-US" sz="3600" b="1" dirty="0">
                <a:solidFill>
                  <a:srgbClr val="000099"/>
                </a:solidFill>
                <a:latin typeface="Gill Sans MT" panose="020B0502020104020203" pitchFamily="34" charset="0"/>
              </a:rPr>
              <a:t>Case study: Sex-disaggregated data on protected areas and well-being, Rwenzori, 2016</a:t>
            </a:r>
            <a:endParaRPr lang="en-GB" sz="3600" b="1" dirty="0">
              <a:solidFill>
                <a:srgbClr val="000099"/>
              </a:solidFill>
              <a:latin typeface="Gill Sans MT" charset="0"/>
              <a:ea typeface="Gill Sans MT" charset="0"/>
              <a:cs typeface="Gill Sans MT" charset="0"/>
            </a:endParaRPr>
          </a:p>
        </p:txBody>
      </p:sp>
      <p:sp>
        <p:nvSpPr>
          <p:cNvPr id="3" name="Content Placeholder 2"/>
          <p:cNvSpPr>
            <a:spLocks noGrp="1"/>
          </p:cNvSpPr>
          <p:nvPr>
            <p:ph idx="1"/>
          </p:nvPr>
        </p:nvSpPr>
        <p:spPr>
          <a:xfrm>
            <a:off x="893135" y="1509823"/>
            <a:ext cx="10079665" cy="4819725"/>
          </a:xfrm>
        </p:spPr>
        <p:txBody>
          <a:bodyPr>
            <a:normAutofit lnSpcReduction="10000"/>
          </a:bodyPr>
          <a:lstStyle/>
          <a:p>
            <a:pPr marL="0" indent="0">
              <a:buNone/>
            </a:pPr>
            <a:r>
              <a:rPr lang="en-GB" sz="3200" b="1" u="sng" dirty="0">
                <a:latin typeface="Gill Sans MT" charset="0"/>
                <a:ea typeface="Gill Sans MT" charset="0"/>
                <a:cs typeface="Gill Sans MT" charset="0"/>
              </a:rPr>
              <a:t>Selected results</a:t>
            </a:r>
          </a:p>
          <a:p>
            <a:r>
              <a:rPr lang="en-GB" sz="3200" dirty="0">
                <a:latin typeface="Gill Sans MT" charset="0"/>
                <a:ea typeface="Gill Sans MT" charset="0"/>
                <a:cs typeface="Gill Sans MT" charset="0"/>
              </a:rPr>
              <a:t>Respondents were asked to identify the source of revenue-sharing funding (i.e. RMNP)</a:t>
            </a:r>
          </a:p>
          <a:p>
            <a:pPr lvl="1"/>
            <a:r>
              <a:rPr lang="en-GB" sz="3200" b="1" dirty="0">
                <a:latin typeface="Gill Sans MT" charset="0"/>
                <a:ea typeface="Gill Sans MT" charset="0"/>
                <a:cs typeface="Gill Sans MT" charset="0"/>
              </a:rPr>
              <a:t>65% of male respondents </a:t>
            </a:r>
            <a:r>
              <a:rPr lang="en-GB" sz="3200" dirty="0">
                <a:latin typeface="Gill Sans MT" charset="0"/>
                <a:ea typeface="Gill Sans MT" charset="0"/>
                <a:cs typeface="Gill Sans MT" charset="0"/>
              </a:rPr>
              <a:t>correctly identified the source, compared to </a:t>
            </a:r>
            <a:r>
              <a:rPr lang="en-GB" sz="3200" b="1" dirty="0">
                <a:latin typeface="Gill Sans MT" charset="0"/>
                <a:ea typeface="Gill Sans MT" charset="0"/>
                <a:cs typeface="Gill Sans MT" charset="0"/>
              </a:rPr>
              <a:t>26% of female respondents</a:t>
            </a:r>
          </a:p>
          <a:p>
            <a:r>
              <a:rPr lang="en-GB" sz="3200" dirty="0">
                <a:latin typeface="Gill Sans MT" charset="0"/>
                <a:ea typeface="Gill Sans MT" charset="0"/>
                <a:cs typeface="Gill Sans MT" charset="0"/>
              </a:rPr>
              <a:t>Respondents were asked about the frequency of receiving information about RMNP from UWA staff</a:t>
            </a:r>
          </a:p>
          <a:p>
            <a:pPr lvl="1"/>
            <a:r>
              <a:rPr lang="en-GB" sz="3200" b="1" dirty="0">
                <a:latin typeface="Gill Sans MT" charset="0"/>
                <a:ea typeface="Gill Sans MT" charset="0"/>
                <a:cs typeface="Gill Sans MT" charset="0"/>
              </a:rPr>
              <a:t>15% of male respondents </a:t>
            </a:r>
            <a:r>
              <a:rPr lang="en-GB" sz="3200" dirty="0">
                <a:latin typeface="Gill Sans MT" charset="0"/>
                <a:ea typeface="Gill Sans MT" charset="0"/>
                <a:cs typeface="Gill Sans MT" charset="0"/>
              </a:rPr>
              <a:t>reported that they had never received any information, compared with </a:t>
            </a:r>
            <a:r>
              <a:rPr lang="en-GB" sz="3200" b="1" dirty="0">
                <a:latin typeface="Gill Sans MT" charset="0"/>
                <a:ea typeface="Gill Sans MT" charset="0"/>
                <a:cs typeface="Gill Sans MT" charset="0"/>
              </a:rPr>
              <a:t>35% of female respondents</a:t>
            </a:r>
          </a:p>
          <a:p>
            <a:endParaRPr lang="en-GB" dirty="0">
              <a:latin typeface="Gill Sans MT" charset="0"/>
              <a:ea typeface="Gill Sans MT" charset="0"/>
              <a:cs typeface="Gill Sans MT" charset="0"/>
            </a:endParaRPr>
          </a:p>
        </p:txBody>
      </p:sp>
      <p:sp>
        <p:nvSpPr>
          <p:cNvPr id="6" name="Slide Number Placeholder 5"/>
          <p:cNvSpPr>
            <a:spLocks noGrp="1"/>
          </p:cNvSpPr>
          <p:nvPr>
            <p:ph type="sldNum" sz="quarter" idx="12"/>
          </p:nvPr>
        </p:nvSpPr>
        <p:spPr/>
        <p:txBody>
          <a:bodyPr/>
          <a:lstStyle/>
          <a:p>
            <a:fld id="{F37E35ED-8B68-044A-BAE8-8E9812083E95}" type="slidenum">
              <a:rPr lang="en-GB" smtClean="0"/>
              <a:pPr/>
              <a:t>30</a:t>
            </a:fld>
            <a:endParaRPr lang="en-GB" dirty="0"/>
          </a:p>
        </p:txBody>
      </p:sp>
      <p:sp>
        <p:nvSpPr>
          <p:cNvPr id="7" name="Rectangle 6">
            <a:extLst>
              <a:ext uri="{FF2B5EF4-FFF2-40B4-BE49-F238E27FC236}">
                <a16:creationId xmlns:a16="http://schemas.microsoft.com/office/drawing/2014/main" id="{4B34F590-5498-E049-8F6C-03FEECF85D70}"/>
              </a:ext>
            </a:extLst>
          </p:cNvPr>
          <p:cNvSpPr/>
          <p:nvPr/>
        </p:nvSpPr>
        <p:spPr>
          <a:xfrm>
            <a:off x="730728" y="6096000"/>
            <a:ext cx="10730543" cy="646331"/>
          </a:xfrm>
          <a:prstGeom prst="rect">
            <a:avLst/>
          </a:prstGeom>
        </p:spPr>
        <p:txBody>
          <a:bodyPr wrap="square">
            <a:spAutoFit/>
          </a:bodyPr>
          <a:lstStyle/>
          <a:p>
            <a:r>
              <a:rPr lang="en-US" dirty="0">
                <a:latin typeface="Gill Sans MT" charset="0"/>
                <a:ea typeface="Gill Sans MT" charset="0"/>
                <a:cs typeface="Gill Sans MT" charset="0"/>
              </a:rPr>
              <a:t>Franks and Small 2016, Understanding the social impacts of protected areas: a community perspective, </a:t>
            </a:r>
            <a:r>
              <a:rPr lang="en-US" dirty="0">
                <a:latin typeface="Gill Sans MT" charset="0"/>
                <a:ea typeface="Gill Sans MT" charset="0"/>
                <a:cs typeface="Gill Sans MT" charset="0"/>
                <a:hlinkClick r:id="rId3"/>
              </a:rPr>
              <a:t>http://pubs.iied.org/14661IIED.</a:t>
            </a:r>
            <a:endParaRPr lang="en-US" dirty="0"/>
          </a:p>
        </p:txBody>
      </p:sp>
    </p:spTree>
    <p:extLst>
      <p:ext uri="{BB962C8B-B14F-4D97-AF65-F5344CB8AC3E}">
        <p14:creationId xmlns:p14="http://schemas.microsoft.com/office/powerpoint/2010/main" val="320430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Cloud Callout 3"/>
          <p:cNvSpPr/>
          <p:nvPr/>
        </p:nvSpPr>
        <p:spPr>
          <a:xfrm>
            <a:off x="2493819" y="2569412"/>
            <a:ext cx="7481454" cy="3678987"/>
          </a:xfrm>
          <a:prstGeom prst="cloudCallout">
            <a:avLst/>
          </a:prstGeom>
          <a:solidFill>
            <a:schemeClr val="accent3">
              <a:lumMod val="40000"/>
              <a:lumOff val="60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br>
              <a:rPr lang="en-US" dirty="0"/>
            </a:br>
            <a:r>
              <a:rPr lang="en-US" dirty="0"/>
              <a:t> </a:t>
            </a:r>
            <a:endParaRPr lang="en-GB" dirty="0"/>
          </a:p>
        </p:txBody>
      </p:sp>
      <p:sp>
        <p:nvSpPr>
          <p:cNvPr id="3" name="Content Placeholder 2"/>
          <p:cNvSpPr>
            <a:spLocks noGrp="1"/>
          </p:cNvSpPr>
          <p:nvPr>
            <p:ph idx="1"/>
          </p:nvPr>
        </p:nvSpPr>
        <p:spPr>
          <a:xfrm>
            <a:off x="3616037" y="3103150"/>
            <a:ext cx="5044230" cy="2992849"/>
          </a:xfrm>
        </p:spPr>
        <p:txBody>
          <a:bodyPr>
            <a:noAutofit/>
          </a:bodyPr>
          <a:lstStyle/>
          <a:p>
            <a:pPr marL="0" indent="0" algn="ctr">
              <a:buNone/>
            </a:pPr>
            <a:r>
              <a:rPr lang="en-GB" sz="3000" dirty="0">
                <a:latin typeface="Gill Sans MT" panose="020B0502020104020203" pitchFamily="34" charset="0"/>
              </a:rPr>
              <a:t>What could the consequences have been for future community conservation activities around RMNP, if the researchers had not collected sex-disaggregated data?</a:t>
            </a:r>
          </a:p>
        </p:txBody>
      </p:sp>
      <p:sp>
        <p:nvSpPr>
          <p:cNvPr id="5" name="TextBox 4"/>
          <p:cNvSpPr txBox="1"/>
          <p:nvPr/>
        </p:nvSpPr>
        <p:spPr>
          <a:xfrm>
            <a:off x="1371600" y="372140"/>
            <a:ext cx="10116589" cy="1077218"/>
          </a:xfrm>
          <a:prstGeom prst="rect">
            <a:avLst/>
          </a:prstGeom>
          <a:noFill/>
        </p:spPr>
        <p:txBody>
          <a:bodyPr wrap="square" rtlCol="0">
            <a:spAutoFit/>
          </a:bodyPr>
          <a:lstStyle/>
          <a:p>
            <a:r>
              <a:rPr lang="en-GB" sz="3200" b="1" dirty="0">
                <a:solidFill>
                  <a:srgbClr val="000099"/>
                </a:solidFill>
                <a:latin typeface="Gill Sans MT" panose="020B0502020104020203" pitchFamily="34" charset="0"/>
              </a:rPr>
              <a:t>Thinking point: Sex-disaggregated data on protected areas and well-being, Rwenzori, 2016</a:t>
            </a:r>
          </a:p>
        </p:txBody>
      </p:sp>
      <p:sp>
        <p:nvSpPr>
          <p:cNvPr id="6" name="Slide Number Placeholder 5"/>
          <p:cNvSpPr>
            <a:spLocks noGrp="1"/>
          </p:cNvSpPr>
          <p:nvPr>
            <p:ph type="sldNum" sz="quarter" idx="12"/>
          </p:nvPr>
        </p:nvSpPr>
        <p:spPr/>
        <p:txBody>
          <a:bodyPr/>
          <a:lstStyle/>
          <a:p>
            <a:fld id="{F37E35ED-8B68-044A-BAE8-8E9812083E95}" type="slidenum">
              <a:rPr lang="en-GB" smtClean="0"/>
              <a:pPr/>
              <a:t>31</a:t>
            </a:fld>
            <a:endParaRPr lang="en-GB" dirty="0"/>
          </a:p>
        </p:txBody>
      </p:sp>
      <p:sp>
        <p:nvSpPr>
          <p:cNvPr id="7" name="TextBox 6"/>
          <p:cNvSpPr txBox="1"/>
          <p:nvPr/>
        </p:nvSpPr>
        <p:spPr>
          <a:xfrm>
            <a:off x="706582" y="1492194"/>
            <a:ext cx="11277600" cy="1077218"/>
          </a:xfrm>
          <a:prstGeom prst="rect">
            <a:avLst/>
          </a:prstGeom>
          <a:noFill/>
        </p:spPr>
        <p:txBody>
          <a:bodyPr wrap="square" rtlCol="0">
            <a:spAutoFit/>
          </a:bodyPr>
          <a:lstStyle/>
          <a:p>
            <a:pPr algn="ctr"/>
            <a:r>
              <a:rPr lang="en-US" sz="3200" dirty="0">
                <a:latin typeface="Gill Sans MT" charset="0"/>
                <a:ea typeface="Gill Sans MT" charset="0"/>
                <a:cs typeface="Gill Sans MT" charset="0"/>
              </a:rPr>
              <a:t>Evidently there is a major discrepancy between women’s and men’s knowledge about RMNP and revenue-sharing</a:t>
            </a:r>
          </a:p>
        </p:txBody>
      </p:sp>
    </p:spTree>
    <p:extLst>
      <p:ext uri="{BB962C8B-B14F-4D97-AF65-F5344CB8AC3E}">
        <p14:creationId xmlns:p14="http://schemas.microsoft.com/office/powerpoint/2010/main" val="945351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838200" y="365125"/>
            <a:ext cx="10515600" cy="808582"/>
          </a:xfrm>
        </p:spPr>
        <p:txBody>
          <a:bodyPr>
            <a:normAutofit/>
          </a:bodyPr>
          <a:lstStyle/>
          <a:p>
            <a:pPr>
              <a:defRPr/>
            </a:pPr>
            <a:r>
              <a:rPr lang="en-US" sz="4000" b="1" dirty="0">
                <a:solidFill>
                  <a:srgbClr val="000099"/>
                </a:solidFill>
                <a:latin typeface="Gill Sans MT" panose="020B0502020104020203" pitchFamily="34" charset="0"/>
              </a:rPr>
              <a:t>Step 2: Project Design</a:t>
            </a:r>
          </a:p>
        </p:txBody>
      </p:sp>
      <p:sp>
        <p:nvSpPr>
          <p:cNvPr id="17411" name="Rectangle 3"/>
          <p:cNvSpPr>
            <a:spLocks noGrp="1" noRot="1" noChangeArrowheads="1"/>
          </p:cNvSpPr>
          <p:nvPr>
            <p:ph idx="1"/>
          </p:nvPr>
        </p:nvSpPr>
        <p:spPr>
          <a:xfrm>
            <a:off x="1391478" y="1078173"/>
            <a:ext cx="9962322" cy="5431809"/>
          </a:xfrm>
        </p:spPr>
        <p:txBody>
          <a:bodyPr>
            <a:normAutofit/>
          </a:bodyPr>
          <a:lstStyle/>
          <a:p>
            <a:pPr marL="0" indent="0">
              <a:buNone/>
              <a:defRPr/>
            </a:pPr>
            <a:r>
              <a:rPr lang="en-US" sz="3000" dirty="0">
                <a:latin typeface="Gill Sans MT" charset="0"/>
                <a:ea typeface="Gill Sans MT" charset="0"/>
                <a:cs typeface="Gill Sans MT" charset="0"/>
              </a:rPr>
              <a:t>Use the information from Step 1 to design or adjust a project to lead to improved gender equity </a:t>
            </a:r>
            <a:r>
              <a:rPr lang="mr-IN" sz="3000" dirty="0">
                <a:latin typeface="Gill Sans MT" charset="0"/>
                <a:ea typeface="Gill Sans MT" charset="0"/>
                <a:cs typeface="Gill Sans MT" charset="0"/>
              </a:rPr>
              <a:t>–</a:t>
            </a:r>
            <a:r>
              <a:rPr lang="en-US" sz="3000" dirty="0">
                <a:latin typeface="Gill Sans MT" charset="0"/>
                <a:ea typeface="Gill Sans MT" charset="0"/>
                <a:cs typeface="Gill Sans MT" charset="0"/>
              </a:rPr>
              <a:t> </a:t>
            </a:r>
            <a:r>
              <a:rPr lang="en-US" sz="3000" b="1" dirty="0">
                <a:latin typeface="Gill Sans MT" charset="0"/>
                <a:ea typeface="Gill Sans MT" charset="0"/>
                <a:cs typeface="Gill Sans MT" charset="0"/>
              </a:rPr>
              <a:t>participation is key</a:t>
            </a:r>
            <a:r>
              <a:rPr lang="en-US" sz="3000" dirty="0">
                <a:latin typeface="Gill Sans MT" charset="0"/>
                <a:ea typeface="Gill Sans MT" charset="0"/>
                <a:cs typeface="Gill Sans MT" charset="0"/>
              </a:rPr>
              <a:t>! </a:t>
            </a:r>
          </a:p>
        </p:txBody>
      </p:sp>
      <p:pic>
        <p:nvPicPr>
          <p:cNvPr id="3" name="Picture 2"/>
          <p:cNvPicPr>
            <a:picLocks noChangeAspect="1"/>
          </p:cNvPicPr>
          <p:nvPr/>
        </p:nvPicPr>
        <p:blipFill>
          <a:blip r:embed="rId3"/>
          <a:stretch>
            <a:fillRect/>
          </a:stretch>
        </p:blipFill>
        <p:spPr>
          <a:xfrm>
            <a:off x="3256910" y="2520637"/>
            <a:ext cx="6222755" cy="3503181"/>
          </a:xfrm>
          <a:prstGeom prst="rect">
            <a:avLst/>
          </a:prstGeom>
        </p:spPr>
      </p:pic>
      <p:sp>
        <p:nvSpPr>
          <p:cNvPr id="2" name="Slide Number Placeholder 1"/>
          <p:cNvSpPr>
            <a:spLocks noGrp="1"/>
          </p:cNvSpPr>
          <p:nvPr>
            <p:ph type="sldNum" sz="quarter" idx="12"/>
          </p:nvPr>
        </p:nvSpPr>
        <p:spPr/>
        <p:txBody>
          <a:bodyPr/>
          <a:lstStyle/>
          <a:p>
            <a:fld id="{F37E35ED-8B68-044A-BAE8-8E9812083E95}" type="slidenum">
              <a:rPr lang="en-GB" smtClean="0"/>
              <a:pPr/>
              <a:t>32</a:t>
            </a:fld>
            <a:endParaRPr lang="en-GB" dirty="0"/>
          </a:p>
        </p:txBody>
      </p:sp>
    </p:spTree>
    <p:extLst>
      <p:ext uri="{BB962C8B-B14F-4D97-AF65-F5344CB8AC3E}">
        <p14:creationId xmlns:p14="http://schemas.microsoft.com/office/powerpoint/2010/main" val="1786505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5" y="685800"/>
            <a:ext cx="10620863" cy="772610"/>
          </a:xfrm>
        </p:spPr>
        <p:txBody>
          <a:bodyPr>
            <a:normAutofit/>
          </a:bodyPr>
          <a:lstStyle/>
          <a:p>
            <a:r>
              <a:rPr lang="en-US" sz="3600" b="1" dirty="0">
                <a:solidFill>
                  <a:srgbClr val="000099"/>
                </a:solidFill>
                <a:latin typeface="Gill Sans MT" panose="020B0502020104020203" pitchFamily="34" charset="0"/>
              </a:rPr>
              <a:t>Step 2: Project Design</a:t>
            </a:r>
            <a:endParaRPr lang="en-GB" sz="3600" b="1" dirty="0">
              <a:solidFill>
                <a:srgbClr val="000099"/>
              </a:solidFill>
              <a:latin typeface="Gill Sans MT" panose="020B0502020104020203" pitchFamily="34" charset="0"/>
            </a:endParaRPr>
          </a:p>
        </p:txBody>
      </p:sp>
      <p:sp>
        <p:nvSpPr>
          <p:cNvPr id="3" name="Content Placeholder 2"/>
          <p:cNvSpPr>
            <a:spLocks noGrp="1"/>
          </p:cNvSpPr>
          <p:nvPr>
            <p:ph idx="1"/>
          </p:nvPr>
        </p:nvSpPr>
        <p:spPr>
          <a:xfrm>
            <a:off x="1385521" y="1458410"/>
            <a:ext cx="9387070" cy="4849624"/>
          </a:xfrm>
        </p:spPr>
        <p:txBody>
          <a:bodyPr>
            <a:normAutofit/>
          </a:bodyPr>
          <a:lstStyle/>
          <a:p>
            <a:pPr marL="0" indent="0">
              <a:lnSpc>
                <a:spcPct val="80000"/>
              </a:lnSpc>
              <a:buNone/>
              <a:defRPr/>
            </a:pPr>
            <a:r>
              <a:rPr lang="en-US" sz="3200" dirty="0">
                <a:latin typeface="Gill Sans MT" panose="020B0502020104020203" pitchFamily="34" charset="0"/>
              </a:rPr>
              <a:t>Use the baseline data to think about:</a:t>
            </a:r>
          </a:p>
          <a:p>
            <a:pPr marL="1053846" lvl="1" indent="-514350">
              <a:lnSpc>
                <a:spcPct val="80000"/>
              </a:lnSpc>
              <a:buFont typeface="+mj-lt"/>
              <a:buAutoNum type="arabicPeriod"/>
              <a:defRPr/>
            </a:pPr>
            <a:r>
              <a:rPr lang="en-US" sz="3200" dirty="0">
                <a:solidFill>
                  <a:srgbClr val="000099"/>
                </a:solidFill>
                <a:latin typeface="Gill Sans MT" panose="020B0502020104020203" pitchFamily="34" charset="0"/>
              </a:rPr>
              <a:t>What are the gender differences that could affect the achievement of intended results?</a:t>
            </a:r>
          </a:p>
          <a:p>
            <a:pPr marL="1053846" lvl="1" indent="-514350">
              <a:lnSpc>
                <a:spcPct val="80000"/>
              </a:lnSpc>
              <a:buFont typeface="+mj-lt"/>
              <a:buAutoNum type="arabicPeriod"/>
              <a:defRPr/>
            </a:pPr>
            <a:r>
              <a:rPr lang="en-US" sz="3200" dirty="0">
                <a:solidFill>
                  <a:srgbClr val="000099"/>
                </a:solidFill>
                <a:latin typeface="Gill Sans MT" panose="020B0502020104020203" pitchFamily="34" charset="0"/>
              </a:rPr>
              <a:t>What is the likely effect?</a:t>
            </a:r>
          </a:p>
          <a:p>
            <a:pPr marL="1053846" lvl="1" indent="-514350">
              <a:lnSpc>
                <a:spcPct val="80000"/>
              </a:lnSpc>
              <a:buFont typeface="+mj-lt"/>
              <a:buAutoNum type="arabicPeriod"/>
              <a:defRPr/>
            </a:pPr>
            <a:r>
              <a:rPr lang="en-US" sz="3200" dirty="0">
                <a:solidFill>
                  <a:srgbClr val="000099"/>
                </a:solidFill>
                <a:latin typeface="Gill Sans MT" panose="020B0502020104020203" pitchFamily="34" charset="0"/>
              </a:rPr>
              <a:t>Are wo</a:t>
            </a:r>
            <a:r>
              <a:rPr lang="en-US" sz="3200" dirty="0">
                <a:solidFill>
                  <a:srgbClr val="000099"/>
                </a:solidFill>
                <a:latin typeface="Gill Sans MT" panose="020B0502020104020203" pitchFamily="34" charset="0"/>
                <a:cs typeface="Arial" charset="0"/>
              </a:rPr>
              <a:t>men and men involved or affected differently? </a:t>
            </a:r>
          </a:p>
          <a:p>
            <a:pPr marL="1053846" lvl="1" indent="-514350">
              <a:buFont typeface="+mj-lt"/>
              <a:buAutoNum type="arabicPeriod"/>
              <a:defRPr/>
            </a:pPr>
            <a:r>
              <a:rPr lang="en-US" sz="3200" dirty="0">
                <a:solidFill>
                  <a:srgbClr val="000099"/>
                </a:solidFill>
                <a:latin typeface="Gill Sans MT" panose="020B0502020104020203" pitchFamily="34" charset="0"/>
                <a:cs typeface="Arial" charset="0"/>
              </a:rPr>
              <a:t>Would this difference be an important factor in achieving positive and sustainable program impact?</a:t>
            </a:r>
          </a:p>
          <a:p>
            <a:pPr marL="1053846" lvl="1" indent="-514350">
              <a:buFont typeface="+mj-lt"/>
              <a:buAutoNum type="arabicPeriod"/>
              <a:defRPr/>
            </a:pPr>
            <a:r>
              <a:rPr lang="en-US" sz="3200" dirty="0">
                <a:solidFill>
                  <a:srgbClr val="000099"/>
                </a:solidFill>
                <a:latin typeface="Gill Sans MT" panose="020B0502020104020203" pitchFamily="34" charset="0"/>
              </a:rPr>
              <a:t>How might proposed results affect the relative status of wo</a:t>
            </a:r>
            <a:r>
              <a:rPr lang="en-US" sz="3200" dirty="0">
                <a:solidFill>
                  <a:srgbClr val="000099"/>
                </a:solidFill>
                <a:latin typeface="Gill Sans MT" panose="020B0502020104020203" pitchFamily="34" charset="0"/>
                <a:cs typeface="Arial" charset="0"/>
              </a:rPr>
              <a:t>men and men?</a:t>
            </a:r>
            <a:r>
              <a:rPr lang="en-US" sz="3200" dirty="0">
                <a:solidFill>
                  <a:srgbClr val="000099"/>
                </a:solidFill>
                <a:latin typeface="Gill Sans MT" panose="020B0502020104020203" pitchFamily="34" charset="0"/>
              </a:rPr>
              <a:t> </a:t>
            </a:r>
          </a:p>
          <a:p>
            <a:endParaRPr lang="en-GB" dirty="0"/>
          </a:p>
        </p:txBody>
      </p:sp>
      <p:sp>
        <p:nvSpPr>
          <p:cNvPr id="4" name="Slide Number Placeholder 3"/>
          <p:cNvSpPr>
            <a:spLocks noGrp="1"/>
          </p:cNvSpPr>
          <p:nvPr>
            <p:ph type="sldNum" sz="quarter" idx="12"/>
          </p:nvPr>
        </p:nvSpPr>
        <p:spPr/>
        <p:txBody>
          <a:bodyPr/>
          <a:lstStyle/>
          <a:p>
            <a:fld id="{F37E35ED-8B68-044A-BAE8-8E9812083E95}" type="slidenum">
              <a:rPr lang="en-GB" smtClean="0"/>
              <a:pPr/>
              <a:t>33</a:t>
            </a:fld>
            <a:endParaRPr lang="en-GB" dirty="0"/>
          </a:p>
        </p:txBody>
      </p:sp>
    </p:spTree>
    <p:extLst>
      <p:ext uri="{BB962C8B-B14F-4D97-AF65-F5344CB8AC3E}">
        <p14:creationId xmlns:p14="http://schemas.microsoft.com/office/powerpoint/2010/main" val="3070438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0790"/>
          </a:xfrm>
        </p:spPr>
        <p:txBody>
          <a:bodyPr>
            <a:normAutofit/>
          </a:bodyPr>
          <a:lstStyle/>
          <a:p>
            <a:r>
              <a:rPr lang="en-US" sz="3600" b="1" dirty="0">
                <a:solidFill>
                  <a:srgbClr val="000099"/>
                </a:solidFill>
                <a:latin typeface="Gill Sans MT" panose="020B0502020104020203" pitchFamily="34" charset="0"/>
              </a:rPr>
              <a:t>Step 2: Project Design</a:t>
            </a:r>
            <a:endParaRPr lang="en-GB" sz="3600" b="1" dirty="0">
              <a:solidFill>
                <a:srgbClr val="000099"/>
              </a:solidFill>
              <a:latin typeface="Gill Sans MT" panose="020B0502020104020203" pitchFamily="34" charset="0"/>
            </a:endParaRPr>
          </a:p>
        </p:txBody>
      </p:sp>
      <p:sp>
        <p:nvSpPr>
          <p:cNvPr id="3" name="Content Placeholder 2"/>
          <p:cNvSpPr>
            <a:spLocks noGrp="1"/>
          </p:cNvSpPr>
          <p:nvPr>
            <p:ph idx="1"/>
          </p:nvPr>
        </p:nvSpPr>
        <p:spPr>
          <a:xfrm>
            <a:off x="838200" y="965917"/>
            <a:ext cx="5979289" cy="5892084"/>
          </a:xfrm>
        </p:spPr>
        <p:txBody>
          <a:bodyPr>
            <a:normAutofit/>
          </a:bodyPr>
          <a:lstStyle/>
          <a:p>
            <a:pPr marL="0" lvl="1" indent="0">
              <a:buNone/>
            </a:pPr>
            <a:r>
              <a:rPr lang="en-US" sz="2800" dirty="0">
                <a:latin typeface="Gill Sans MT" panose="020B0502020104020203" pitchFamily="34" charset="0"/>
              </a:rPr>
              <a:t>Project design should be </a:t>
            </a:r>
            <a:r>
              <a:rPr lang="en-US" sz="2800" i="0" dirty="0">
                <a:latin typeface="Gill Sans MT" panose="020B0502020104020203" pitchFamily="34" charset="0"/>
              </a:rPr>
              <a:t>participatory</a:t>
            </a:r>
            <a:r>
              <a:rPr lang="en-US" sz="2800" dirty="0">
                <a:latin typeface="Gill Sans MT" panose="020B0502020104020203" pitchFamily="34" charset="0"/>
              </a:rPr>
              <a:t> </a:t>
            </a:r>
            <a:r>
              <a:rPr lang="mr-IN" sz="2800" dirty="0">
                <a:latin typeface="Gill Sans MT" panose="020B0502020104020203" pitchFamily="34" charset="0"/>
              </a:rPr>
              <a:t>–</a:t>
            </a:r>
            <a:r>
              <a:rPr lang="en-US" sz="2800" dirty="0">
                <a:latin typeface="Gill Sans MT" panose="020B0502020104020203" pitchFamily="34" charset="0"/>
              </a:rPr>
              <a:t> it should take into account stakeholder needs and perspectives. One way to do this is to use workshops to co-design projects:</a:t>
            </a:r>
          </a:p>
          <a:p>
            <a:pPr lvl="1">
              <a:buFont typeface="Wingdings" panose="05000000000000000000" pitchFamily="2" charset="2"/>
              <a:buChar char="§"/>
            </a:pPr>
            <a:r>
              <a:rPr lang="en-US" sz="2800" dirty="0">
                <a:latin typeface="Gill Sans MT" panose="020B0502020104020203" pitchFamily="34" charset="0"/>
              </a:rPr>
              <a:t>Include women’s </a:t>
            </a:r>
            <a:r>
              <a:rPr lang="en-US" sz="2800" dirty="0" err="1">
                <a:latin typeface="Gill Sans MT" panose="020B0502020104020203" pitchFamily="34" charset="0"/>
              </a:rPr>
              <a:t>organisations</a:t>
            </a:r>
            <a:r>
              <a:rPr lang="en-US" sz="2800" dirty="0">
                <a:latin typeface="Gill Sans MT" panose="020B0502020104020203" pitchFamily="34" charset="0"/>
              </a:rPr>
              <a:t> and gender-focused NGOs to give input about project </a:t>
            </a:r>
          </a:p>
          <a:p>
            <a:pPr lvl="1">
              <a:buFont typeface="Wingdings" panose="05000000000000000000" pitchFamily="2" charset="2"/>
              <a:buChar char="§"/>
            </a:pPr>
            <a:r>
              <a:rPr lang="en-US" sz="2800" dirty="0">
                <a:latin typeface="Gill Sans MT" panose="020B0502020104020203" pitchFamily="34" charset="0"/>
              </a:rPr>
              <a:t>Think about accessibility of venues for women </a:t>
            </a:r>
            <a:r>
              <a:rPr lang="en-US" sz="2800" i="0" dirty="0">
                <a:latin typeface="Gill Sans MT" panose="020B0502020104020203" pitchFamily="34" charset="0"/>
              </a:rPr>
              <a:t>and</a:t>
            </a:r>
            <a:r>
              <a:rPr lang="en-US" sz="2800" dirty="0">
                <a:latin typeface="Gill Sans MT" panose="020B0502020104020203" pitchFamily="34" charset="0"/>
              </a:rPr>
              <a:t> men: timing (daily and seasonal schedules), location (distance), venue (neutral, non-intimidating) </a:t>
            </a:r>
          </a:p>
          <a:p>
            <a:pPr lvl="1">
              <a:buFont typeface="Wingdings" panose="05000000000000000000" pitchFamily="2" charset="2"/>
              <a:buChar char="§"/>
            </a:pPr>
            <a:r>
              <a:rPr lang="en-US" sz="2800" dirty="0">
                <a:latin typeface="Gill Sans MT" panose="020B0502020104020203" pitchFamily="34" charset="0"/>
              </a:rPr>
              <a:t>Conduct separate men’s and women’s discussion groups </a:t>
            </a:r>
            <a:r>
              <a:rPr lang="en-US" sz="2800" i="0" dirty="0">
                <a:latin typeface="Gill Sans MT" panose="020B0502020104020203" pitchFamily="34" charset="0"/>
              </a:rPr>
              <a:t>as well as </a:t>
            </a:r>
            <a:r>
              <a:rPr lang="en-US" sz="2800" dirty="0">
                <a:latin typeface="Gill Sans MT" panose="020B0502020104020203" pitchFamily="34" charset="0"/>
              </a:rPr>
              <a:t>joint groups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321" t="11157" r="7898" b="-1142"/>
          <a:stretch/>
        </p:blipFill>
        <p:spPr>
          <a:xfrm>
            <a:off x="6817489" y="965916"/>
            <a:ext cx="5069711" cy="4083934"/>
          </a:xfrm>
          <a:prstGeom prst="rect">
            <a:avLst/>
          </a:prstGeom>
        </p:spPr>
      </p:pic>
      <p:sp>
        <p:nvSpPr>
          <p:cNvPr id="5" name="TextBox 4"/>
          <p:cNvSpPr txBox="1"/>
          <p:nvPr/>
        </p:nvSpPr>
        <p:spPr>
          <a:xfrm>
            <a:off x="7072132" y="5370653"/>
            <a:ext cx="2280212" cy="1015663"/>
          </a:xfrm>
          <a:prstGeom prst="rect">
            <a:avLst/>
          </a:prstGeom>
          <a:noFill/>
        </p:spPr>
        <p:txBody>
          <a:bodyPr wrap="square" rtlCol="0">
            <a:spAutoFit/>
          </a:bodyPr>
          <a:lstStyle/>
          <a:p>
            <a:r>
              <a:rPr lang="en-US" sz="2000" i="1" dirty="0">
                <a:solidFill>
                  <a:srgbClr val="000099"/>
                </a:solidFill>
                <a:latin typeface="Gill Sans MT" charset="0"/>
                <a:ea typeface="Gill Sans MT" charset="0"/>
                <a:cs typeface="Gill Sans MT" charset="0"/>
              </a:rPr>
              <a:t>See references at end of presentation for more resources!</a:t>
            </a:r>
          </a:p>
        </p:txBody>
      </p:sp>
      <p:sp>
        <p:nvSpPr>
          <p:cNvPr id="6" name="Slide Number Placeholder 5"/>
          <p:cNvSpPr>
            <a:spLocks noGrp="1"/>
          </p:cNvSpPr>
          <p:nvPr>
            <p:ph type="sldNum" sz="quarter" idx="12"/>
          </p:nvPr>
        </p:nvSpPr>
        <p:spPr/>
        <p:txBody>
          <a:bodyPr/>
          <a:lstStyle/>
          <a:p>
            <a:fld id="{F37E35ED-8B68-044A-BAE8-8E9812083E95}" type="slidenum">
              <a:rPr lang="en-GB" smtClean="0"/>
              <a:pPr/>
              <a:t>34</a:t>
            </a:fld>
            <a:endParaRPr lang="en-GB" dirty="0"/>
          </a:p>
        </p:txBody>
      </p:sp>
    </p:spTree>
    <p:extLst>
      <p:ext uri="{BB962C8B-B14F-4D97-AF65-F5344CB8AC3E}">
        <p14:creationId xmlns:p14="http://schemas.microsoft.com/office/powerpoint/2010/main" val="1174659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1904" y="1018572"/>
            <a:ext cx="5833640" cy="486136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Rot="1" noChangeArrowheads="1"/>
          </p:cNvSpPr>
          <p:nvPr>
            <p:ph type="title"/>
          </p:nvPr>
        </p:nvSpPr>
        <p:spPr>
          <a:xfrm>
            <a:off x="838200" y="365125"/>
            <a:ext cx="10921678" cy="1278145"/>
          </a:xfrm>
        </p:spPr>
        <p:txBody>
          <a:bodyPr>
            <a:normAutofit/>
          </a:bodyPr>
          <a:lstStyle/>
          <a:p>
            <a:pPr eaLnBrk="1" hangingPunct="1">
              <a:defRPr/>
            </a:pPr>
            <a:r>
              <a:rPr lang="en-GB" sz="4000" b="1" dirty="0">
                <a:solidFill>
                  <a:srgbClr val="000099"/>
                </a:solidFill>
                <a:latin typeface="Gill Sans MT" panose="020B0502020104020203" pitchFamily="34" charset="0"/>
              </a:rPr>
              <a:t>Step 3: </a:t>
            </a:r>
            <a:r>
              <a:rPr lang="en-US" sz="4000" b="1" dirty="0">
                <a:solidFill>
                  <a:srgbClr val="000099"/>
                </a:solidFill>
                <a:latin typeface="Gill Sans MT" panose="020B0502020104020203" pitchFamily="34" charset="0"/>
              </a:rPr>
              <a:t>Developing Indicators</a:t>
            </a:r>
          </a:p>
        </p:txBody>
      </p:sp>
      <p:sp>
        <p:nvSpPr>
          <p:cNvPr id="17411" name="Rectangle 3"/>
          <p:cNvSpPr>
            <a:spLocks noGrp="1" noRot="1" noChangeArrowheads="1"/>
          </p:cNvSpPr>
          <p:nvPr>
            <p:ph idx="1"/>
          </p:nvPr>
        </p:nvSpPr>
        <p:spPr>
          <a:xfrm>
            <a:off x="838200" y="1643270"/>
            <a:ext cx="4349880" cy="3854705"/>
          </a:xfrm>
        </p:spPr>
        <p:txBody>
          <a:bodyPr>
            <a:noAutofit/>
          </a:bodyPr>
          <a:lstStyle/>
          <a:p>
            <a:pPr marL="0" indent="0">
              <a:buNone/>
              <a:defRPr/>
            </a:pPr>
            <a:r>
              <a:rPr lang="en-US" sz="3600" dirty="0">
                <a:latin typeface="Gill Sans MT" charset="0"/>
                <a:ea typeface="Gill Sans MT" charset="0"/>
                <a:cs typeface="Gill Sans MT" charset="0"/>
              </a:rPr>
              <a:t>Adapt and develop project indicators for monitoring gender integration throughout the whole project cycle </a:t>
            </a:r>
          </a:p>
        </p:txBody>
      </p:sp>
      <p:sp>
        <p:nvSpPr>
          <p:cNvPr id="2" name="Rectangle 1"/>
          <p:cNvSpPr/>
          <p:nvPr/>
        </p:nvSpPr>
        <p:spPr>
          <a:xfrm>
            <a:off x="1391478" y="6140650"/>
            <a:ext cx="2227020" cy="369332"/>
          </a:xfrm>
          <a:prstGeom prst="rect">
            <a:avLst/>
          </a:prstGeom>
        </p:spPr>
        <p:txBody>
          <a:bodyPr wrap="none">
            <a:spAutoFit/>
          </a:bodyPr>
          <a:lstStyle/>
          <a:p>
            <a:r>
              <a:rPr lang="en-US"/>
              <a:t>Schneider et al 2016</a:t>
            </a:r>
            <a:endParaRPr lang="en-US" dirty="0"/>
          </a:p>
        </p:txBody>
      </p:sp>
      <p:sp>
        <p:nvSpPr>
          <p:cNvPr id="6" name="Cloud Callout 5"/>
          <p:cNvSpPr/>
          <p:nvPr/>
        </p:nvSpPr>
        <p:spPr>
          <a:xfrm>
            <a:off x="6759615" y="1203767"/>
            <a:ext cx="4896089" cy="3680750"/>
          </a:xfrm>
          <a:prstGeom prst="cloudCallout">
            <a:avLst/>
          </a:prstGeom>
          <a:solidFill>
            <a:schemeClr val="accent3">
              <a:lumMod val="40000"/>
              <a:lumOff val="60000"/>
              <a:alpha val="36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39228" y="2408708"/>
            <a:ext cx="4179260" cy="1077218"/>
          </a:xfrm>
          <a:prstGeom prst="rect">
            <a:avLst/>
          </a:prstGeom>
          <a:noFill/>
        </p:spPr>
        <p:txBody>
          <a:bodyPr wrap="square" rtlCol="0">
            <a:spAutoFit/>
          </a:bodyPr>
          <a:lstStyle/>
          <a:p>
            <a:pPr algn="ctr"/>
            <a:r>
              <a:rPr lang="en-US" sz="3200" i="1" dirty="0">
                <a:latin typeface="Gill Sans MT" charset="0"/>
                <a:ea typeface="Gill Sans MT" charset="0"/>
                <a:cs typeface="Gill Sans MT" charset="0"/>
              </a:rPr>
              <a:t>How does this work in practice?</a:t>
            </a:r>
          </a:p>
        </p:txBody>
      </p:sp>
      <p:sp>
        <p:nvSpPr>
          <p:cNvPr id="4" name="Slide Number Placeholder 3"/>
          <p:cNvSpPr>
            <a:spLocks noGrp="1"/>
          </p:cNvSpPr>
          <p:nvPr>
            <p:ph type="sldNum" sz="quarter" idx="12"/>
          </p:nvPr>
        </p:nvSpPr>
        <p:spPr/>
        <p:txBody>
          <a:bodyPr/>
          <a:lstStyle/>
          <a:p>
            <a:fld id="{F37E35ED-8B68-044A-BAE8-8E9812083E95}" type="slidenum">
              <a:rPr lang="en-GB" smtClean="0"/>
              <a:pPr/>
              <a:t>35</a:t>
            </a:fld>
            <a:endParaRPr lang="en-GB" dirty="0"/>
          </a:p>
        </p:txBody>
      </p:sp>
    </p:spTree>
    <p:extLst>
      <p:ext uri="{BB962C8B-B14F-4D97-AF65-F5344CB8AC3E}">
        <p14:creationId xmlns:p14="http://schemas.microsoft.com/office/powerpoint/2010/main" val="1941685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Cloud Callout 3"/>
          <p:cNvSpPr/>
          <p:nvPr/>
        </p:nvSpPr>
        <p:spPr>
          <a:xfrm>
            <a:off x="2434856" y="372140"/>
            <a:ext cx="7612911" cy="5295013"/>
          </a:xfrm>
          <a:prstGeom prst="cloudCallout">
            <a:avLst/>
          </a:prstGeom>
          <a:solidFill>
            <a:schemeClr val="accent3">
              <a:lumMod val="40000"/>
              <a:lumOff val="60000"/>
              <a:alpha val="36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br>
              <a:rPr lang="en-US" dirty="0"/>
            </a:br>
            <a:r>
              <a:rPr lang="en-US" dirty="0"/>
              <a:t> </a:t>
            </a:r>
            <a:endParaRPr lang="en-GB" dirty="0"/>
          </a:p>
        </p:txBody>
      </p:sp>
      <p:sp>
        <p:nvSpPr>
          <p:cNvPr id="3" name="Content Placeholder 2"/>
          <p:cNvSpPr>
            <a:spLocks noGrp="1"/>
          </p:cNvSpPr>
          <p:nvPr>
            <p:ph idx="1"/>
          </p:nvPr>
        </p:nvSpPr>
        <p:spPr>
          <a:xfrm>
            <a:off x="1371600" y="584791"/>
            <a:ext cx="10026502" cy="1475504"/>
          </a:xfrm>
        </p:spPr>
        <p:txBody>
          <a:bodyPr>
            <a:normAutofit fontScale="92500" lnSpcReduction="20000"/>
          </a:bodyPr>
          <a:lstStyle/>
          <a:p>
            <a:pPr marL="0" indent="0">
              <a:buNone/>
            </a:pPr>
            <a:r>
              <a:rPr lang="en-GB" sz="3000" b="1" dirty="0">
                <a:solidFill>
                  <a:srgbClr val="000099"/>
                </a:solidFill>
                <a:latin typeface="Gill Sans MT" panose="020B0502020104020203" pitchFamily="34" charset="0"/>
              </a:rPr>
              <a:t>Brainstorm: Developing Indicators for integrating gender into the Lake </a:t>
            </a:r>
            <a:r>
              <a:rPr lang="en-GB" sz="3000" b="1" dirty="0" err="1">
                <a:solidFill>
                  <a:srgbClr val="000099"/>
                </a:solidFill>
                <a:latin typeface="Gill Sans MT" panose="020B0502020104020203" pitchFamily="34" charset="0"/>
              </a:rPr>
              <a:t>Mburo</a:t>
            </a:r>
            <a:r>
              <a:rPr lang="en-GB" sz="3000" b="1" dirty="0">
                <a:solidFill>
                  <a:srgbClr val="000099"/>
                </a:solidFill>
                <a:latin typeface="Gill Sans MT" panose="020B0502020104020203" pitchFamily="34" charset="0"/>
              </a:rPr>
              <a:t> General Management Plan Community Conservation and Development Program (CCDP) </a:t>
            </a:r>
          </a:p>
          <a:p>
            <a:pPr marL="0" indent="0">
              <a:buNone/>
            </a:pPr>
            <a:endParaRPr lang="en-US" sz="4000" b="1" dirty="0">
              <a:solidFill>
                <a:srgbClr val="000099"/>
              </a:solidFill>
            </a:endParaRPr>
          </a:p>
        </p:txBody>
      </p:sp>
      <p:sp>
        <p:nvSpPr>
          <p:cNvPr id="8" name="Rectangle 7"/>
          <p:cNvSpPr/>
          <p:nvPr/>
        </p:nvSpPr>
        <p:spPr>
          <a:xfrm>
            <a:off x="1371600" y="2171700"/>
            <a:ext cx="9601200" cy="3693319"/>
          </a:xfrm>
          <a:prstGeom prst="rect">
            <a:avLst/>
          </a:prstGeom>
        </p:spPr>
        <p:txBody>
          <a:bodyPr wrap="square">
            <a:spAutoFit/>
          </a:bodyPr>
          <a:lstStyle/>
          <a:p>
            <a:pPr marL="342900" indent="-342900">
              <a:buFont typeface="Wingdings" charset="2"/>
              <a:buChar char="§"/>
            </a:pPr>
            <a:r>
              <a:rPr lang="en-US" sz="2600" dirty="0">
                <a:latin typeface="Gill Sans MT" panose="020B0502020104020203" pitchFamily="34" charset="0"/>
              </a:rPr>
              <a:t>The following slides show </a:t>
            </a:r>
            <a:r>
              <a:rPr lang="en-US" sz="2600" dirty="0" err="1">
                <a:latin typeface="Gill Sans MT" panose="020B0502020104020203" pitchFamily="34" charset="0"/>
              </a:rPr>
              <a:t>summarised</a:t>
            </a:r>
            <a:r>
              <a:rPr lang="en-US" sz="2600" dirty="0">
                <a:latin typeface="Gill Sans MT" panose="020B0502020104020203" pitchFamily="34" charset="0"/>
              </a:rPr>
              <a:t> extracts from the Lake </a:t>
            </a:r>
            <a:r>
              <a:rPr lang="en-US" sz="2600" dirty="0" err="1">
                <a:latin typeface="Gill Sans MT" panose="020B0502020104020203" pitchFamily="34" charset="0"/>
              </a:rPr>
              <a:t>Mburo</a:t>
            </a:r>
            <a:r>
              <a:rPr lang="en-US" sz="2600" dirty="0">
                <a:latin typeface="Gill Sans MT" panose="020B0502020104020203" pitchFamily="34" charset="0"/>
              </a:rPr>
              <a:t> General Management Plan’s Community Conservation and Development Program (CCDP)</a:t>
            </a:r>
          </a:p>
          <a:p>
            <a:pPr marL="342900" indent="-342900">
              <a:buFont typeface="Wingdings" charset="2"/>
              <a:buChar char="§"/>
            </a:pPr>
            <a:r>
              <a:rPr lang="en-US" sz="2600" dirty="0">
                <a:latin typeface="Gill Sans MT" panose="020B0502020104020203" pitchFamily="34" charset="0"/>
              </a:rPr>
              <a:t>Specifically, the slides show selected CCDP Objectives, the Indicators for monitoring that Objective, and the Means of Verification for the Indicators</a:t>
            </a:r>
          </a:p>
          <a:p>
            <a:pPr marL="342900" indent="-342900">
              <a:buFont typeface="Wingdings" charset="2"/>
              <a:buChar char="§"/>
            </a:pPr>
            <a:r>
              <a:rPr lang="en-US" sz="2600" dirty="0">
                <a:latin typeface="Gill Sans MT" panose="020B0502020104020203" pitchFamily="34" charset="0"/>
              </a:rPr>
              <a:t>As we discuss the slides, think about </a:t>
            </a:r>
            <a:r>
              <a:rPr lang="en-US" sz="2600" b="1" dirty="0">
                <a:latin typeface="Gill Sans MT" panose="020B0502020104020203" pitchFamily="34" charset="0"/>
              </a:rPr>
              <a:t>how the Indicators and Means of Verification could be altered or added to </a:t>
            </a:r>
            <a:r>
              <a:rPr lang="en-US" sz="2600" dirty="0">
                <a:latin typeface="Gill Sans MT" panose="020B0502020104020203" pitchFamily="34" charset="0"/>
              </a:rPr>
              <a:t>in order to integrate gender into the CCDP </a:t>
            </a:r>
          </a:p>
        </p:txBody>
      </p:sp>
      <p:sp>
        <p:nvSpPr>
          <p:cNvPr id="5" name="Slide Number Placeholder 4"/>
          <p:cNvSpPr>
            <a:spLocks noGrp="1"/>
          </p:cNvSpPr>
          <p:nvPr>
            <p:ph type="sldNum" sz="quarter" idx="12"/>
          </p:nvPr>
        </p:nvSpPr>
        <p:spPr/>
        <p:txBody>
          <a:bodyPr/>
          <a:lstStyle/>
          <a:p>
            <a:fld id="{F37E35ED-8B68-044A-BAE8-8E9812083E95}" type="slidenum">
              <a:rPr lang="en-GB" smtClean="0"/>
              <a:pPr/>
              <a:t>36</a:t>
            </a:fld>
            <a:endParaRPr lang="en-GB" dirty="0"/>
          </a:p>
        </p:txBody>
      </p:sp>
    </p:spTree>
    <p:extLst>
      <p:ext uri="{BB962C8B-B14F-4D97-AF65-F5344CB8AC3E}">
        <p14:creationId xmlns:p14="http://schemas.microsoft.com/office/powerpoint/2010/main" val="441995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 </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958418758"/>
              </p:ext>
            </p:extLst>
          </p:nvPr>
        </p:nvGraphicFramePr>
        <p:xfrm>
          <a:off x="949125" y="520861"/>
          <a:ext cx="10729730" cy="5949386"/>
        </p:xfrm>
        <a:graphic>
          <a:graphicData uri="http://schemas.openxmlformats.org/drawingml/2006/table">
            <a:tbl>
              <a:tblPr/>
              <a:tblGrid>
                <a:gridCol w="2145946">
                  <a:extLst>
                    <a:ext uri="{9D8B030D-6E8A-4147-A177-3AD203B41FA5}">
                      <a16:colId xmlns:a16="http://schemas.microsoft.com/office/drawing/2014/main" val="20000"/>
                    </a:ext>
                  </a:extLst>
                </a:gridCol>
                <a:gridCol w="2145946">
                  <a:extLst>
                    <a:ext uri="{9D8B030D-6E8A-4147-A177-3AD203B41FA5}">
                      <a16:colId xmlns:a16="http://schemas.microsoft.com/office/drawing/2014/main" val="20001"/>
                    </a:ext>
                  </a:extLst>
                </a:gridCol>
                <a:gridCol w="2145946">
                  <a:extLst>
                    <a:ext uri="{9D8B030D-6E8A-4147-A177-3AD203B41FA5}">
                      <a16:colId xmlns:a16="http://schemas.microsoft.com/office/drawing/2014/main" val="20002"/>
                    </a:ext>
                  </a:extLst>
                </a:gridCol>
                <a:gridCol w="2145946">
                  <a:extLst>
                    <a:ext uri="{9D8B030D-6E8A-4147-A177-3AD203B41FA5}">
                      <a16:colId xmlns:a16="http://schemas.microsoft.com/office/drawing/2014/main" val="20003"/>
                    </a:ext>
                  </a:extLst>
                </a:gridCol>
                <a:gridCol w="2145946">
                  <a:extLst>
                    <a:ext uri="{9D8B030D-6E8A-4147-A177-3AD203B41FA5}">
                      <a16:colId xmlns:a16="http://schemas.microsoft.com/office/drawing/2014/main" val="20004"/>
                    </a:ext>
                  </a:extLst>
                </a:gridCol>
              </a:tblGrid>
              <a:tr h="390614">
                <a:tc>
                  <a:txBody>
                    <a:bodyPr/>
                    <a:lstStyle/>
                    <a:p>
                      <a:pPr algn="l" fontAlgn="ctr"/>
                      <a:r>
                        <a:rPr lang="en-GB" sz="1600" b="1" i="0" u="none" strike="noStrike" dirty="0">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1600" b="1" i="0" u="none" strike="noStrike" dirty="0">
                          <a:solidFill>
                            <a:srgbClr val="000000"/>
                          </a:solidFill>
                          <a:effectLst/>
                          <a:latin typeface="Gill Sans" charset="0"/>
                        </a:rPr>
                        <a:t>As in the GMP</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gridSpan="2">
                  <a:txBody>
                    <a:bodyPr/>
                    <a:lstStyle/>
                    <a:p>
                      <a:pPr algn="ctr" fontAlgn="ctr"/>
                      <a:r>
                        <a:rPr lang="en-GB" sz="1600" b="1" i="0" u="none" strike="noStrike" dirty="0">
                          <a:solidFill>
                            <a:srgbClr val="000000"/>
                          </a:solidFill>
                          <a:effectLst/>
                          <a:latin typeface="Gill Sans" charset="0"/>
                        </a:rPr>
                        <a:t>Gender-integrated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00"/>
                  </a:ext>
                </a:extLst>
              </a:tr>
              <a:tr h="390614">
                <a:tc>
                  <a:txBody>
                    <a:bodyPr/>
                    <a:lstStyle/>
                    <a:p>
                      <a:pPr algn="l" fontAlgn="ctr"/>
                      <a:r>
                        <a:rPr lang="en-GB" sz="1600" b="1" i="0" u="none" strike="noStrike">
                          <a:solidFill>
                            <a:srgbClr val="000000"/>
                          </a:solidFill>
                          <a:effectLst/>
                          <a:latin typeface="Gill Sans" charset="0"/>
                        </a:rPr>
                        <a:t>Objective</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ctr"/>
                      <a:r>
                        <a:rPr lang="en-GB" sz="1600" b="1" i="0" u="none" strike="noStrike" dirty="0">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1"/>
                  </a:ext>
                </a:extLst>
              </a:tr>
              <a:tr h="863462">
                <a:tc gridSpan="3">
                  <a:txBody>
                    <a:bodyPr/>
                    <a:lstStyle/>
                    <a:p>
                      <a:pPr algn="l" fontAlgn="ctr"/>
                      <a:r>
                        <a:rPr lang="en-GB" sz="1600" b="1" i="0" u="none" strike="noStrike">
                          <a:solidFill>
                            <a:srgbClr val="000000"/>
                          </a:solidFill>
                          <a:effectLst/>
                          <a:latin typeface="Gill Sans" charset="0"/>
                        </a:rPr>
                        <a:t>Output 3: Community benefits in the Conservation Area diversified and improved.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2"/>
                  </a:ext>
                </a:extLst>
              </a:tr>
              <a:tr h="1583015">
                <a:tc rowSpan="3">
                  <a:txBody>
                    <a:bodyPr/>
                    <a:lstStyle/>
                    <a:p>
                      <a:pPr algn="l" fontAlgn="ctr"/>
                      <a:r>
                        <a:rPr lang="en-GB" sz="1600" b="0" i="0" u="none" strike="noStrike" dirty="0">
                          <a:solidFill>
                            <a:srgbClr val="000000"/>
                          </a:solidFill>
                          <a:effectLst/>
                          <a:latin typeface="Gill Sans" charset="0"/>
                        </a:rPr>
                        <a:t>Develop and review resource access guidelines (fish, firewood, water, acacia, beekeeping)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ctr"/>
                      <a:r>
                        <a:rPr lang="en-GB" sz="1600" b="0" i="0" u="none" strike="noStrike" dirty="0">
                          <a:solidFill>
                            <a:srgbClr val="000000"/>
                          </a:solidFill>
                          <a:effectLst/>
                          <a:latin typeface="Gill Sans" charset="0"/>
                        </a:rPr>
                        <a:t>Number of resource access guidelines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rowSpan="3">
                  <a:txBody>
                    <a:bodyPr/>
                    <a:lstStyle/>
                    <a:p>
                      <a:pPr algn="l" fontAlgn="ctr"/>
                      <a:r>
                        <a:rPr lang="en-GB" sz="1600" b="0" i="0" u="none" strike="noStrike" dirty="0">
                          <a:solidFill>
                            <a:srgbClr val="000000"/>
                          </a:solidFill>
                          <a:effectLst/>
                          <a:latin typeface="Gill Sans" charset="0"/>
                        </a:rPr>
                        <a:t>Copies of approved/signed guidelines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7CAAC"/>
                    </a:solidFill>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3"/>
                  </a:ext>
                </a:extLst>
              </a:tr>
              <a:tr h="15624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7CAAC"/>
                    </a:solidFill>
                  </a:tcPr>
                </a:tc>
                <a:tc rowSpan="2">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4"/>
                  </a:ext>
                </a:extLst>
              </a:tr>
              <a:tr h="11592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10" name="Cloud Callout 9"/>
          <p:cNvSpPr/>
          <p:nvPr/>
        </p:nvSpPr>
        <p:spPr>
          <a:xfrm>
            <a:off x="7407796" y="2708476"/>
            <a:ext cx="4190035" cy="2835798"/>
          </a:xfrm>
          <a:prstGeom prst="cloudCallout">
            <a:avLst/>
          </a:prstGeom>
          <a:solidFill>
            <a:schemeClr val="accent3">
              <a:lumMod val="40000"/>
              <a:lumOff val="60000"/>
              <a:alpha val="36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78187" y="3275635"/>
            <a:ext cx="3576578" cy="1938992"/>
          </a:xfrm>
          <a:prstGeom prst="rect">
            <a:avLst/>
          </a:prstGeom>
          <a:noFill/>
        </p:spPr>
        <p:txBody>
          <a:bodyPr wrap="square" rtlCol="0">
            <a:spAutoFit/>
          </a:bodyPr>
          <a:lstStyle/>
          <a:p>
            <a:pPr algn="ctr"/>
            <a:r>
              <a:rPr lang="en-US" sz="2400" i="1" dirty="0">
                <a:latin typeface="Gill Sans MT" charset="0"/>
                <a:ea typeface="Gill Sans MT" charset="0"/>
                <a:cs typeface="Gill Sans MT" charset="0"/>
              </a:rPr>
              <a:t>What </a:t>
            </a:r>
            <a:r>
              <a:rPr lang="en-US" sz="2400" b="1" i="1" dirty="0">
                <a:latin typeface="Gill Sans MT" charset="0"/>
                <a:ea typeface="Gill Sans MT" charset="0"/>
                <a:cs typeface="Gill Sans MT" charset="0"/>
              </a:rPr>
              <a:t>Indicators</a:t>
            </a:r>
            <a:r>
              <a:rPr lang="en-US" sz="2400" i="1" dirty="0">
                <a:latin typeface="Gill Sans MT" charset="0"/>
                <a:ea typeface="Gill Sans MT" charset="0"/>
                <a:cs typeface="Gill Sans MT" charset="0"/>
              </a:rPr>
              <a:t> and </a:t>
            </a:r>
            <a:r>
              <a:rPr lang="en-US" sz="2400" b="1" i="1" dirty="0">
                <a:latin typeface="Gill Sans MT" charset="0"/>
                <a:ea typeface="Gill Sans MT" charset="0"/>
                <a:cs typeface="Gill Sans MT" charset="0"/>
              </a:rPr>
              <a:t>Means of Verification </a:t>
            </a:r>
            <a:r>
              <a:rPr lang="en-US" sz="2400" i="1" dirty="0">
                <a:latin typeface="Gill Sans MT" charset="0"/>
                <a:ea typeface="Gill Sans MT" charset="0"/>
                <a:cs typeface="Gill Sans MT" charset="0"/>
              </a:rPr>
              <a:t>could we use to ensure this objective is gender-integrated?</a:t>
            </a:r>
          </a:p>
        </p:txBody>
      </p:sp>
      <p:sp>
        <p:nvSpPr>
          <p:cNvPr id="3" name="Slide Number Placeholder 2"/>
          <p:cNvSpPr>
            <a:spLocks noGrp="1"/>
          </p:cNvSpPr>
          <p:nvPr>
            <p:ph type="sldNum" sz="quarter" idx="12"/>
          </p:nvPr>
        </p:nvSpPr>
        <p:spPr/>
        <p:txBody>
          <a:bodyPr/>
          <a:lstStyle/>
          <a:p>
            <a:fld id="{F37E35ED-8B68-044A-BAE8-8E9812083E95}" type="slidenum">
              <a:rPr lang="en-GB" smtClean="0"/>
              <a:pPr/>
              <a:t>37</a:t>
            </a:fld>
            <a:endParaRPr lang="en-GB" dirty="0"/>
          </a:p>
        </p:txBody>
      </p:sp>
    </p:spTree>
    <p:extLst>
      <p:ext uri="{BB962C8B-B14F-4D97-AF65-F5344CB8AC3E}">
        <p14:creationId xmlns:p14="http://schemas.microsoft.com/office/powerpoint/2010/main" val="1859590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824456136"/>
              </p:ext>
            </p:extLst>
          </p:nvPr>
        </p:nvGraphicFramePr>
        <p:xfrm>
          <a:off x="949125" y="520861"/>
          <a:ext cx="10729730" cy="6151780"/>
        </p:xfrm>
        <a:graphic>
          <a:graphicData uri="http://schemas.openxmlformats.org/drawingml/2006/table">
            <a:tbl>
              <a:tblPr/>
              <a:tblGrid>
                <a:gridCol w="2145946">
                  <a:extLst>
                    <a:ext uri="{9D8B030D-6E8A-4147-A177-3AD203B41FA5}">
                      <a16:colId xmlns:a16="http://schemas.microsoft.com/office/drawing/2014/main" val="20000"/>
                    </a:ext>
                  </a:extLst>
                </a:gridCol>
                <a:gridCol w="2145946">
                  <a:extLst>
                    <a:ext uri="{9D8B030D-6E8A-4147-A177-3AD203B41FA5}">
                      <a16:colId xmlns:a16="http://schemas.microsoft.com/office/drawing/2014/main" val="20001"/>
                    </a:ext>
                  </a:extLst>
                </a:gridCol>
                <a:gridCol w="2145946">
                  <a:extLst>
                    <a:ext uri="{9D8B030D-6E8A-4147-A177-3AD203B41FA5}">
                      <a16:colId xmlns:a16="http://schemas.microsoft.com/office/drawing/2014/main" val="20002"/>
                    </a:ext>
                  </a:extLst>
                </a:gridCol>
                <a:gridCol w="2145946">
                  <a:extLst>
                    <a:ext uri="{9D8B030D-6E8A-4147-A177-3AD203B41FA5}">
                      <a16:colId xmlns:a16="http://schemas.microsoft.com/office/drawing/2014/main" val="20003"/>
                    </a:ext>
                  </a:extLst>
                </a:gridCol>
                <a:gridCol w="2145946">
                  <a:extLst>
                    <a:ext uri="{9D8B030D-6E8A-4147-A177-3AD203B41FA5}">
                      <a16:colId xmlns:a16="http://schemas.microsoft.com/office/drawing/2014/main" val="20004"/>
                    </a:ext>
                  </a:extLst>
                </a:gridCol>
              </a:tblGrid>
              <a:tr h="390614">
                <a:tc>
                  <a:txBody>
                    <a:bodyPr/>
                    <a:lstStyle/>
                    <a:p>
                      <a:pPr algn="l" fontAlgn="ctr"/>
                      <a:r>
                        <a:rPr lang="en-GB" sz="1600" b="1" i="0" u="none" strike="noStrike" dirty="0">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1600" b="1" i="0" u="none" strike="noStrike" dirty="0">
                          <a:solidFill>
                            <a:srgbClr val="000000"/>
                          </a:solidFill>
                          <a:effectLst/>
                          <a:latin typeface="Gill Sans" charset="0"/>
                        </a:rPr>
                        <a:t>As in the GMP</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gridSpan="2">
                  <a:txBody>
                    <a:bodyPr/>
                    <a:lstStyle/>
                    <a:p>
                      <a:pPr algn="ctr" fontAlgn="ctr"/>
                      <a:r>
                        <a:rPr lang="en-GB" sz="1600" b="1" i="0" u="none" strike="noStrike" dirty="0">
                          <a:solidFill>
                            <a:srgbClr val="000000"/>
                          </a:solidFill>
                          <a:effectLst/>
                          <a:latin typeface="Gill Sans" charset="0"/>
                        </a:rPr>
                        <a:t>Gender-integrated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00"/>
                  </a:ext>
                </a:extLst>
              </a:tr>
              <a:tr h="390614">
                <a:tc>
                  <a:txBody>
                    <a:bodyPr/>
                    <a:lstStyle/>
                    <a:p>
                      <a:pPr algn="l" fontAlgn="ctr"/>
                      <a:r>
                        <a:rPr lang="en-GB" sz="1600" b="1" i="0" u="none" strike="noStrike">
                          <a:solidFill>
                            <a:srgbClr val="000000"/>
                          </a:solidFill>
                          <a:effectLst/>
                          <a:latin typeface="Gill Sans" charset="0"/>
                        </a:rPr>
                        <a:t>Objective</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ctr"/>
                      <a:r>
                        <a:rPr lang="en-GB" sz="1600" b="1" i="0" u="none" strike="noStrike" dirty="0">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1"/>
                  </a:ext>
                </a:extLst>
              </a:tr>
              <a:tr h="863462">
                <a:tc gridSpan="3">
                  <a:txBody>
                    <a:bodyPr/>
                    <a:lstStyle/>
                    <a:p>
                      <a:pPr algn="l" fontAlgn="ctr"/>
                      <a:r>
                        <a:rPr lang="en-GB" sz="1600" b="1" i="0" u="none" strike="noStrike">
                          <a:solidFill>
                            <a:srgbClr val="000000"/>
                          </a:solidFill>
                          <a:effectLst/>
                          <a:latin typeface="Gill Sans" charset="0"/>
                        </a:rPr>
                        <a:t>Output 3: Community benefits in the Conservation Area diversified and improved.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2"/>
                  </a:ext>
                </a:extLst>
              </a:tr>
              <a:tr h="1583015">
                <a:tc rowSpan="3">
                  <a:txBody>
                    <a:bodyPr/>
                    <a:lstStyle/>
                    <a:p>
                      <a:pPr algn="l" fontAlgn="ctr"/>
                      <a:r>
                        <a:rPr lang="en-GB" sz="1600" b="0" i="0" u="none" strike="noStrike" dirty="0">
                          <a:solidFill>
                            <a:srgbClr val="000000"/>
                          </a:solidFill>
                          <a:effectLst/>
                          <a:latin typeface="Gill Sans" charset="0"/>
                        </a:rPr>
                        <a:t>Develop and review resource access guidelines (fish, firewood, water, acacia, beekeeping)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ctr"/>
                      <a:r>
                        <a:rPr lang="en-GB" sz="1600" b="0" i="0" u="none" strike="noStrike" dirty="0">
                          <a:solidFill>
                            <a:srgbClr val="000000"/>
                          </a:solidFill>
                          <a:effectLst/>
                          <a:latin typeface="Gill Sans" charset="0"/>
                        </a:rPr>
                        <a:t>Number of resource access guidelines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rowSpan="3">
                  <a:txBody>
                    <a:bodyPr/>
                    <a:lstStyle/>
                    <a:p>
                      <a:pPr algn="l" fontAlgn="ctr"/>
                      <a:r>
                        <a:rPr lang="en-GB" sz="1600" b="0" i="0" u="none" strike="noStrike" dirty="0">
                          <a:solidFill>
                            <a:srgbClr val="000000"/>
                          </a:solidFill>
                          <a:effectLst/>
                          <a:latin typeface="Gill Sans" charset="0"/>
                        </a:rPr>
                        <a:t>Copies of approved/signed guidelines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l" fontAlgn="ctr"/>
                      <a:r>
                        <a:rPr lang="en-GB" sz="1600" b="0" i="1" u="none" strike="noStrike" dirty="0">
                          <a:solidFill>
                            <a:srgbClr val="000000"/>
                          </a:solidFill>
                          <a:effectLst/>
                          <a:latin typeface="Gill Sans" charset="0"/>
                        </a:rPr>
                        <a:t>Resource access guidelines developed/reviewed with input from both women and men in the frontline communities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7CAAC"/>
                    </a:solidFill>
                  </a:tcPr>
                </a:tc>
                <a:tc>
                  <a:txBody>
                    <a:bodyPr/>
                    <a:lstStyle/>
                    <a:p>
                      <a:pPr algn="l" fontAlgn="ctr"/>
                      <a:endParaRPr lang="en-GB" sz="1600" b="0" i="1" u="none" strike="noStrike" dirty="0">
                        <a:solidFill>
                          <a:srgbClr val="000000"/>
                        </a:solidFill>
                        <a:effectLst/>
                        <a:latin typeface="Gill Sans" charset="0"/>
                      </a:endParaRPr>
                    </a:p>
                    <a:p>
                      <a:pPr algn="l" fontAlgn="ctr"/>
                      <a:endParaRPr lang="en-GB" sz="1600" b="0" i="1" u="none" strike="noStrike" dirty="0">
                        <a:solidFill>
                          <a:srgbClr val="000000"/>
                        </a:solidFill>
                        <a:effectLst/>
                        <a:latin typeface="Gill Sans" charset="0"/>
                      </a:endParaRPr>
                    </a:p>
                    <a:p>
                      <a:pPr algn="l" fontAlgn="ctr"/>
                      <a:endParaRPr lang="en-GB" sz="1600" b="0" i="1" u="none" strike="noStrike" dirty="0">
                        <a:solidFill>
                          <a:srgbClr val="000000"/>
                        </a:solidFill>
                        <a:effectLst/>
                        <a:latin typeface="Gill Sans" charset="0"/>
                      </a:endParaRPr>
                    </a:p>
                    <a:p>
                      <a:pPr algn="l" fontAlgn="ctr"/>
                      <a:endParaRPr lang="en-GB" sz="1600" b="0" i="1" u="none" strike="noStrike" dirty="0">
                        <a:solidFill>
                          <a:srgbClr val="000000"/>
                        </a:solidFill>
                        <a:effectLst/>
                        <a:latin typeface="Gill Sans" charset="0"/>
                      </a:endParaRPr>
                    </a:p>
                    <a:p>
                      <a:pPr algn="l" fontAlgn="ctr"/>
                      <a:endParaRPr lang="en-GB" sz="1600" b="0" i="1" u="none" strike="noStrike" dirty="0">
                        <a:solidFill>
                          <a:srgbClr val="000000"/>
                        </a:solidFill>
                        <a:effectLst/>
                        <a:latin typeface="Gill Sans" charset="0"/>
                      </a:endParaRPr>
                    </a:p>
                    <a:p>
                      <a:pPr algn="l" fontAlgn="ctr"/>
                      <a:r>
                        <a:rPr lang="en-GB" sz="1600" b="0" i="1" u="none" strike="noStrike" dirty="0">
                          <a:solidFill>
                            <a:srgbClr val="000000"/>
                          </a:solidFill>
                          <a:effectLst/>
                          <a:latin typeface="Gill Sans" charset="0"/>
                        </a:rPr>
                        <a:t>Records of consultation and review processes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3"/>
                  </a:ext>
                </a:extLst>
              </a:tr>
              <a:tr h="15624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600" b="0" i="1" u="none" strike="noStrike" dirty="0">
                          <a:solidFill>
                            <a:srgbClr val="000000"/>
                          </a:solidFill>
                          <a:effectLst/>
                          <a:latin typeface="Gill Sans" charset="0"/>
                          <a:cs typeface="Arial" charset="0"/>
                        </a:rPr>
                        <a:t>Resource access guidelines that cater for the needs of both </a:t>
                      </a:r>
                      <a:r>
                        <a:rPr lang="en-GB" sz="1600" b="0" i="1" u="none" strike="noStrike" dirty="0">
                          <a:solidFill>
                            <a:srgbClr val="000000"/>
                          </a:solidFill>
                          <a:effectLst/>
                          <a:latin typeface="Gill Sans" charset="0"/>
                        </a:rPr>
                        <a:t>women and men </a:t>
                      </a:r>
                      <a:r>
                        <a:rPr lang="en-GB" sz="1600" b="0" i="1" u="none" strike="noStrike" dirty="0">
                          <a:solidFill>
                            <a:srgbClr val="000000"/>
                          </a:solidFill>
                          <a:effectLst/>
                          <a:latin typeface="Gill Sans" charset="0"/>
                          <a:cs typeface="Arial" charset="0"/>
                        </a:rPr>
                        <a:t>in PA-adjacent communities in place</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7CAAC"/>
                    </a:solidFill>
                  </a:tcPr>
                </a:tc>
                <a:tc rowSpan="2">
                  <a:txBody>
                    <a:bodyPr/>
                    <a:lstStyle/>
                    <a:p>
                      <a:pPr algn="l" fontAlgn="ctr"/>
                      <a:r>
                        <a:rPr lang="en-GB" sz="1600" b="0" i="1" u="none" strike="noStrike" dirty="0">
                          <a:solidFill>
                            <a:srgbClr val="000000"/>
                          </a:solidFill>
                          <a:effectLst/>
                          <a:latin typeface="Gill Sans" charset="0"/>
                        </a:rPr>
                        <a:t>Copies of the guidelines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4"/>
                  </a:ext>
                </a:extLst>
              </a:tr>
              <a:tr h="11592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600" b="0" i="1" u="none" strike="noStrike" dirty="0">
                          <a:solidFill>
                            <a:srgbClr val="000000"/>
                          </a:solidFill>
                          <a:effectLst/>
                          <a:latin typeface="Gill Sans" charset="0"/>
                        </a:rPr>
                        <a:t>Numbers of women and men involved in developing/reviewing resource access guidelines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7CAAC"/>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F37E35ED-8B68-044A-BAE8-8E9812083E95}" type="slidenum">
              <a:rPr lang="en-GB" smtClean="0"/>
              <a:pPr/>
              <a:t>38</a:t>
            </a:fld>
            <a:endParaRPr lang="en-GB" dirty="0"/>
          </a:p>
        </p:txBody>
      </p:sp>
    </p:spTree>
    <p:extLst>
      <p:ext uri="{BB962C8B-B14F-4D97-AF65-F5344CB8AC3E}">
        <p14:creationId xmlns:p14="http://schemas.microsoft.com/office/powerpoint/2010/main" val="2043452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 </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2140346751"/>
              </p:ext>
            </p:extLst>
          </p:nvPr>
        </p:nvGraphicFramePr>
        <p:xfrm>
          <a:off x="949125" y="520861"/>
          <a:ext cx="10729730" cy="5949386"/>
        </p:xfrm>
        <a:graphic>
          <a:graphicData uri="http://schemas.openxmlformats.org/drawingml/2006/table">
            <a:tbl>
              <a:tblPr/>
              <a:tblGrid>
                <a:gridCol w="2145946">
                  <a:extLst>
                    <a:ext uri="{9D8B030D-6E8A-4147-A177-3AD203B41FA5}">
                      <a16:colId xmlns:a16="http://schemas.microsoft.com/office/drawing/2014/main" val="20000"/>
                    </a:ext>
                  </a:extLst>
                </a:gridCol>
                <a:gridCol w="2145946">
                  <a:extLst>
                    <a:ext uri="{9D8B030D-6E8A-4147-A177-3AD203B41FA5}">
                      <a16:colId xmlns:a16="http://schemas.microsoft.com/office/drawing/2014/main" val="20001"/>
                    </a:ext>
                  </a:extLst>
                </a:gridCol>
                <a:gridCol w="2145946">
                  <a:extLst>
                    <a:ext uri="{9D8B030D-6E8A-4147-A177-3AD203B41FA5}">
                      <a16:colId xmlns:a16="http://schemas.microsoft.com/office/drawing/2014/main" val="20002"/>
                    </a:ext>
                  </a:extLst>
                </a:gridCol>
                <a:gridCol w="2145946">
                  <a:extLst>
                    <a:ext uri="{9D8B030D-6E8A-4147-A177-3AD203B41FA5}">
                      <a16:colId xmlns:a16="http://schemas.microsoft.com/office/drawing/2014/main" val="20003"/>
                    </a:ext>
                  </a:extLst>
                </a:gridCol>
                <a:gridCol w="2145946">
                  <a:extLst>
                    <a:ext uri="{9D8B030D-6E8A-4147-A177-3AD203B41FA5}">
                      <a16:colId xmlns:a16="http://schemas.microsoft.com/office/drawing/2014/main" val="20004"/>
                    </a:ext>
                  </a:extLst>
                </a:gridCol>
              </a:tblGrid>
              <a:tr h="390614">
                <a:tc>
                  <a:txBody>
                    <a:bodyPr/>
                    <a:lstStyle/>
                    <a:p>
                      <a:pPr algn="l" fontAlgn="ctr"/>
                      <a:r>
                        <a:rPr lang="en-GB" sz="1600" b="1" i="0" u="none" strike="noStrike" dirty="0">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1600" b="1" i="0" u="none" strike="noStrike" dirty="0">
                          <a:solidFill>
                            <a:srgbClr val="000000"/>
                          </a:solidFill>
                          <a:effectLst/>
                          <a:latin typeface="Gill Sans" charset="0"/>
                        </a:rPr>
                        <a:t>As in the GMP</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gridSpan="2">
                  <a:txBody>
                    <a:bodyPr/>
                    <a:lstStyle/>
                    <a:p>
                      <a:pPr algn="ctr" fontAlgn="ctr"/>
                      <a:r>
                        <a:rPr lang="en-GB" sz="1600" b="1" i="0" u="none" strike="noStrike" dirty="0">
                          <a:solidFill>
                            <a:srgbClr val="000000"/>
                          </a:solidFill>
                          <a:effectLst/>
                          <a:latin typeface="Gill Sans" charset="0"/>
                        </a:rPr>
                        <a:t>Gender-integrated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00"/>
                  </a:ext>
                </a:extLst>
              </a:tr>
              <a:tr h="390614">
                <a:tc>
                  <a:txBody>
                    <a:bodyPr/>
                    <a:lstStyle/>
                    <a:p>
                      <a:pPr algn="l" fontAlgn="ctr"/>
                      <a:r>
                        <a:rPr lang="en-GB" sz="1600" b="1" i="0" u="none" strike="noStrike">
                          <a:solidFill>
                            <a:srgbClr val="000000"/>
                          </a:solidFill>
                          <a:effectLst/>
                          <a:latin typeface="Gill Sans" charset="0"/>
                        </a:rPr>
                        <a:t>Objective</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ctr"/>
                      <a:r>
                        <a:rPr lang="en-GB" sz="1600" b="1" i="0" u="none" strike="noStrike" dirty="0">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1"/>
                  </a:ext>
                </a:extLst>
              </a:tr>
              <a:tr h="863462">
                <a:tc gridSpan="3">
                  <a:txBody>
                    <a:bodyPr/>
                    <a:lstStyle/>
                    <a:p>
                      <a:pPr algn="l" fontAlgn="ctr"/>
                      <a:r>
                        <a:rPr lang="en-GB" sz="1600" b="1" i="0" u="none" strike="noStrike">
                          <a:solidFill>
                            <a:srgbClr val="000000"/>
                          </a:solidFill>
                          <a:effectLst/>
                          <a:latin typeface="Gill Sans" charset="0"/>
                        </a:rPr>
                        <a:t>Output 3: Community benefits in the Conservation Area diversified and improved.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2"/>
                  </a:ext>
                </a:extLst>
              </a:tr>
              <a:tr h="1583015">
                <a:tc rowSpan="3">
                  <a:txBody>
                    <a:bodyPr/>
                    <a:lstStyle/>
                    <a:p>
                      <a:pPr algn="l" fontAlgn="ctr"/>
                      <a:r>
                        <a:rPr lang="en-GB" sz="1600" b="0" i="0" u="none" strike="noStrike" dirty="0">
                          <a:solidFill>
                            <a:srgbClr val="000000"/>
                          </a:solidFill>
                          <a:effectLst/>
                          <a:latin typeface="Gill Sans" charset="0"/>
                        </a:rPr>
                        <a:t>Conduct resource inventory</a:t>
                      </a:r>
                      <a:r>
                        <a:rPr lang="en-GB" sz="1600" b="0" i="0" u="none" strike="noStrike" baseline="0" dirty="0">
                          <a:solidFill>
                            <a:srgbClr val="000000"/>
                          </a:solidFill>
                          <a:effectLst/>
                          <a:latin typeface="Gill Sans" charset="0"/>
                        </a:rPr>
                        <a:t> for identified resource needs by the community</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ct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rowSpan="3">
                  <a:txBody>
                    <a:bodyPr/>
                    <a:lstStyle/>
                    <a:p>
                      <a:pPr algn="l" fontAlgn="ctr"/>
                      <a:r>
                        <a:rPr lang="en-GB" sz="1600" b="0" i="0" u="none" strike="noStrike" dirty="0">
                          <a:solidFill>
                            <a:srgbClr val="000000"/>
                          </a:solidFill>
                          <a:effectLst/>
                          <a:latin typeface="Gill Sans" charset="0"/>
                        </a:rPr>
                        <a:t>Quarterly,</a:t>
                      </a:r>
                      <a:r>
                        <a:rPr lang="en-GB" sz="1600" b="0" i="0" u="none" strike="noStrike" baseline="0" dirty="0">
                          <a:solidFill>
                            <a:srgbClr val="000000"/>
                          </a:solidFill>
                          <a:effectLst/>
                          <a:latin typeface="Gill Sans" charset="0"/>
                        </a:rPr>
                        <a:t> annual and special reports</a:t>
                      </a:r>
                    </a:p>
                    <a:p>
                      <a:pPr algn="l" fontAlgn="ctr"/>
                      <a:endParaRPr lang="en-GB" sz="1600" b="0" i="0" u="none" strike="noStrike" baseline="0" dirty="0">
                        <a:solidFill>
                          <a:srgbClr val="000000"/>
                        </a:solidFill>
                        <a:effectLst/>
                        <a:latin typeface="Gill Sans" charset="0"/>
                      </a:endParaRPr>
                    </a:p>
                    <a:p>
                      <a:pPr algn="l" fontAlgn="ctr"/>
                      <a:r>
                        <a:rPr lang="en-GB" sz="1600" b="0" i="0" u="none" strike="noStrike" baseline="0" dirty="0">
                          <a:solidFill>
                            <a:srgbClr val="000000"/>
                          </a:solidFill>
                          <a:effectLst/>
                          <a:latin typeface="Gill Sans" charset="0"/>
                        </a:rPr>
                        <a:t>Field visits</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7CAAC"/>
                    </a:solidFill>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3"/>
                  </a:ext>
                </a:extLst>
              </a:tr>
              <a:tr h="15624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7CAAC"/>
                    </a:solidFill>
                  </a:tcPr>
                </a:tc>
                <a:tc rowSpan="2">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4"/>
                  </a:ext>
                </a:extLst>
              </a:tr>
              <a:tr h="11592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10" name="Cloud Callout 9"/>
          <p:cNvSpPr/>
          <p:nvPr/>
        </p:nvSpPr>
        <p:spPr>
          <a:xfrm>
            <a:off x="7407796" y="2708476"/>
            <a:ext cx="4190035" cy="2835798"/>
          </a:xfrm>
          <a:prstGeom prst="cloudCallout">
            <a:avLst/>
          </a:prstGeom>
          <a:solidFill>
            <a:schemeClr val="accent3">
              <a:lumMod val="40000"/>
              <a:lumOff val="60000"/>
              <a:alpha val="36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78187" y="3275635"/>
            <a:ext cx="3576578" cy="1938992"/>
          </a:xfrm>
          <a:prstGeom prst="rect">
            <a:avLst/>
          </a:prstGeom>
          <a:noFill/>
        </p:spPr>
        <p:txBody>
          <a:bodyPr wrap="square" rtlCol="0">
            <a:spAutoFit/>
          </a:bodyPr>
          <a:lstStyle/>
          <a:p>
            <a:pPr algn="ctr"/>
            <a:r>
              <a:rPr lang="en-US" sz="2400" i="1" dirty="0">
                <a:latin typeface="Gill Sans MT" charset="0"/>
                <a:ea typeface="Gill Sans MT" charset="0"/>
                <a:cs typeface="Gill Sans MT" charset="0"/>
              </a:rPr>
              <a:t>What </a:t>
            </a:r>
            <a:r>
              <a:rPr lang="en-US" sz="2400" b="1" i="1" dirty="0">
                <a:latin typeface="Gill Sans MT" charset="0"/>
                <a:ea typeface="Gill Sans MT" charset="0"/>
                <a:cs typeface="Gill Sans MT" charset="0"/>
              </a:rPr>
              <a:t>Indicators</a:t>
            </a:r>
            <a:r>
              <a:rPr lang="en-US" sz="2400" i="1" dirty="0">
                <a:latin typeface="Gill Sans MT" charset="0"/>
                <a:ea typeface="Gill Sans MT" charset="0"/>
                <a:cs typeface="Gill Sans MT" charset="0"/>
              </a:rPr>
              <a:t> and </a:t>
            </a:r>
            <a:r>
              <a:rPr lang="en-US" sz="2400" b="1" i="1" dirty="0">
                <a:latin typeface="Gill Sans MT" charset="0"/>
                <a:ea typeface="Gill Sans MT" charset="0"/>
                <a:cs typeface="Gill Sans MT" charset="0"/>
              </a:rPr>
              <a:t>Means of Verification </a:t>
            </a:r>
            <a:r>
              <a:rPr lang="en-US" sz="2400" i="1" dirty="0">
                <a:latin typeface="Gill Sans MT" charset="0"/>
                <a:ea typeface="Gill Sans MT" charset="0"/>
                <a:cs typeface="Gill Sans MT" charset="0"/>
              </a:rPr>
              <a:t>could we use to ensure this objective is gender-integrated?</a:t>
            </a:r>
          </a:p>
        </p:txBody>
      </p:sp>
      <p:sp>
        <p:nvSpPr>
          <p:cNvPr id="3" name="Slide Number Placeholder 2"/>
          <p:cNvSpPr>
            <a:spLocks noGrp="1"/>
          </p:cNvSpPr>
          <p:nvPr>
            <p:ph type="sldNum" sz="quarter" idx="12"/>
          </p:nvPr>
        </p:nvSpPr>
        <p:spPr/>
        <p:txBody>
          <a:bodyPr/>
          <a:lstStyle/>
          <a:p>
            <a:fld id="{F37E35ED-8B68-044A-BAE8-8E9812083E95}" type="slidenum">
              <a:rPr lang="en-GB" smtClean="0"/>
              <a:pPr/>
              <a:t>39</a:t>
            </a:fld>
            <a:endParaRPr lang="en-GB" dirty="0"/>
          </a:p>
        </p:txBody>
      </p:sp>
    </p:spTree>
    <p:extLst>
      <p:ext uri="{BB962C8B-B14F-4D97-AF65-F5344CB8AC3E}">
        <p14:creationId xmlns:p14="http://schemas.microsoft.com/office/powerpoint/2010/main" val="184688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891" y="2059836"/>
            <a:ext cx="8361229" cy="754245"/>
          </a:xfrm>
        </p:spPr>
        <p:txBody>
          <a:bodyPr>
            <a:normAutofit/>
          </a:bodyPr>
          <a:lstStyle/>
          <a:p>
            <a:r>
              <a:rPr lang="en-US" sz="4000" b="1" dirty="0">
                <a:solidFill>
                  <a:srgbClr val="000099"/>
                </a:solidFill>
                <a:latin typeface="Gill Sans MT" panose="020B0502020104020203" pitchFamily="34" charset="0"/>
              </a:rPr>
              <a:t>1. The concept of Gender</a:t>
            </a:r>
            <a:endParaRPr lang="en-GB" sz="4000" b="1" dirty="0">
              <a:solidFill>
                <a:srgbClr val="000099"/>
              </a:solidFill>
              <a:latin typeface="Gill Sans MT" panose="020B0502020104020203" pitchFamily="34" charset="0"/>
            </a:endParaRPr>
          </a:p>
        </p:txBody>
      </p:sp>
      <p:sp>
        <p:nvSpPr>
          <p:cNvPr id="3" name="Content Placeholder 2"/>
          <p:cNvSpPr>
            <a:spLocks noGrp="1"/>
          </p:cNvSpPr>
          <p:nvPr>
            <p:ph type="subTitle" idx="1"/>
          </p:nvPr>
        </p:nvSpPr>
        <p:spPr>
          <a:xfrm>
            <a:off x="2772670" y="3132059"/>
            <a:ext cx="6831673" cy="1512238"/>
          </a:xfrm>
        </p:spPr>
        <p:txBody>
          <a:bodyPr>
            <a:normAutofit fontScale="85000" lnSpcReduction="10000"/>
          </a:bodyPr>
          <a:lstStyle/>
          <a:p>
            <a:r>
              <a:rPr lang="en-US" sz="3200" i="1" dirty="0">
                <a:latin typeface="Gill Sans MT" panose="020B0502020104020203" pitchFamily="34" charset="0"/>
              </a:rPr>
              <a:t>Learning objective 1: Improve understanding of the concept of gender and its importance for successful community conservation</a:t>
            </a:r>
          </a:p>
          <a:p>
            <a:pPr marL="0" indent="0">
              <a:buNone/>
            </a:pPr>
            <a:endParaRPr lang="en-US" b="1" dirty="0">
              <a:solidFill>
                <a:srgbClr val="000099"/>
              </a:solidFill>
              <a:latin typeface="Gill Sans MT" panose="020B0502020104020203" pitchFamily="34" charset="0"/>
            </a:endParaRPr>
          </a:p>
        </p:txBody>
      </p:sp>
      <p:sp>
        <p:nvSpPr>
          <p:cNvPr id="7" name="Slide Number Placeholder 6"/>
          <p:cNvSpPr>
            <a:spLocks noGrp="1"/>
          </p:cNvSpPr>
          <p:nvPr>
            <p:ph type="sldNum" sz="quarter" idx="12"/>
          </p:nvPr>
        </p:nvSpPr>
        <p:spPr/>
        <p:txBody>
          <a:bodyPr/>
          <a:lstStyle/>
          <a:p>
            <a:fld id="{AA507198-FB96-4B84-AC65-33D30F428326}" type="slidenum">
              <a:rPr lang="en-GB" smtClean="0"/>
              <a:t>4</a:t>
            </a:fld>
            <a:endParaRPr lang="en-GB"/>
          </a:p>
        </p:txBody>
      </p:sp>
    </p:spTree>
    <p:extLst>
      <p:ext uri="{BB962C8B-B14F-4D97-AF65-F5344CB8AC3E}">
        <p14:creationId xmlns:p14="http://schemas.microsoft.com/office/powerpoint/2010/main" val="1567692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893755130"/>
              </p:ext>
            </p:extLst>
          </p:nvPr>
        </p:nvGraphicFramePr>
        <p:xfrm>
          <a:off x="949125" y="520861"/>
          <a:ext cx="10729730" cy="6041985"/>
        </p:xfrm>
        <a:graphic>
          <a:graphicData uri="http://schemas.openxmlformats.org/drawingml/2006/table">
            <a:tbl>
              <a:tblPr/>
              <a:tblGrid>
                <a:gridCol w="2145946">
                  <a:extLst>
                    <a:ext uri="{9D8B030D-6E8A-4147-A177-3AD203B41FA5}">
                      <a16:colId xmlns:a16="http://schemas.microsoft.com/office/drawing/2014/main" val="20000"/>
                    </a:ext>
                  </a:extLst>
                </a:gridCol>
                <a:gridCol w="2145946">
                  <a:extLst>
                    <a:ext uri="{9D8B030D-6E8A-4147-A177-3AD203B41FA5}">
                      <a16:colId xmlns:a16="http://schemas.microsoft.com/office/drawing/2014/main" val="20001"/>
                    </a:ext>
                  </a:extLst>
                </a:gridCol>
                <a:gridCol w="2145946">
                  <a:extLst>
                    <a:ext uri="{9D8B030D-6E8A-4147-A177-3AD203B41FA5}">
                      <a16:colId xmlns:a16="http://schemas.microsoft.com/office/drawing/2014/main" val="20002"/>
                    </a:ext>
                  </a:extLst>
                </a:gridCol>
                <a:gridCol w="2145946">
                  <a:extLst>
                    <a:ext uri="{9D8B030D-6E8A-4147-A177-3AD203B41FA5}">
                      <a16:colId xmlns:a16="http://schemas.microsoft.com/office/drawing/2014/main" val="20003"/>
                    </a:ext>
                  </a:extLst>
                </a:gridCol>
                <a:gridCol w="2145946">
                  <a:extLst>
                    <a:ext uri="{9D8B030D-6E8A-4147-A177-3AD203B41FA5}">
                      <a16:colId xmlns:a16="http://schemas.microsoft.com/office/drawing/2014/main" val="20004"/>
                    </a:ext>
                  </a:extLst>
                </a:gridCol>
              </a:tblGrid>
              <a:tr h="386141">
                <a:tc>
                  <a:txBody>
                    <a:bodyPr/>
                    <a:lstStyle/>
                    <a:p>
                      <a:pPr algn="l" fontAlgn="ctr"/>
                      <a:r>
                        <a:rPr lang="en-GB" sz="1600" b="1" i="0" u="none" strike="noStrike" dirty="0">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1600" b="1" i="0" u="none" strike="noStrike" dirty="0">
                          <a:solidFill>
                            <a:srgbClr val="000000"/>
                          </a:solidFill>
                          <a:effectLst/>
                          <a:latin typeface="Gill Sans" charset="0"/>
                        </a:rPr>
                        <a:t>As in the GMP</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gridSpan="2">
                  <a:txBody>
                    <a:bodyPr/>
                    <a:lstStyle/>
                    <a:p>
                      <a:pPr algn="ctr" fontAlgn="ctr"/>
                      <a:r>
                        <a:rPr lang="en-GB" sz="1600" b="1" i="0" u="none" strike="noStrike" dirty="0">
                          <a:solidFill>
                            <a:srgbClr val="000000"/>
                          </a:solidFill>
                          <a:effectLst/>
                          <a:latin typeface="Gill Sans" charset="0"/>
                        </a:rPr>
                        <a:t>Gender-integrated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00"/>
                  </a:ext>
                </a:extLst>
              </a:tr>
              <a:tr h="546861">
                <a:tc>
                  <a:txBody>
                    <a:bodyPr/>
                    <a:lstStyle/>
                    <a:p>
                      <a:pPr algn="l" fontAlgn="ctr"/>
                      <a:r>
                        <a:rPr lang="en-GB" sz="1600" b="1" i="0" u="none" strike="noStrike">
                          <a:solidFill>
                            <a:srgbClr val="000000"/>
                          </a:solidFill>
                          <a:effectLst/>
                          <a:latin typeface="Gill Sans" charset="0"/>
                        </a:rPr>
                        <a:t>Objective</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ctr"/>
                      <a:r>
                        <a:rPr lang="en-GB" sz="1600" b="1" i="0" u="none" strike="noStrike" dirty="0">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1"/>
                  </a:ext>
                </a:extLst>
              </a:tr>
              <a:tr h="853576">
                <a:tc gridSpan="3">
                  <a:txBody>
                    <a:bodyPr/>
                    <a:lstStyle/>
                    <a:p>
                      <a:pPr algn="l" fontAlgn="ctr"/>
                      <a:r>
                        <a:rPr lang="en-GB" sz="1600" b="1" i="0" u="none" strike="noStrike">
                          <a:solidFill>
                            <a:srgbClr val="000000"/>
                          </a:solidFill>
                          <a:effectLst/>
                          <a:latin typeface="Gill Sans" charset="0"/>
                        </a:rPr>
                        <a:t>Output 3: Community benefits in the Conservation Area diversified and improved.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2"/>
                  </a:ext>
                </a:extLst>
              </a:tr>
              <a:tr h="1564890">
                <a:tc row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Gill Sans" charset="0"/>
                        </a:rPr>
                        <a:t>Conduct resource inventory</a:t>
                      </a:r>
                      <a:r>
                        <a:rPr lang="en-GB" sz="1600" b="0" i="0" u="none" strike="noStrike" baseline="0" dirty="0">
                          <a:solidFill>
                            <a:srgbClr val="000000"/>
                          </a:solidFill>
                          <a:effectLst/>
                          <a:latin typeface="Gill Sans" charset="0"/>
                        </a:rPr>
                        <a:t> for identified resource needs by the community</a:t>
                      </a:r>
                      <a:r>
                        <a:rPr lang="en-GB" sz="1600" b="0" i="0" u="none" strike="noStrike" dirty="0">
                          <a:solidFill>
                            <a:srgbClr val="000000"/>
                          </a:solidFill>
                          <a:effectLst/>
                          <a:latin typeface="Gill Sans" charset="0"/>
                        </a:rPr>
                        <a:t>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ct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rowSpan="3">
                  <a:txBody>
                    <a:bodyPr/>
                    <a:lstStyle/>
                    <a:p>
                      <a:pPr algn="l" fontAlgn="ctr"/>
                      <a:r>
                        <a:rPr lang="en-GB" sz="1600" b="0" i="0" u="none" strike="noStrike" dirty="0">
                          <a:solidFill>
                            <a:srgbClr val="000000"/>
                          </a:solidFill>
                          <a:effectLst/>
                          <a:latin typeface="Gill Sans" charset="0"/>
                        </a:rPr>
                        <a:t>Quarterly,</a:t>
                      </a:r>
                      <a:r>
                        <a:rPr lang="en-GB" sz="1600" b="0" i="0" u="none" strike="noStrike" baseline="0" dirty="0">
                          <a:solidFill>
                            <a:srgbClr val="000000"/>
                          </a:solidFill>
                          <a:effectLst/>
                          <a:latin typeface="Gill Sans" charset="0"/>
                        </a:rPr>
                        <a:t> annual and special reports</a:t>
                      </a:r>
                    </a:p>
                    <a:p>
                      <a:pPr algn="l" fontAlgn="ctr"/>
                      <a:endParaRPr lang="en-GB" sz="1600" b="0" i="0" u="none" strike="noStrike" baseline="0" dirty="0">
                        <a:solidFill>
                          <a:srgbClr val="000000"/>
                        </a:solidFill>
                        <a:effectLst/>
                        <a:latin typeface="Gill Sans" charset="0"/>
                      </a:endParaRPr>
                    </a:p>
                    <a:p>
                      <a:pPr algn="l" fontAlgn="ctr"/>
                      <a:r>
                        <a:rPr lang="en-GB" sz="1600" b="0" i="0" u="none" strike="noStrike" baseline="0" dirty="0">
                          <a:solidFill>
                            <a:srgbClr val="000000"/>
                          </a:solidFill>
                          <a:effectLst/>
                          <a:latin typeface="Gill Sans" charset="0"/>
                        </a:rPr>
                        <a:t>Field visits</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l" fontAlgn="ctr"/>
                      <a:r>
                        <a:rPr lang="en-GB" sz="1600" b="0" i="1" u="none" strike="noStrike" dirty="0">
                          <a:solidFill>
                            <a:srgbClr val="000000"/>
                          </a:solidFill>
                          <a:effectLst/>
                          <a:latin typeface="Gill Sans" charset="0"/>
                        </a:rPr>
                        <a:t>Resource inventories developed with input from both women and men in frontline communities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7CAAC"/>
                    </a:solidFill>
                  </a:tcPr>
                </a:tc>
                <a:tc rowSpan="3">
                  <a:txBody>
                    <a:bodyPr/>
                    <a:lstStyle/>
                    <a:p>
                      <a:pPr algn="l" fontAlgn="ctr"/>
                      <a:r>
                        <a:rPr lang="en-GB" sz="1600" b="0" i="1" u="none" strike="noStrike" dirty="0">
                          <a:solidFill>
                            <a:srgbClr val="000000"/>
                          </a:solidFill>
                          <a:effectLst/>
                          <a:latin typeface="Gill Sans" charset="0"/>
                        </a:rPr>
                        <a:t>Records</a:t>
                      </a:r>
                      <a:r>
                        <a:rPr lang="en-GB" sz="1600" b="0" i="1" u="none" strike="noStrike" baseline="0" dirty="0">
                          <a:solidFill>
                            <a:srgbClr val="000000"/>
                          </a:solidFill>
                          <a:effectLst/>
                          <a:latin typeface="Gill Sans" charset="0"/>
                        </a:rPr>
                        <a:t> of inventory process</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3"/>
                  </a:ext>
                </a:extLst>
              </a:tr>
              <a:tr h="15445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600" b="0" i="1" u="none" strike="noStrike" dirty="0">
                          <a:solidFill>
                            <a:srgbClr val="000000"/>
                          </a:solidFill>
                          <a:effectLst/>
                          <a:latin typeface="Gill Sans" charset="0"/>
                        </a:rPr>
                        <a:t>Numbers of women and men involved in the resource inventories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7CAAC"/>
                    </a:solidFill>
                  </a:tcPr>
                </a:tc>
                <a:tc vMerge="1">
                  <a:txBody>
                    <a:bodyPr/>
                    <a:lstStyle/>
                    <a:p>
                      <a:pPr algn="l" fontAlgn="ct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4"/>
                  </a:ext>
                </a:extLst>
              </a:tr>
              <a:tr h="114595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7CAAC"/>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F37E35ED-8B68-044A-BAE8-8E9812083E95}" type="slidenum">
              <a:rPr lang="en-GB" smtClean="0"/>
              <a:pPr/>
              <a:t>40</a:t>
            </a:fld>
            <a:endParaRPr lang="en-GB" dirty="0"/>
          </a:p>
        </p:txBody>
      </p:sp>
    </p:spTree>
    <p:extLst>
      <p:ext uri="{BB962C8B-B14F-4D97-AF65-F5344CB8AC3E}">
        <p14:creationId xmlns:p14="http://schemas.microsoft.com/office/powerpoint/2010/main" val="309273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 </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606877361"/>
              </p:ext>
            </p:extLst>
          </p:nvPr>
        </p:nvGraphicFramePr>
        <p:xfrm>
          <a:off x="949125" y="520861"/>
          <a:ext cx="10729730" cy="5949386"/>
        </p:xfrm>
        <a:graphic>
          <a:graphicData uri="http://schemas.openxmlformats.org/drawingml/2006/table">
            <a:tbl>
              <a:tblPr/>
              <a:tblGrid>
                <a:gridCol w="2145946">
                  <a:extLst>
                    <a:ext uri="{9D8B030D-6E8A-4147-A177-3AD203B41FA5}">
                      <a16:colId xmlns:a16="http://schemas.microsoft.com/office/drawing/2014/main" val="20000"/>
                    </a:ext>
                  </a:extLst>
                </a:gridCol>
                <a:gridCol w="2145946">
                  <a:extLst>
                    <a:ext uri="{9D8B030D-6E8A-4147-A177-3AD203B41FA5}">
                      <a16:colId xmlns:a16="http://schemas.microsoft.com/office/drawing/2014/main" val="20001"/>
                    </a:ext>
                  </a:extLst>
                </a:gridCol>
                <a:gridCol w="2145946">
                  <a:extLst>
                    <a:ext uri="{9D8B030D-6E8A-4147-A177-3AD203B41FA5}">
                      <a16:colId xmlns:a16="http://schemas.microsoft.com/office/drawing/2014/main" val="20002"/>
                    </a:ext>
                  </a:extLst>
                </a:gridCol>
                <a:gridCol w="2145946">
                  <a:extLst>
                    <a:ext uri="{9D8B030D-6E8A-4147-A177-3AD203B41FA5}">
                      <a16:colId xmlns:a16="http://schemas.microsoft.com/office/drawing/2014/main" val="20003"/>
                    </a:ext>
                  </a:extLst>
                </a:gridCol>
                <a:gridCol w="2145946">
                  <a:extLst>
                    <a:ext uri="{9D8B030D-6E8A-4147-A177-3AD203B41FA5}">
                      <a16:colId xmlns:a16="http://schemas.microsoft.com/office/drawing/2014/main" val="20004"/>
                    </a:ext>
                  </a:extLst>
                </a:gridCol>
              </a:tblGrid>
              <a:tr h="390614">
                <a:tc>
                  <a:txBody>
                    <a:bodyPr/>
                    <a:lstStyle/>
                    <a:p>
                      <a:pPr algn="l" fontAlgn="ctr"/>
                      <a:r>
                        <a:rPr lang="en-GB" sz="1600" b="1" i="0" u="none" strike="noStrike" dirty="0">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1600" b="1" i="0" u="none" strike="noStrike" dirty="0">
                          <a:solidFill>
                            <a:srgbClr val="000000"/>
                          </a:solidFill>
                          <a:effectLst/>
                          <a:latin typeface="Gill Sans" charset="0"/>
                        </a:rPr>
                        <a:t>As in the GMP</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gridSpan="2">
                  <a:txBody>
                    <a:bodyPr/>
                    <a:lstStyle/>
                    <a:p>
                      <a:pPr algn="ctr" fontAlgn="ctr"/>
                      <a:r>
                        <a:rPr lang="en-GB" sz="1600" b="1" i="0" u="none" strike="noStrike" dirty="0">
                          <a:solidFill>
                            <a:srgbClr val="000000"/>
                          </a:solidFill>
                          <a:effectLst/>
                          <a:latin typeface="Gill Sans" charset="0"/>
                        </a:rPr>
                        <a:t>Gender-integrated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00"/>
                  </a:ext>
                </a:extLst>
              </a:tr>
              <a:tr h="390614">
                <a:tc>
                  <a:txBody>
                    <a:bodyPr/>
                    <a:lstStyle/>
                    <a:p>
                      <a:pPr algn="l" fontAlgn="ctr"/>
                      <a:r>
                        <a:rPr lang="en-GB" sz="1600" b="1" i="0" u="none" strike="noStrike">
                          <a:solidFill>
                            <a:srgbClr val="000000"/>
                          </a:solidFill>
                          <a:effectLst/>
                          <a:latin typeface="Gill Sans" charset="0"/>
                        </a:rPr>
                        <a:t>Objective</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ctr"/>
                      <a:r>
                        <a:rPr lang="en-GB" sz="1600" b="1" i="0" u="none" strike="noStrike" dirty="0">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1"/>
                  </a:ext>
                </a:extLst>
              </a:tr>
              <a:tr h="863462">
                <a:tc gridSpan="3">
                  <a:txBody>
                    <a:bodyPr/>
                    <a:lstStyle/>
                    <a:p>
                      <a:pPr algn="l" fontAlgn="ctr"/>
                      <a:r>
                        <a:rPr lang="en-GB" sz="1600" b="1" i="0" u="none" strike="noStrike">
                          <a:solidFill>
                            <a:srgbClr val="000000"/>
                          </a:solidFill>
                          <a:effectLst/>
                          <a:latin typeface="Gill Sans" charset="0"/>
                        </a:rPr>
                        <a:t>Output 3: Community benefits in the Conservation Area diversified and improved.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2"/>
                  </a:ext>
                </a:extLst>
              </a:tr>
              <a:tr h="1583015">
                <a:tc rowSpan="3">
                  <a:txBody>
                    <a:bodyPr/>
                    <a:lstStyle/>
                    <a:p>
                      <a:pPr algn="l" fontAlgn="ctr"/>
                      <a:r>
                        <a:rPr lang="en-GB" sz="1600" b="0" i="0" u="none" strike="noStrike" dirty="0">
                          <a:solidFill>
                            <a:srgbClr val="000000"/>
                          </a:solidFill>
                          <a:effectLst/>
                          <a:latin typeface="Gill Sans" charset="0"/>
                        </a:rPr>
                        <a:t>Develop new MoUs</a:t>
                      </a:r>
                      <a:r>
                        <a:rPr lang="en-GB" sz="1600" b="0" i="0" u="none" strike="noStrike" baseline="0" dirty="0">
                          <a:solidFill>
                            <a:srgbClr val="000000"/>
                          </a:solidFill>
                          <a:effectLst/>
                          <a:latin typeface="Gill Sans" charset="0"/>
                        </a:rPr>
                        <a:t> and review existing ones for resource access</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l" fontAlgn="ctr"/>
                      <a:r>
                        <a:rPr lang="en-GB" sz="1600" b="0" i="0" u="none" strike="noStrike" dirty="0">
                          <a:solidFill>
                            <a:srgbClr val="000000"/>
                          </a:solidFill>
                          <a:effectLst/>
                          <a:latin typeface="Gill Sans" charset="0"/>
                        </a:rPr>
                        <a:t>MoUs</a:t>
                      </a:r>
                      <a:r>
                        <a:rPr lang="en-GB" sz="1600" b="0" i="0" u="none" strike="noStrike" baseline="0" dirty="0">
                          <a:solidFill>
                            <a:srgbClr val="000000"/>
                          </a:solidFill>
                          <a:effectLst/>
                          <a:latin typeface="Gill Sans" charset="0"/>
                        </a:rPr>
                        <a:t> developed and reviewed</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rowSpan="3">
                  <a:txBody>
                    <a:bodyPr/>
                    <a:lstStyle/>
                    <a:p>
                      <a:pPr algn="l" fontAlgn="ctr"/>
                      <a:r>
                        <a:rPr lang="en-GB" sz="1600" b="0" i="0" u="none" strike="noStrike" dirty="0">
                          <a:solidFill>
                            <a:srgbClr val="000000"/>
                          </a:solidFill>
                          <a:effectLst/>
                          <a:latin typeface="Gill Sans" charset="0"/>
                        </a:rPr>
                        <a:t>Copies</a:t>
                      </a:r>
                      <a:r>
                        <a:rPr lang="en-GB" sz="1600" b="0" i="0" u="none" strike="noStrike" baseline="0" dirty="0">
                          <a:solidFill>
                            <a:srgbClr val="000000"/>
                          </a:solidFill>
                          <a:effectLst/>
                          <a:latin typeface="Gill Sans" charset="0"/>
                        </a:rPr>
                        <a:t> of approved / signed MoUs</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7CAAC"/>
                    </a:solidFill>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3"/>
                  </a:ext>
                </a:extLst>
              </a:tr>
              <a:tr h="15624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7CAAC"/>
                    </a:solidFill>
                  </a:tcPr>
                </a:tc>
                <a:tc rowSpan="2">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4"/>
                  </a:ext>
                </a:extLst>
              </a:tr>
              <a:tr h="115922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endParaRPr lang="en-GB" sz="14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10" name="Cloud Callout 9"/>
          <p:cNvSpPr/>
          <p:nvPr/>
        </p:nvSpPr>
        <p:spPr>
          <a:xfrm>
            <a:off x="7407796" y="2708476"/>
            <a:ext cx="4190035" cy="2835798"/>
          </a:xfrm>
          <a:prstGeom prst="cloudCallout">
            <a:avLst/>
          </a:prstGeom>
          <a:solidFill>
            <a:schemeClr val="accent3">
              <a:lumMod val="40000"/>
              <a:lumOff val="60000"/>
              <a:alpha val="36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778187" y="3275635"/>
            <a:ext cx="3576578" cy="1938992"/>
          </a:xfrm>
          <a:prstGeom prst="rect">
            <a:avLst/>
          </a:prstGeom>
          <a:noFill/>
        </p:spPr>
        <p:txBody>
          <a:bodyPr wrap="square" rtlCol="0">
            <a:spAutoFit/>
          </a:bodyPr>
          <a:lstStyle/>
          <a:p>
            <a:pPr algn="ctr"/>
            <a:r>
              <a:rPr lang="en-US" sz="2400" i="1" dirty="0">
                <a:latin typeface="Gill Sans MT" charset="0"/>
                <a:ea typeface="Gill Sans MT" charset="0"/>
                <a:cs typeface="Gill Sans MT" charset="0"/>
              </a:rPr>
              <a:t>What </a:t>
            </a:r>
            <a:r>
              <a:rPr lang="en-US" sz="2400" b="1" i="1" dirty="0">
                <a:latin typeface="Gill Sans MT" charset="0"/>
                <a:ea typeface="Gill Sans MT" charset="0"/>
                <a:cs typeface="Gill Sans MT" charset="0"/>
              </a:rPr>
              <a:t>Indicators</a:t>
            </a:r>
            <a:r>
              <a:rPr lang="en-US" sz="2400" i="1" dirty="0">
                <a:latin typeface="Gill Sans MT" charset="0"/>
                <a:ea typeface="Gill Sans MT" charset="0"/>
                <a:cs typeface="Gill Sans MT" charset="0"/>
              </a:rPr>
              <a:t> and </a:t>
            </a:r>
            <a:r>
              <a:rPr lang="en-US" sz="2400" b="1" i="1" dirty="0">
                <a:latin typeface="Gill Sans MT" charset="0"/>
                <a:ea typeface="Gill Sans MT" charset="0"/>
                <a:cs typeface="Gill Sans MT" charset="0"/>
              </a:rPr>
              <a:t>Means of Verification </a:t>
            </a:r>
            <a:r>
              <a:rPr lang="en-US" sz="2400" i="1" dirty="0">
                <a:latin typeface="Gill Sans MT" charset="0"/>
                <a:ea typeface="Gill Sans MT" charset="0"/>
                <a:cs typeface="Gill Sans MT" charset="0"/>
              </a:rPr>
              <a:t>could we use to ensure this objective is gender-integrated?</a:t>
            </a:r>
          </a:p>
        </p:txBody>
      </p:sp>
      <p:sp>
        <p:nvSpPr>
          <p:cNvPr id="3" name="Slide Number Placeholder 2"/>
          <p:cNvSpPr>
            <a:spLocks noGrp="1"/>
          </p:cNvSpPr>
          <p:nvPr>
            <p:ph type="sldNum" sz="quarter" idx="12"/>
          </p:nvPr>
        </p:nvSpPr>
        <p:spPr/>
        <p:txBody>
          <a:bodyPr/>
          <a:lstStyle/>
          <a:p>
            <a:fld id="{F37E35ED-8B68-044A-BAE8-8E9812083E95}" type="slidenum">
              <a:rPr lang="en-GB" smtClean="0"/>
              <a:pPr/>
              <a:t>41</a:t>
            </a:fld>
            <a:endParaRPr lang="en-GB" dirty="0"/>
          </a:p>
        </p:txBody>
      </p:sp>
    </p:spTree>
    <p:extLst>
      <p:ext uri="{BB962C8B-B14F-4D97-AF65-F5344CB8AC3E}">
        <p14:creationId xmlns:p14="http://schemas.microsoft.com/office/powerpoint/2010/main" val="910804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883474492"/>
              </p:ext>
            </p:extLst>
          </p:nvPr>
        </p:nvGraphicFramePr>
        <p:xfrm>
          <a:off x="949125" y="520861"/>
          <a:ext cx="10729730" cy="6206614"/>
        </p:xfrm>
        <a:graphic>
          <a:graphicData uri="http://schemas.openxmlformats.org/drawingml/2006/table">
            <a:tbl>
              <a:tblPr/>
              <a:tblGrid>
                <a:gridCol w="2145946">
                  <a:extLst>
                    <a:ext uri="{9D8B030D-6E8A-4147-A177-3AD203B41FA5}">
                      <a16:colId xmlns:a16="http://schemas.microsoft.com/office/drawing/2014/main" val="20000"/>
                    </a:ext>
                  </a:extLst>
                </a:gridCol>
                <a:gridCol w="2145946">
                  <a:extLst>
                    <a:ext uri="{9D8B030D-6E8A-4147-A177-3AD203B41FA5}">
                      <a16:colId xmlns:a16="http://schemas.microsoft.com/office/drawing/2014/main" val="20001"/>
                    </a:ext>
                  </a:extLst>
                </a:gridCol>
                <a:gridCol w="2145946">
                  <a:extLst>
                    <a:ext uri="{9D8B030D-6E8A-4147-A177-3AD203B41FA5}">
                      <a16:colId xmlns:a16="http://schemas.microsoft.com/office/drawing/2014/main" val="20002"/>
                    </a:ext>
                  </a:extLst>
                </a:gridCol>
                <a:gridCol w="2145946">
                  <a:extLst>
                    <a:ext uri="{9D8B030D-6E8A-4147-A177-3AD203B41FA5}">
                      <a16:colId xmlns:a16="http://schemas.microsoft.com/office/drawing/2014/main" val="20003"/>
                    </a:ext>
                  </a:extLst>
                </a:gridCol>
                <a:gridCol w="2145946">
                  <a:extLst>
                    <a:ext uri="{9D8B030D-6E8A-4147-A177-3AD203B41FA5}">
                      <a16:colId xmlns:a16="http://schemas.microsoft.com/office/drawing/2014/main" val="20004"/>
                    </a:ext>
                  </a:extLst>
                </a:gridCol>
              </a:tblGrid>
              <a:tr h="386141">
                <a:tc>
                  <a:txBody>
                    <a:bodyPr/>
                    <a:lstStyle/>
                    <a:p>
                      <a:pPr algn="l" fontAlgn="ctr"/>
                      <a:r>
                        <a:rPr lang="en-GB" sz="1600" b="1" i="0" u="none" strike="noStrike" dirty="0">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GB" sz="1600" b="1" i="0" u="none" strike="noStrike" dirty="0">
                          <a:solidFill>
                            <a:srgbClr val="000000"/>
                          </a:solidFill>
                          <a:effectLst/>
                          <a:latin typeface="Gill Sans" charset="0"/>
                        </a:rPr>
                        <a:t>As in the GMP</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gridSpan="2">
                  <a:txBody>
                    <a:bodyPr/>
                    <a:lstStyle/>
                    <a:p>
                      <a:pPr algn="ctr" fontAlgn="ctr"/>
                      <a:r>
                        <a:rPr lang="en-GB" sz="1600" b="1" i="0" u="none" strike="noStrike" dirty="0">
                          <a:solidFill>
                            <a:srgbClr val="000000"/>
                          </a:solidFill>
                          <a:effectLst/>
                          <a:latin typeface="Gill Sans" charset="0"/>
                        </a:rPr>
                        <a:t>Gender-integrated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US"/>
                    </a:p>
                  </a:txBody>
                  <a:tcPr/>
                </a:tc>
                <a:extLst>
                  <a:ext uri="{0D108BD9-81ED-4DB2-BD59-A6C34878D82A}">
                    <a16:rowId xmlns:a16="http://schemas.microsoft.com/office/drawing/2014/main" val="10000"/>
                  </a:ext>
                </a:extLst>
              </a:tr>
              <a:tr h="546861">
                <a:tc>
                  <a:txBody>
                    <a:bodyPr/>
                    <a:lstStyle/>
                    <a:p>
                      <a:pPr algn="l" fontAlgn="ctr"/>
                      <a:r>
                        <a:rPr lang="en-GB" sz="1600" b="1" i="0" u="none" strike="noStrike">
                          <a:solidFill>
                            <a:srgbClr val="000000"/>
                          </a:solidFill>
                          <a:effectLst/>
                          <a:latin typeface="Gill Sans" charset="0"/>
                        </a:rPr>
                        <a:t>Objective</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fontAlgn="ctr"/>
                      <a:r>
                        <a:rPr lang="en-GB" sz="1600" b="1" i="0" u="none" strike="noStrike">
                          <a:solidFill>
                            <a:srgbClr val="000000"/>
                          </a:solidFill>
                          <a:effectLst/>
                          <a:latin typeface="Gill Sans" charset="0"/>
                        </a:rPr>
                        <a:t>Indicators</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fontAlgn="ctr"/>
                      <a:r>
                        <a:rPr lang="en-GB" sz="1600" b="1" i="0" u="none" strike="noStrike" dirty="0">
                          <a:solidFill>
                            <a:srgbClr val="000000"/>
                          </a:solidFill>
                          <a:effectLst/>
                          <a:latin typeface="Gill Sans" charset="0"/>
                        </a:rPr>
                        <a:t>Means of verification</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1"/>
                  </a:ext>
                </a:extLst>
              </a:tr>
              <a:tr h="853576">
                <a:tc gridSpan="3">
                  <a:txBody>
                    <a:bodyPr/>
                    <a:lstStyle/>
                    <a:p>
                      <a:pPr algn="l" fontAlgn="ctr"/>
                      <a:r>
                        <a:rPr lang="en-GB" sz="1600" b="1" i="0" u="none" strike="noStrike">
                          <a:solidFill>
                            <a:srgbClr val="000000"/>
                          </a:solidFill>
                          <a:effectLst/>
                          <a:latin typeface="Gill Sans" charset="0"/>
                        </a:rPr>
                        <a:t>Output 3: Community benefits in the Conservation Area diversified and improved.</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tc>
                  <a:txBody>
                    <a:bodyPr/>
                    <a:lstStyle/>
                    <a:p>
                      <a:pPr algn="l" fontAlgn="ctr"/>
                      <a:r>
                        <a:rPr lang="en-GB" sz="1600" b="0" i="0" u="none" strike="noStrike" dirty="0">
                          <a:solidFill>
                            <a:srgbClr val="000000"/>
                          </a:solidFill>
                          <a:effectLst/>
                          <a:latin typeface="Gill Sans" charset="0"/>
                        </a:rPr>
                        <a:t> </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AAC"/>
                    </a:solidFill>
                  </a:tcPr>
                </a:tc>
                <a:extLst>
                  <a:ext uri="{0D108BD9-81ED-4DB2-BD59-A6C34878D82A}">
                    <a16:rowId xmlns:a16="http://schemas.microsoft.com/office/drawing/2014/main" val="10002"/>
                  </a:ext>
                </a:extLst>
              </a:tr>
              <a:tr h="1063853">
                <a:tc rowSpan="4">
                  <a:txBody>
                    <a:bodyPr/>
                    <a:lstStyle/>
                    <a:p>
                      <a:pPr algn="l" fontAlgn="ctr"/>
                      <a:r>
                        <a:rPr lang="en-GB" sz="1600" b="0" i="0" u="none" strike="noStrike" dirty="0">
                          <a:solidFill>
                            <a:srgbClr val="000000"/>
                          </a:solidFill>
                          <a:effectLst/>
                          <a:latin typeface="Gill Sans" charset="0"/>
                        </a:rPr>
                        <a:t>Develop new MoUs</a:t>
                      </a:r>
                      <a:r>
                        <a:rPr lang="en-GB" sz="1600" b="0" i="0" u="none" strike="noStrike" baseline="0" dirty="0">
                          <a:solidFill>
                            <a:srgbClr val="000000"/>
                          </a:solidFill>
                          <a:effectLst/>
                          <a:latin typeface="Gill Sans" charset="0"/>
                        </a:rPr>
                        <a:t> and review existing ones for resource access</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4">
                  <a:txBody>
                    <a:bodyPr/>
                    <a:lstStyle/>
                    <a:p>
                      <a:pPr algn="l" fontAlgn="ctr"/>
                      <a:r>
                        <a:rPr lang="en-GB" sz="1600" b="0" i="0" u="none" strike="noStrike" dirty="0">
                          <a:solidFill>
                            <a:srgbClr val="000000"/>
                          </a:solidFill>
                          <a:effectLst/>
                          <a:latin typeface="Gill Sans" charset="0"/>
                        </a:rPr>
                        <a:t>MoUs</a:t>
                      </a:r>
                      <a:r>
                        <a:rPr lang="en-GB" sz="1600" b="0" i="0" u="none" strike="noStrike" baseline="0" dirty="0">
                          <a:solidFill>
                            <a:srgbClr val="000000"/>
                          </a:solidFill>
                          <a:effectLst/>
                          <a:latin typeface="Gill Sans" charset="0"/>
                        </a:rPr>
                        <a:t> developed and reviewed</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rowSpan="4">
                  <a:txBody>
                    <a:bodyPr/>
                    <a:lstStyle/>
                    <a:p>
                      <a:pPr algn="l" fontAlgn="ctr"/>
                      <a:r>
                        <a:rPr lang="en-GB" sz="1600" b="0" i="0" u="none" strike="noStrike" dirty="0">
                          <a:solidFill>
                            <a:srgbClr val="000000"/>
                          </a:solidFill>
                          <a:effectLst/>
                          <a:latin typeface="Gill Sans" charset="0"/>
                        </a:rPr>
                        <a:t>Copies</a:t>
                      </a:r>
                      <a:r>
                        <a:rPr lang="en-GB" sz="1600" b="0" i="0" u="none" strike="noStrike" baseline="0" dirty="0">
                          <a:solidFill>
                            <a:srgbClr val="000000"/>
                          </a:solidFill>
                          <a:effectLst/>
                          <a:latin typeface="Gill Sans" charset="0"/>
                        </a:rPr>
                        <a:t> of approved / signed MoUs</a:t>
                      </a:r>
                      <a:endParaRPr lang="en-GB" sz="1600" b="0" i="0"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l" fontAlgn="ctr"/>
                      <a:r>
                        <a:rPr lang="en-GB" sz="1600" b="0" i="1" u="none" strike="noStrike" dirty="0">
                          <a:solidFill>
                            <a:srgbClr val="000000"/>
                          </a:solidFill>
                          <a:effectLst/>
                          <a:latin typeface="Gill Sans" charset="0"/>
                        </a:rPr>
                        <a:t>MoUs reviewed with input from both women and men in the frontline</a:t>
                      </a:r>
                      <a:r>
                        <a:rPr lang="en-GB" sz="1600" b="0" i="1" u="none" strike="noStrike" baseline="0" dirty="0">
                          <a:solidFill>
                            <a:srgbClr val="000000"/>
                          </a:solidFill>
                          <a:effectLst/>
                          <a:latin typeface="Gill Sans" charset="0"/>
                        </a:rPr>
                        <a:t> communities</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tc>
                  <a:txBody>
                    <a:bodyPr/>
                    <a:lstStyle/>
                    <a:p>
                      <a:pPr algn="l" fontAlgn="ctr"/>
                      <a:r>
                        <a:rPr lang="en-GB" sz="1600" b="0" i="1" u="none" strike="noStrike" dirty="0">
                          <a:solidFill>
                            <a:srgbClr val="000000"/>
                          </a:solidFill>
                          <a:effectLst/>
                          <a:latin typeface="Gill Sans" charset="0"/>
                        </a:rPr>
                        <a:t>Records of consultation process</a:t>
                      </a: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3"/>
                  </a:ext>
                </a:extLst>
              </a:tr>
              <a:tr h="10638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600" b="0" i="1" u="none" strike="noStrike" dirty="0">
                          <a:solidFill>
                            <a:srgbClr val="000000"/>
                          </a:solidFill>
                          <a:effectLst/>
                          <a:latin typeface="Gill Sans" charset="0"/>
                        </a:rPr>
                        <a:t>Number</a:t>
                      </a:r>
                      <a:r>
                        <a:rPr lang="en-GB" sz="1600" b="0" i="1" u="none" strike="noStrike" baseline="0" dirty="0">
                          <a:solidFill>
                            <a:srgbClr val="000000"/>
                          </a:solidFill>
                          <a:effectLst/>
                          <a:latin typeface="Gill Sans" charset="0"/>
                        </a:rPr>
                        <a:t> of men and women involved in review of MoUs</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tc>
                  <a:txBody>
                    <a:bodyPr/>
                    <a:lstStyle/>
                    <a:p>
                      <a:pPr algn="l" fontAlgn="ctr"/>
                      <a:r>
                        <a:rPr lang="en-GB" sz="1600" b="0" i="1" u="none" strike="noStrike" dirty="0">
                          <a:solidFill>
                            <a:srgbClr val="000000"/>
                          </a:solidFill>
                          <a:effectLst/>
                          <a:latin typeface="Gill Sans" charset="0"/>
                        </a:rPr>
                        <a:t>Copies</a:t>
                      </a:r>
                      <a:r>
                        <a:rPr lang="en-GB" sz="1600" b="0" i="1" u="none" strike="noStrike" baseline="0" dirty="0">
                          <a:solidFill>
                            <a:srgbClr val="000000"/>
                          </a:solidFill>
                          <a:effectLst/>
                          <a:latin typeface="Gill Sans" charset="0"/>
                        </a:rPr>
                        <a:t> of the MoUs</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4"/>
                  </a:ext>
                </a:extLst>
              </a:tr>
              <a:tr h="10638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600" b="0" i="1" u="none" strike="noStrike" dirty="0">
                          <a:solidFill>
                            <a:srgbClr val="000000"/>
                          </a:solidFill>
                          <a:effectLst/>
                          <a:latin typeface="Gill Sans" charset="0"/>
                        </a:rPr>
                        <a:t>Number</a:t>
                      </a:r>
                      <a:r>
                        <a:rPr lang="en-GB" sz="1600" b="0" i="1" u="none" strike="noStrike" baseline="0" dirty="0">
                          <a:solidFill>
                            <a:srgbClr val="000000"/>
                          </a:solidFill>
                          <a:effectLst/>
                          <a:latin typeface="Gill Sans" charset="0"/>
                        </a:rPr>
                        <a:t> of women in CRM [community resource management?] groups and executive committees</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tc>
                  <a:txBody>
                    <a:bodyPr/>
                    <a:lstStyle/>
                    <a:p>
                      <a:pPr algn="l" fontAlgn="ctr"/>
                      <a:r>
                        <a:rPr lang="en-GB" sz="1600" b="0" i="1" u="none" strike="noStrike" dirty="0">
                          <a:solidFill>
                            <a:srgbClr val="000000"/>
                          </a:solidFill>
                          <a:effectLst/>
                          <a:latin typeface="Gill Sans" charset="0"/>
                        </a:rPr>
                        <a:t>Survey, focus group</a:t>
                      </a:r>
                      <a:r>
                        <a:rPr lang="en-GB" sz="1600" b="0" i="1" u="none" strike="noStrike" baseline="0" dirty="0">
                          <a:solidFill>
                            <a:srgbClr val="000000"/>
                          </a:solidFill>
                          <a:effectLst/>
                          <a:latin typeface="Gill Sans" charset="0"/>
                        </a:rPr>
                        <a:t> discussions</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5"/>
                  </a:ext>
                </a:extLst>
              </a:tr>
              <a:tr h="10638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GB" sz="1600" b="0" i="1" u="none" strike="noStrike" dirty="0">
                          <a:solidFill>
                            <a:srgbClr val="000000"/>
                          </a:solidFill>
                          <a:effectLst/>
                          <a:latin typeface="Gill Sans" charset="0"/>
                        </a:rPr>
                        <a:t>Number of CRM groups</a:t>
                      </a:r>
                      <a:r>
                        <a:rPr lang="en-GB" sz="1600" b="0" i="1" u="none" strike="noStrike" baseline="0" dirty="0">
                          <a:solidFill>
                            <a:srgbClr val="000000"/>
                          </a:solidFill>
                          <a:effectLst/>
                          <a:latin typeface="Gill Sans" charset="0"/>
                        </a:rPr>
                        <a:t> reporting satisfaction with the terms of their resource access MoUs </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tc>
                  <a:txBody>
                    <a:bodyPr/>
                    <a:lstStyle/>
                    <a:p>
                      <a:pPr algn="l" fontAlgn="ctr"/>
                      <a:r>
                        <a:rPr lang="en-GB" sz="1600" b="0" i="1" u="none" strike="noStrike" dirty="0">
                          <a:solidFill>
                            <a:srgbClr val="000000"/>
                          </a:solidFill>
                          <a:effectLst/>
                          <a:latin typeface="Gill Sans" charset="0"/>
                        </a:rPr>
                        <a:t>Community Conservation Department</a:t>
                      </a:r>
                      <a:r>
                        <a:rPr lang="en-GB" sz="1600" b="0" i="1" u="none" strike="noStrike" baseline="0" dirty="0">
                          <a:solidFill>
                            <a:srgbClr val="000000"/>
                          </a:solidFill>
                          <a:effectLst/>
                          <a:latin typeface="Gill Sans" charset="0"/>
                        </a:rPr>
                        <a:t> records / reports</a:t>
                      </a:r>
                      <a:endParaRPr lang="en-GB" sz="1600" b="0" i="1" u="none" strike="noStrike" dirty="0">
                        <a:solidFill>
                          <a:srgbClr val="000000"/>
                        </a:solidFill>
                        <a:effectLst/>
                        <a:latin typeface="Gill Sans" charset="0"/>
                      </a:endParaRPr>
                    </a:p>
                  </a:txBody>
                  <a:tcPr marL="9277" marR="9277" marT="9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CAAC"/>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F37E35ED-8B68-044A-BAE8-8E9812083E95}" type="slidenum">
              <a:rPr lang="en-GB" smtClean="0"/>
              <a:pPr/>
              <a:t>42</a:t>
            </a:fld>
            <a:endParaRPr lang="en-GB" dirty="0"/>
          </a:p>
        </p:txBody>
      </p:sp>
    </p:spTree>
    <p:extLst>
      <p:ext uri="{BB962C8B-B14F-4D97-AF65-F5344CB8AC3E}">
        <p14:creationId xmlns:p14="http://schemas.microsoft.com/office/powerpoint/2010/main" val="2109288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 </a:t>
            </a:r>
            <a:endParaRPr lang="en-GB" dirty="0"/>
          </a:p>
        </p:txBody>
      </p:sp>
      <p:sp>
        <p:nvSpPr>
          <p:cNvPr id="3" name="Content Placeholder 2"/>
          <p:cNvSpPr>
            <a:spLocks noGrp="1"/>
          </p:cNvSpPr>
          <p:nvPr>
            <p:ph idx="1"/>
          </p:nvPr>
        </p:nvSpPr>
        <p:spPr>
          <a:xfrm>
            <a:off x="1371600" y="584791"/>
            <a:ext cx="10026502" cy="1475504"/>
          </a:xfrm>
        </p:spPr>
        <p:txBody>
          <a:bodyPr>
            <a:normAutofit/>
          </a:bodyPr>
          <a:lstStyle/>
          <a:p>
            <a:pPr marL="0" indent="0">
              <a:buNone/>
            </a:pPr>
            <a:r>
              <a:rPr lang="en-GB" sz="3000" b="1" dirty="0">
                <a:solidFill>
                  <a:srgbClr val="000099"/>
                </a:solidFill>
                <a:latin typeface="Gill Sans MT" panose="020B0502020104020203" pitchFamily="34" charset="0"/>
              </a:rPr>
              <a:t>Brainstorm: Developing Indicators for integrating gender into the Lake </a:t>
            </a:r>
            <a:r>
              <a:rPr lang="en-GB" sz="3000" b="1" dirty="0" err="1">
                <a:solidFill>
                  <a:srgbClr val="000099"/>
                </a:solidFill>
                <a:latin typeface="Gill Sans MT" panose="020B0502020104020203" pitchFamily="34" charset="0"/>
              </a:rPr>
              <a:t>Mburo</a:t>
            </a:r>
            <a:r>
              <a:rPr lang="en-GB" sz="3000" b="1" dirty="0">
                <a:solidFill>
                  <a:srgbClr val="000099"/>
                </a:solidFill>
                <a:latin typeface="Gill Sans MT" panose="020B0502020104020203" pitchFamily="34" charset="0"/>
              </a:rPr>
              <a:t> GMP Community Conservation and Development Program (CCDP) </a:t>
            </a:r>
          </a:p>
          <a:p>
            <a:pPr marL="0" indent="0">
              <a:buNone/>
            </a:pPr>
            <a:endParaRPr lang="en-US" sz="4000" b="1" dirty="0">
              <a:solidFill>
                <a:srgbClr val="000099"/>
              </a:solidFill>
            </a:endParaRPr>
          </a:p>
        </p:txBody>
      </p:sp>
      <p:sp>
        <p:nvSpPr>
          <p:cNvPr id="8" name="Rectangle 7"/>
          <p:cNvSpPr/>
          <p:nvPr/>
        </p:nvSpPr>
        <p:spPr>
          <a:xfrm>
            <a:off x="1371600" y="2272709"/>
            <a:ext cx="10502348" cy="4401205"/>
          </a:xfrm>
          <a:prstGeom prst="rect">
            <a:avLst/>
          </a:prstGeom>
        </p:spPr>
        <p:txBody>
          <a:bodyPr wrap="square">
            <a:spAutoFit/>
          </a:bodyPr>
          <a:lstStyle/>
          <a:p>
            <a:pPr marL="571500" indent="-571500">
              <a:buFont typeface="Arial" charset="0"/>
              <a:buChar char="•"/>
            </a:pPr>
            <a:r>
              <a:rPr lang="en-US" sz="2800" dirty="0">
                <a:latin typeface="Gill Sans MT" panose="020B0502020104020203" pitchFamily="34" charset="0"/>
              </a:rPr>
              <a:t>It is always possible to integrate gender considerations into projects!</a:t>
            </a:r>
          </a:p>
          <a:p>
            <a:pPr marL="571500" indent="-571500">
              <a:buFont typeface="Arial" charset="0"/>
              <a:buChar char="•"/>
            </a:pPr>
            <a:r>
              <a:rPr lang="en-US" sz="2800" dirty="0">
                <a:latin typeface="Gill Sans MT" panose="020B0502020104020203" pitchFamily="34" charset="0"/>
              </a:rPr>
              <a:t>Ensure the GMP consultation processes seek perspectives of both women and men </a:t>
            </a:r>
          </a:p>
          <a:p>
            <a:pPr marL="571500" indent="-571500">
              <a:buFont typeface="Arial" charset="0"/>
              <a:buChar char="•"/>
            </a:pPr>
            <a:r>
              <a:rPr lang="en-US" sz="2800" dirty="0">
                <a:latin typeface="Gill Sans MT" panose="020B0502020104020203" pitchFamily="34" charset="0"/>
              </a:rPr>
              <a:t>Think carefully about equal gender representation throughout whole project cycles (see also </a:t>
            </a:r>
            <a:r>
              <a:rPr lang="en-US" sz="2800" dirty="0">
                <a:solidFill>
                  <a:srgbClr val="000099"/>
                </a:solidFill>
                <a:latin typeface="Gill Sans MT" panose="020B0502020104020203" pitchFamily="34" charset="0"/>
              </a:rPr>
              <a:t>Module 7: Conflict Management</a:t>
            </a:r>
            <a:r>
              <a:rPr lang="en-US" sz="2800" dirty="0">
                <a:latin typeface="Gill Sans MT" panose="020B0502020104020203" pitchFamily="34" charset="0"/>
              </a:rPr>
              <a:t>)</a:t>
            </a:r>
          </a:p>
          <a:p>
            <a:pPr marL="571500" indent="-571500">
              <a:buFont typeface="Arial" charset="0"/>
              <a:buChar char="•"/>
            </a:pPr>
            <a:r>
              <a:rPr lang="en-US" sz="2800" dirty="0">
                <a:latin typeface="Gill Sans MT" panose="020B0502020104020203" pitchFamily="34" charset="0"/>
              </a:rPr>
              <a:t>Seek feedback from women and men through periodic monitoring of interventions (see also </a:t>
            </a:r>
            <a:r>
              <a:rPr lang="en-US" sz="2800" dirty="0">
                <a:solidFill>
                  <a:srgbClr val="000099"/>
                </a:solidFill>
                <a:latin typeface="Gill Sans MT" panose="020B0502020104020203" pitchFamily="34" charset="0"/>
              </a:rPr>
              <a:t>Module 8: Monitoring &amp; Evaluation Reporting</a:t>
            </a:r>
            <a:r>
              <a:rPr lang="en-US" sz="2800" dirty="0">
                <a:latin typeface="Gill Sans MT" panose="020B0502020104020203" pitchFamily="34" charset="0"/>
              </a:rPr>
              <a:t>)</a:t>
            </a:r>
          </a:p>
          <a:p>
            <a:pPr marL="571500" indent="-571500">
              <a:buFont typeface="Arial" charset="0"/>
              <a:buChar char="•"/>
            </a:pPr>
            <a:r>
              <a:rPr lang="en-US" sz="2800" dirty="0">
                <a:latin typeface="Gill Sans MT" panose="020B0502020104020203" pitchFamily="34" charset="0"/>
              </a:rPr>
              <a:t>Use monitoring to anticipate / resolve issues as they arise</a:t>
            </a:r>
            <a:endParaRPr lang="en-US" sz="26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F37E35ED-8B68-044A-BAE8-8E9812083E95}" type="slidenum">
              <a:rPr lang="en-GB" smtClean="0"/>
              <a:pPr/>
              <a:t>43</a:t>
            </a:fld>
            <a:endParaRPr lang="en-GB" dirty="0"/>
          </a:p>
        </p:txBody>
      </p:sp>
    </p:spTree>
    <p:extLst>
      <p:ext uri="{BB962C8B-B14F-4D97-AF65-F5344CB8AC3E}">
        <p14:creationId xmlns:p14="http://schemas.microsoft.com/office/powerpoint/2010/main" val="1521962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0099"/>
                </a:solidFill>
                <a:latin typeface="Gill Sans MT" panose="020B0502020104020203" pitchFamily="34" charset="0"/>
              </a:rPr>
              <a:t>Group activity: 5 minute brainstorm</a:t>
            </a:r>
            <a:endParaRPr lang="en-GB" sz="3600" b="1" dirty="0">
              <a:solidFill>
                <a:srgbClr val="000099"/>
              </a:solidFill>
              <a:latin typeface="Gill Sans MT" panose="020B0502020104020203" pitchFamily="34" charset="0"/>
            </a:endParaRPr>
          </a:p>
        </p:txBody>
      </p:sp>
      <p:sp>
        <p:nvSpPr>
          <p:cNvPr id="4" name="Cloud Callout 3"/>
          <p:cNvSpPr/>
          <p:nvPr/>
        </p:nvSpPr>
        <p:spPr>
          <a:xfrm>
            <a:off x="5043948" y="1384794"/>
            <a:ext cx="6837218" cy="4679866"/>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2178" y="2204190"/>
            <a:ext cx="4880758" cy="3041073"/>
          </a:xfrm>
        </p:spPr>
        <p:txBody>
          <a:bodyPr>
            <a:normAutofit fontScale="92500"/>
          </a:bodyPr>
          <a:lstStyle/>
          <a:p>
            <a:pPr marL="0" indent="0" algn="ctr">
              <a:buNone/>
            </a:pPr>
            <a:r>
              <a:rPr lang="en-US" sz="3600" b="1" i="1" dirty="0">
                <a:solidFill>
                  <a:schemeClr val="tx1"/>
                </a:solidFill>
                <a:latin typeface="Gill Sans MT" panose="020B0502020104020203" pitchFamily="34" charset="0"/>
              </a:rPr>
              <a:t>What indicators might you use to address these issues and monitor the implementation of community conservation activities?</a:t>
            </a:r>
          </a:p>
          <a:p>
            <a:endParaRPr lang="en-US" dirty="0"/>
          </a:p>
          <a:p>
            <a:pPr marL="0" indent="0">
              <a:buNone/>
            </a:pPr>
            <a:endParaRPr lang="en-GB" dirty="0"/>
          </a:p>
        </p:txBody>
      </p:sp>
      <p:sp>
        <p:nvSpPr>
          <p:cNvPr id="5" name="Slide Number Placeholder 4"/>
          <p:cNvSpPr>
            <a:spLocks noGrp="1"/>
          </p:cNvSpPr>
          <p:nvPr>
            <p:ph type="sldNum" sz="quarter" idx="12"/>
          </p:nvPr>
        </p:nvSpPr>
        <p:spPr/>
        <p:txBody>
          <a:bodyPr/>
          <a:lstStyle/>
          <a:p>
            <a:fld id="{F37E35ED-8B68-044A-BAE8-8E9812083E95}" type="slidenum">
              <a:rPr lang="en-GB" smtClean="0"/>
              <a:pPr/>
              <a:t>44</a:t>
            </a:fld>
            <a:endParaRPr lang="en-GB" dirty="0"/>
          </a:p>
        </p:txBody>
      </p:sp>
      <p:sp>
        <p:nvSpPr>
          <p:cNvPr id="6" name="TextBox 5">
            <a:extLst>
              <a:ext uri="{FF2B5EF4-FFF2-40B4-BE49-F238E27FC236}">
                <a16:creationId xmlns:a16="http://schemas.microsoft.com/office/drawing/2014/main" id="{42C5FD56-7636-5049-93CE-88FAC50CE9D9}"/>
              </a:ext>
            </a:extLst>
          </p:cNvPr>
          <p:cNvSpPr txBox="1"/>
          <p:nvPr/>
        </p:nvSpPr>
        <p:spPr>
          <a:xfrm>
            <a:off x="928979" y="1587817"/>
            <a:ext cx="3136739" cy="1200329"/>
          </a:xfrm>
          <a:prstGeom prst="rect">
            <a:avLst/>
          </a:prstGeom>
          <a:noFill/>
        </p:spPr>
        <p:txBody>
          <a:bodyPr wrap="square" rtlCol="0">
            <a:spAutoFit/>
          </a:bodyPr>
          <a:lstStyle/>
          <a:p>
            <a:pPr algn="ctr"/>
            <a:r>
              <a:rPr lang="en-US" sz="2400" i="1" dirty="0">
                <a:latin typeface="Gill Sans MT" panose="020B0502020104020203" pitchFamily="34" charset="77"/>
              </a:rPr>
              <a:t>Go back to your notes on the brainstorm exercise from Slide 19</a:t>
            </a:r>
          </a:p>
        </p:txBody>
      </p:sp>
    </p:spTree>
    <p:extLst>
      <p:ext uri="{BB962C8B-B14F-4D97-AF65-F5344CB8AC3E}">
        <p14:creationId xmlns:p14="http://schemas.microsoft.com/office/powerpoint/2010/main" val="2719201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046"/>
          </a:xfrm>
        </p:spPr>
        <p:txBody>
          <a:bodyPr>
            <a:normAutofit/>
          </a:bodyPr>
          <a:lstStyle/>
          <a:p>
            <a:r>
              <a:rPr lang="en-US" sz="4000" b="1" dirty="0">
                <a:solidFill>
                  <a:srgbClr val="000099"/>
                </a:solidFill>
                <a:latin typeface="Gill Sans MT" panose="020B0502020104020203" pitchFamily="34" charset="0"/>
              </a:rPr>
              <a:t>Challenges in integrating gender </a:t>
            </a:r>
            <a:endParaRPr lang="en-GB" sz="4000" b="1" dirty="0">
              <a:solidFill>
                <a:srgbClr val="000099"/>
              </a:solidFill>
              <a:latin typeface="Gill Sans MT" panose="020B0502020104020203" pitchFamily="34" charset="0"/>
            </a:endParaRPr>
          </a:p>
        </p:txBody>
      </p:sp>
      <p:sp>
        <p:nvSpPr>
          <p:cNvPr id="3" name="Content Placeholder 2"/>
          <p:cNvSpPr>
            <a:spLocks noGrp="1"/>
          </p:cNvSpPr>
          <p:nvPr>
            <p:ph idx="1"/>
          </p:nvPr>
        </p:nvSpPr>
        <p:spPr>
          <a:xfrm>
            <a:off x="838200" y="1551709"/>
            <a:ext cx="10515600" cy="4625254"/>
          </a:xfrm>
        </p:spPr>
        <p:txBody>
          <a:bodyPr>
            <a:normAutofit/>
          </a:bodyPr>
          <a:lstStyle/>
          <a:p>
            <a:r>
              <a:rPr lang="en-US" sz="3600" dirty="0">
                <a:latin typeface="Gill Sans MT" charset="0"/>
                <a:ea typeface="Gill Sans MT" charset="0"/>
                <a:cs typeface="Gill Sans MT" charset="0"/>
              </a:rPr>
              <a:t>Gender blindness among the key decision-making bodies (e.g. top management, PA managers and staff)</a:t>
            </a:r>
          </a:p>
          <a:p>
            <a:pPr lvl="1"/>
            <a:r>
              <a:rPr lang="en-US" sz="3600" dirty="0">
                <a:latin typeface="Gill Sans MT" charset="0"/>
                <a:ea typeface="Gill Sans MT" charset="0"/>
                <a:cs typeface="Gill Sans MT" charset="0"/>
              </a:rPr>
              <a:t>Gender awareness is not a key skill during recruitment</a:t>
            </a:r>
          </a:p>
          <a:p>
            <a:pPr lvl="1"/>
            <a:r>
              <a:rPr lang="en-US" sz="3600" dirty="0">
                <a:latin typeface="Gill Sans MT" charset="0"/>
                <a:ea typeface="Gill Sans MT" charset="0"/>
                <a:cs typeface="Gill Sans MT" charset="0"/>
              </a:rPr>
              <a:t>Danger of tokenism: gender as mere “add-on”</a:t>
            </a:r>
          </a:p>
          <a:p>
            <a:pPr marL="0" lvl="1" indent="0">
              <a:buNone/>
            </a:pPr>
            <a:endParaRPr lang="en-GB" sz="3600" dirty="0">
              <a:latin typeface="Gill Sans MT" charset="0"/>
              <a:ea typeface="Gill Sans MT" charset="0"/>
              <a:cs typeface="Gill Sans MT" charset="0"/>
            </a:endParaRPr>
          </a:p>
          <a:p>
            <a:pPr marL="0" lvl="1" indent="0" algn="ctr">
              <a:buNone/>
            </a:pPr>
            <a:r>
              <a:rPr lang="en-GB" sz="3600" i="0" dirty="0">
                <a:latin typeface="Gill Sans MT" charset="0"/>
                <a:ea typeface="Gill Sans MT" charset="0"/>
                <a:cs typeface="Gill Sans MT" charset="0"/>
              </a:rPr>
              <a:t>As a response, UWA could consider an in-house gender specialist, or gender-awareness training as part of staff development</a:t>
            </a:r>
          </a:p>
        </p:txBody>
      </p:sp>
      <p:sp>
        <p:nvSpPr>
          <p:cNvPr id="4" name="Slide Number Placeholder 3"/>
          <p:cNvSpPr>
            <a:spLocks noGrp="1"/>
          </p:cNvSpPr>
          <p:nvPr>
            <p:ph type="sldNum" sz="quarter" idx="12"/>
          </p:nvPr>
        </p:nvSpPr>
        <p:spPr/>
        <p:txBody>
          <a:bodyPr/>
          <a:lstStyle/>
          <a:p>
            <a:fld id="{F37E35ED-8B68-044A-BAE8-8E9812083E95}" type="slidenum">
              <a:rPr lang="en-GB" smtClean="0"/>
              <a:pPr/>
              <a:t>45</a:t>
            </a:fld>
            <a:endParaRPr lang="en-GB" dirty="0"/>
          </a:p>
        </p:txBody>
      </p:sp>
    </p:spTree>
    <p:extLst>
      <p:ext uri="{BB962C8B-B14F-4D97-AF65-F5344CB8AC3E}">
        <p14:creationId xmlns:p14="http://schemas.microsoft.com/office/powerpoint/2010/main" val="2656836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046"/>
          </a:xfrm>
        </p:spPr>
        <p:txBody>
          <a:bodyPr>
            <a:normAutofit/>
          </a:bodyPr>
          <a:lstStyle/>
          <a:p>
            <a:r>
              <a:rPr lang="en-US" sz="4000" b="1" dirty="0">
                <a:solidFill>
                  <a:srgbClr val="000099"/>
                </a:solidFill>
                <a:latin typeface="Gill Sans MT" panose="020B0502020104020203" pitchFamily="34" charset="0"/>
              </a:rPr>
              <a:t>Challenges in integrating gender </a:t>
            </a:r>
            <a:endParaRPr lang="en-GB" sz="4000" b="1" dirty="0">
              <a:solidFill>
                <a:srgbClr val="000099"/>
              </a:solidFill>
              <a:latin typeface="Gill Sans MT" panose="020B0502020104020203" pitchFamily="34" charset="0"/>
            </a:endParaRPr>
          </a:p>
        </p:txBody>
      </p:sp>
      <p:sp>
        <p:nvSpPr>
          <p:cNvPr id="3" name="Content Placeholder 2"/>
          <p:cNvSpPr>
            <a:spLocks noGrp="1"/>
          </p:cNvSpPr>
          <p:nvPr>
            <p:ph idx="1"/>
          </p:nvPr>
        </p:nvSpPr>
        <p:spPr>
          <a:xfrm>
            <a:off x="838200" y="1190172"/>
            <a:ext cx="10515600" cy="4986791"/>
          </a:xfrm>
        </p:spPr>
        <p:txBody>
          <a:bodyPr>
            <a:normAutofit lnSpcReduction="10000"/>
          </a:bodyPr>
          <a:lstStyle/>
          <a:p>
            <a:r>
              <a:rPr lang="en-GB" sz="3600" dirty="0">
                <a:latin typeface="Gill Sans MT" charset="0"/>
                <a:ea typeface="Gill Sans MT" charset="0"/>
                <a:cs typeface="Gill Sans MT" charset="0"/>
              </a:rPr>
              <a:t>‘Gender fatigue’ </a:t>
            </a:r>
            <a:r>
              <a:rPr lang="mr-IN" sz="3600" dirty="0">
                <a:latin typeface="Gill Sans MT" charset="0"/>
                <a:ea typeface="Gill Sans MT" charset="0"/>
                <a:cs typeface="Gill Sans MT" charset="0"/>
              </a:rPr>
              <a:t>–</a:t>
            </a:r>
            <a:r>
              <a:rPr lang="en-GB" sz="3600" dirty="0">
                <a:latin typeface="Gill Sans MT" charset="0"/>
                <a:ea typeface="Gill Sans MT" charset="0"/>
                <a:cs typeface="Gill Sans MT" charset="0"/>
              </a:rPr>
              <a:t> perceived imbalance in the relative amount of resources being directed to women; gender seen as a western imposed notion</a:t>
            </a:r>
          </a:p>
          <a:p>
            <a:pPr lvl="1"/>
            <a:r>
              <a:rPr lang="en-US" sz="3600" dirty="0">
                <a:latin typeface="Gill Sans MT" charset="0"/>
                <a:ea typeface="Gill Sans MT" charset="0"/>
                <a:cs typeface="Gill Sans MT" charset="0"/>
              </a:rPr>
              <a:t>Focus gender discussions on specific and easily understandable areas (e.g. what happens to proceeds from honey at household level?) </a:t>
            </a:r>
          </a:p>
          <a:p>
            <a:pPr lvl="1"/>
            <a:r>
              <a:rPr lang="en-US" sz="3600" dirty="0">
                <a:latin typeface="Gill Sans MT" charset="0"/>
                <a:ea typeface="Gill Sans MT" charset="0"/>
                <a:cs typeface="Gill Sans MT" charset="0"/>
              </a:rPr>
              <a:t>Focus on fairness</a:t>
            </a:r>
          </a:p>
          <a:p>
            <a:pPr lvl="1"/>
            <a:r>
              <a:rPr lang="en-US" sz="3600" dirty="0">
                <a:latin typeface="Gill Sans MT" charset="0"/>
                <a:ea typeface="Gill Sans MT" charset="0"/>
                <a:cs typeface="Gill Sans MT" charset="0"/>
              </a:rPr>
              <a:t>Avoid controversy that arises from the sensitive aspects of gender equity</a:t>
            </a:r>
            <a:endParaRPr lang="en-GB" sz="3600" dirty="0">
              <a:latin typeface="Gill Sans MT" charset="0"/>
              <a:ea typeface="Gill Sans MT" charset="0"/>
              <a:cs typeface="Gill Sans MT" charset="0"/>
            </a:endParaRPr>
          </a:p>
          <a:p>
            <a:endParaRPr lang="en-GB" sz="3600" dirty="0">
              <a:latin typeface="Gill Sans MT" charset="0"/>
              <a:ea typeface="Gill Sans MT" charset="0"/>
              <a:cs typeface="Gill Sans MT" charset="0"/>
            </a:endParaRPr>
          </a:p>
        </p:txBody>
      </p:sp>
      <p:sp>
        <p:nvSpPr>
          <p:cNvPr id="4" name="Slide Number Placeholder 3"/>
          <p:cNvSpPr>
            <a:spLocks noGrp="1"/>
          </p:cNvSpPr>
          <p:nvPr>
            <p:ph type="sldNum" sz="quarter" idx="12"/>
          </p:nvPr>
        </p:nvSpPr>
        <p:spPr/>
        <p:txBody>
          <a:bodyPr/>
          <a:lstStyle/>
          <a:p>
            <a:fld id="{F37E35ED-8B68-044A-BAE8-8E9812083E95}" type="slidenum">
              <a:rPr lang="en-GB" smtClean="0"/>
              <a:pPr/>
              <a:t>46</a:t>
            </a:fld>
            <a:endParaRPr lang="en-GB" dirty="0"/>
          </a:p>
        </p:txBody>
      </p:sp>
    </p:spTree>
    <p:extLst>
      <p:ext uri="{BB962C8B-B14F-4D97-AF65-F5344CB8AC3E}">
        <p14:creationId xmlns:p14="http://schemas.microsoft.com/office/powerpoint/2010/main" val="367382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5046"/>
          </a:xfrm>
        </p:spPr>
        <p:txBody>
          <a:bodyPr>
            <a:normAutofit/>
          </a:bodyPr>
          <a:lstStyle/>
          <a:p>
            <a:r>
              <a:rPr lang="en-US" sz="4000" b="1" dirty="0">
                <a:solidFill>
                  <a:srgbClr val="000099"/>
                </a:solidFill>
                <a:latin typeface="Gill Sans MT" panose="020B0502020104020203" pitchFamily="34" charset="0"/>
              </a:rPr>
              <a:t>Challenges in integrating gender </a:t>
            </a:r>
            <a:endParaRPr lang="en-GB" sz="4000" b="1" dirty="0">
              <a:solidFill>
                <a:srgbClr val="000099"/>
              </a:solidFill>
              <a:latin typeface="Gill Sans MT" panose="020B0502020104020203" pitchFamily="34" charset="0"/>
            </a:endParaRPr>
          </a:p>
        </p:txBody>
      </p:sp>
      <p:sp>
        <p:nvSpPr>
          <p:cNvPr id="3" name="Content Placeholder 2"/>
          <p:cNvSpPr>
            <a:spLocks noGrp="1"/>
          </p:cNvSpPr>
          <p:nvPr>
            <p:ph idx="1"/>
          </p:nvPr>
        </p:nvSpPr>
        <p:spPr>
          <a:xfrm>
            <a:off x="838201" y="1417982"/>
            <a:ext cx="4171122" cy="4638986"/>
          </a:xfrm>
        </p:spPr>
        <p:txBody>
          <a:bodyPr>
            <a:normAutofit/>
          </a:bodyPr>
          <a:lstStyle/>
          <a:p>
            <a:r>
              <a:rPr lang="en-GB" sz="3600" dirty="0">
                <a:latin typeface="Gill Sans MT" charset="0"/>
                <a:ea typeface="Gill Sans MT" charset="0"/>
                <a:cs typeface="Gill Sans MT" charset="0"/>
              </a:rPr>
              <a:t>Collecting gender-disaggregated baseline data is crucially important first step</a:t>
            </a:r>
          </a:p>
          <a:p>
            <a:pPr lvl="1"/>
            <a:r>
              <a:rPr lang="en-US" sz="3600" dirty="0">
                <a:latin typeface="Gill Sans MT" charset="0"/>
                <a:ea typeface="Gill Sans MT" charset="0"/>
                <a:cs typeface="Gill Sans MT" charset="0"/>
              </a:rPr>
              <a:t>This requires resources and dedication!</a:t>
            </a:r>
          </a:p>
          <a:p>
            <a:pPr lvl="1"/>
            <a:endParaRPr lang="en-GB" sz="2800" dirty="0">
              <a:latin typeface="Gill Sans MT" charset="0"/>
              <a:ea typeface="Gill Sans MT" charset="0"/>
              <a:cs typeface="Gill Sans MT" charset="0"/>
            </a:endParaRPr>
          </a:p>
          <a:p>
            <a:endParaRPr lang="en-GB" sz="2800" dirty="0">
              <a:latin typeface="Gill Sans MT" charset="0"/>
              <a:ea typeface="Gill Sans MT" charset="0"/>
              <a:cs typeface="Gill Sans MT" charset="0"/>
            </a:endParaRPr>
          </a:p>
          <a:p>
            <a:endParaRPr lang="en-US" sz="2800" dirty="0">
              <a:latin typeface="Gill Sans MT" charset="0"/>
              <a:ea typeface="Gill Sans MT" charset="0"/>
              <a:cs typeface="Gill Sans MT" charset="0"/>
            </a:endParaRPr>
          </a:p>
          <a:p>
            <a:endParaRPr lang="en-GB" sz="2800" dirty="0">
              <a:latin typeface="Gill Sans MT" charset="0"/>
              <a:ea typeface="Gill Sans MT" charset="0"/>
              <a:cs typeface="Gill Sans MT" charset="0"/>
            </a:endParaRPr>
          </a:p>
          <a:p>
            <a:endParaRPr lang="en-GB" sz="2800" dirty="0">
              <a:latin typeface="Gill Sans MT" charset="0"/>
              <a:ea typeface="Gill Sans MT" charset="0"/>
              <a:cs typeface="Gill Sans MT"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005" y="1310166"/>
            <a:ext cx="6609332" cy="4958112"/>
          </a:xfrm>
          <a:prstGeom prst="rect">
            <a:avLst/>
          </a:prstGeom>
        </p:spPr>
      </p:pic>
      <p:sp>
        <p:nvSpPr>
          <p:cNvPr id="5" name="Slide Number Placeholder 4"/>
          <p:cNvSpPr>
            <a:spLocks noGrp="1"/>
          </p:cNvSpPr>
          <p:nvPr>
            <p:ph type="sldNum" sz="quarter" idx="12"/>
          </p:nvPr>
        </p:nvSpPr>
        <p:spPr/>
        <p:txBody>
          <a:bodyPr/>
          <a:lstStyle/>
          <a:p>
            <a:fld id="{F37E35ED-8B68-044A-BAE8-8E9812083E95}" type="slidenum">
              <a:rPr lang="en-GB" smtClean="0"/>
              <a:pPr/>
              <a:t>47</a:t>
            </a:fld>
            <a:endParaRPr lang="en-GB" dirty="0"/>
          </a:p>
        </p:txBody>
      </p:sp>
    </p:spTree>
    <p:extLst>
      <p:ext uri="{BB962C8B-B14F-4D97-AF65-F5344CB8AC3E}">
        <p14:creationId xmlns:p14="http://schemas.microsoft.com/office/powerpoint/2010/main" val="463110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5127" y="1180618"/>
            <a:ext cx="8361229" cy="775504"/>
          </a:xfrm>
        </p:spPr>
        <p:txBody>
          <a:bodyPr>
            <a:normAutofit/>
          </a:bodyPr>
          <a:lstStyle/>
          <a:p>
            <a:r>
              <a:rPr lang="en-US" sz="4800" b="1" dirty="0">
                <a:solidFill>
                  <a:srgbClr val="000099"/>
                </a:solidFill>
                <a:latin typeface="Gill Sans MT" panose="020B0502020104020203" pitchFamily="34" charset="0"/>
              </a:rPr>
              <a:t>To sum up....</a:t>
            </a:r>
            <a:endParaRPr lang="en-GB" sz="4800" b="1" dirty="0">
              <a:solidFill>
                <a:srgbClr val="000099"/>
              </a:solidFill>
              <a:latin typeface="Gill Sans MT" panose="020B0502020104020203" pitchFamily="34" charset="0"/>
            </a:endParaRPr>
          </a:p>
        </p:txBody>
      </p:sp>
      <p:sp>
        <p:nvSpPr>
          <p:cNvPr id="5" name="Content Placeholder 4"/>
          <p:cNvSpPr>
            <a:spLocks noGrp="1"/>
          </p:cNvSpPr>
          <p:nvPr>
            <p:ph type="subTitle" idx="1"/>
          </p:nvPr>
        </p:nvSpPr>
        <p:spPr>
          <a:xfrm>
            <a:off x="1481559" y="1956121"/>
            <a:ext cx="9271321" cy="3576577"/>
          </a:xfrm>
        </p:spPr>
        <p:txBody>
          <a:bodyPr>
            <a:normAutofit fontScale="77500" lnSpcReduction="20000"/>
          </a:bodyPr>
          <a:lstStyle/>
          <a:p>
            <a:pPr marL="514350" lvl="0" indent="-514350">
              <a:buFont typeface="+mj-lt"/>
              <a:buAutoNum type="arabicPeriod"/>
            </a:pPr>
            <a:r>
              <a:rPr lang="en-GB" sz="3300" dirty="0">
                <a:latin typeface="Gill Sans MT" panose="020B0502020104020203" pitchFamily="34" charset="0"/>
              </a:rPr>
              <a:t>Gender is a social construct which shapes behaviour, rights, access and distribution of resources</a:t>
            </a:r>
          </a:p>
          <a:p>
            <a:pPr marL="514350" lvl="0" indent="-514350">
              <a:buFont typeface="+mj-lt"/>
              <a:buAutoNum type="arabicPeriod"/>
            </a:pPr>
            <a:r>
              <a:rPr lang="en-US" sz="3300" dirty="0">
                <a:latin typeface="Gill Sans MT" panose="020B0502020104020203" pitchFamily="34" charset="0"/>
              </a:rPr>
              <a:t>Gender inequality </a:t>
            </a:r>
            <a:r>
              <a:rPr lang="en-US" sz="3300" dirty="0">
                <a:latin typeface="Gill Sans MT" panose="020B0502020104020203" pitchFamily="34" charset="0"/>
                <a:cs typeface="Arial" charset="0"/>
              </a:rPr>
              <a:t>leads to inequitable participation in and benefit from conservation and development interventions</a:t>
            </a:r>
            <a:endParaRPr lang="en-GB" sz="3300" dirty="0">
              <a:latin typeface="Gill Sans MT" panose="020B0502020104020203" pitchFamily="34" charset="0"/>
            </a:endParaRPr>
          </a:p>
          <a:p>
            <a:pPr marL="514350" lvl="0" indent="-514350">
              <a:buFont typeface="+mj-lt"/>
              <a:buAutoNum type="arabicPeriod"/>
            </a:pPr>
            <a:r>
              <a:rPr lang="en-GB" sz="3300" dirty="0">
                <a:latin typeface="Gill Sans MT" panose="020B0502020104020203" pitchFamily="34" charset="0"/>
              </a:rPr>
              <a:t>Women and men often do not use, depend or value natural resources in the same way</a:t>
            </a:r>
          </a:p>
          <a:p>
            <a:pPr marL="514350" indent="-514350">
              <a:buFont typeface="+mj-lt"/>
              <a:buAutoNum type="arabicPeriod"/>
            </a:pPr>
            <a:r>
              <a:rPr lang="en-GB" sz="3300" dirty="0">
                <a:latin typeface="Gill Sans MT" panose="020B0502020104020203" pitchFamily="34" charset="0"/>
              </a:rPr>
              <a:t>Gender inequality and gender blindness </a:t>
            </a:r>
            <a:r>
              <a:rPr lang="en-GB" sz="3300" b="1" dirty="0">
                <a:latin typeface="Gill Sans MT" panose="020B0502020104020203" pitchFamily="34" charset="0"/>
              </a:rPr>
              <a:t>makes conservation harder</a:t>
            </a:r>
          </a:p>
          <a:p>
            <a:pPr marL="514350" lvl="0" indent="-514350">
              <a:buFont typeface="+mj-lt"/>
              <a:buAutoNum type="arabicPeriod"/>
            </a:pPr>
            <a:endParaRPr lang="en-GB" dirty="0"/>
          </a:p>
          <a:p>
            <a:endParaRPr lang="en-GB" dirty="0"/>
          </a:p>
        </p:txBody>
      </p:sp>
      <p:sp>
        <p:nvSpPr>
          <p:cNvPr id="2" name="Slide Number Placeholder 1"/>
          <p:cNvSpPr>
            <a:spLocks noGrp="1"/>
          </p:cNvSpPr>
          <p:nvPr>
            <p:ph type="sldNum" sz="quarter" idx="12"/>
          </p:nvPr>
        </p:nvSpPr>
        <p:spPr/>
        <p:txBody>
          <a:bodyPr/>
          <a:lstStyle/>
          <a:p>
            <a:fld id="{AA507198-FB96-4B84-AC65-33D30F428326}" type="slidenum">
              <a:rPr lang="en-GB" smtClean="0"/>
              <a:t>48</a:t>
            </a:fld>
            <a:endParaRPr lang="en-GB"/>
          </a:p>
        </p:txBody>
      </p:sp>
    </p:spTree>
    <p:extLst>
      <p:ext uri="{BB962C8B-B14F-4D97-AF65-F5344CB8AC3E}">
        <p14:creationId xmlns:p14="http://schemas.microsoft.com/office/powerpoint/2010/main" val="892135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5127" y="1180618"/>
            <a:ext cx="8361229" cy="775504"/>
          </a:xfrm>
        </p:spPr>
        <p:txBody>
          <a:bodyPr>
            <a:normAutofit/>
          </a:bodyPr>
          <a:lstStyle/>
          <a:p>
            <a:r>
              <a:rPr lang="en-US" sz="4800" b="1" dirty="0">
                <a:solidFill>
                  <a:srgbClr val="000099"/>
                </a:solidFill>
                <a:latin typeface="Gill Sans MT" panose="020B0502020104020203" pitchFamily="34" charset="0"/>
              </a:rPr>
              <a:t>To sum up....</a:t>
            </a:r>
            <a:endParaRPr lang="en-GB" sz="4800" b="1" dirty="0">
              <a:solidFill>
                <a:srgbClr val="000099"/>
              </a:solidFill>
              <a:latin typeface="Gill Sans MT" panose="020B0502020104020203" pitchFamily="34" charset="0"/>
            </a:endParaRPr>
          </a:p>
        </p:txBody>
      </p:sp>
      <p:sp>
        <p:nvSpPr>
          <p:cNvPr id="5" name="Content Placeholder 4"/>
          <p:cNvSpPr>
            <a:spLocks noGrp="1"/>
          </p:cNvSpPr>
          <p:nvPr>
            <p:ph type="subTitle" idx="1"/>
          </p:nvPr>
        </p:nvSpPr>
        <p:spPr>
          <a:xfrm>
            <a:off x="1481559" y="2245489"/>
            <a:ext cx="9271321" cy="2360769"/>
          </a:xfrm>
        </p:spPr>
        <p:txBody>
          <a:bodyPr>
            <a:normAutofit/>
          </a:bodyPr>
          <a:lstStyle/>
          <a:p>
            <a:pPr marL="514350" indent="-514350">
              <a:buFont typeface="+mj-lt"/>
              <a:buAutoNum type="arabicPeriod" startAt="5"/>
            </a:pPr>
            <a:r>
              <a:rPr lang="en-GB" sz="3000" b="1" dirty="0">
                <a:latin typeface="Gill Sans MT" panose="020B0502020104020203" pitchFamily="34" charset="0"/>
              </a:rPr>
              <a:t>This is why we must have good quality sex-disaggregated data to inform our actions throughout projects, and ensure both women’s and men’s voices are heard!</a:t>
            </a:r>
            <a:endParaRPr lang="en-US" sz="3200" dirty="0">
              <a:cs typeface="Arial" charset="0"/>
            </a:endParaRPr>
          </a:p>
          <a:p>
            <a:pPr marL="514350" lvl="0" indent="-514350">
              <a:buFont typeface="+mj-lt"/>
              <a:buAutoNum type="arabicPeriod"/>
            </a:pPr>
            <a:endParaRPr lang="en-GB" dirty="0"/>
          </a:p>
          <a:p>
            <a:endParaRPr lang="en-GB" dirty="0"/>
          </a:p>
        </p:txBody>
      </p:sp>
      <p:sp>
        <p:nvSpPr>
          <p:cNvPr id="2" name="Slide Number Placeholder 1"/>
          <p:cNvSpPr>
            <a:spLocks noGrp="1"/>
          </p:cNvSpPr>
          <p:nvPr>
            <p:ph type="sldNum" sz="quarter" idx="12"/>
          </p:nvPr>
        </p:nvSpPr>
        <p:spPr/>
        <p:txBody>
          <a:bodyPr/>
          <a:lstStyle/>
          <a:p>
            <a:fld id="{AA507198-FB96-4B84-AC65-33D30F428326}" type="slidenum">
              <a:rPr lang="en-GB" smtClean="0"/>
              <a:t>49</a:t>
            </a:fld>
            <a:endParaRPr lang="en-GB"/>
          </a:p>
        </p:txBody>
      </p:sp>
    </p:spTree>
    <p:extLst>
      <p:ext uri="{BB962C8B-B14F-4D97-AF65-F5344CB8AC3E}">
        <p14:creationId xmlns:p14="http://schemas.microsoft.com/office/powerpoint/2010/main" val="90246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Cloud Callout 4"/>
          <p:cNvSpPr/>
          <p:nvPr/>
        </p:nvSpPr>
        <p:spPr>
          <a:xfrm>
            <a:off x="1371599" y="1721922"/>
            <a:ext cx="5005449" cy="3867950"/>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685800"/>
            <a:ext cx="9915789" cy="795759"/>
          </a:xfrm>
        </p:spPr>
        <p:txBody>
          <a:bodyPr>
            <a:normAutofit/>
          </a:bodyPr>
          <a:lstStyle/>
          <a:p>
            <a:r>
              <a:rPr lang="en-GB" sz="4000" b="1" dirty="0">
                <a:solidFill>
                  <a:srgbClr val="000099"/>
                </a:solidFill>
                <a:latin typeface="Gill Sans MT" panose="020B0502020104020203" pitchFamily="34" charset="0"/>
              </a:rPr>
              <a:t>Group activity: 5 minute brainstorm</a:t>
            </a:r>
          </a:p>
        </p:txBody>
      </p:sp>
      <p:sp>
        <p:nvSpPr>
          <p:cNvPr id="3" name="Content Placeholder 2"/>
          <p:cNvSpPr>
            <a:spLocks noGrp="1"/>
          </p:cNvSpPr>
          <p:nvPr>
            <p:ph idx="1"/>
          </p:nvPr>
        </p:nvSpPr>
        <p:spPr>
          <a:xfrm>
            <a:off x="2409206" y="2481588"/>
            <a:ext cx="4040526" cy="2375973"/>
          </a:xfrm>
        </p:spPr>
        <p:txBody>
          <a:bodyPr/>
          <a:lstStyle/>
          <a:p>
            <a:pPr marL="0" indent="0">
              <a:buNone/>
            </a:pPr>
            <a:r>
              <a:rPr lang="en-US" sz="3600">
                <a:solidFill>
                  <a:schemeClr val="tx1"/>
                </a:solidFill>
                <a:latin typeface="Gill Sans MT" panose="020B0502020104020203" pitchFamily="34" charset="0"/>
              </a:rPr>
              <a:t>What </a:t>
            </a:r>
            <a:r>
              <a:rPr lang="en-US" sz="3600" dirty="0">
                <a:solidFill>
                  <a:schemeClr val="tx1"/>
                </a:solidFill>
                <a:latin typeface="Gill Sans MT" panose="020B0502020104020203" pitchFamily="34" charset="0"/>
              </a:rPr>
              <a:t>do we understand </a:t>
            </a:r>
          </a:p>
          <a:p>
            <a:pPr marL="0" indent="0">
              <a:buNone/>
            </a:pPr>
            <a:r>
              <a:rPr lang="en-US" sz="3600" dirty="0">
                <a:solidFill>
                  <a:schemeClr val="tx1"/>
                </a:solidFill>
                <a:latin typeface="Gill Sans MT" panose="020B0502020104020203" pitchFamily="34" charset="0"/>
              </a:rPr>
              <a:t>by “</a:t>
            </a:r>
            <a:r>
              <a:rPr lang="en-US" sz="3600" b="1" dirty="0">
                <a:solidFill>
                  <a:schemeClr val="tx1"/>
                </a:solidFill>
                <a:latin typeface="Gill Sans MT" panose="020B0502020104020203" pitchFamily="34" charset="0"/>
              </a:rPr>
              <a:t>gender</a:t>
            </a:r>
            <a:r>
              <a:rPr lang="en-US" sz="3600" dirty="0">
                <a:solidFill>
                  <a:schemeClr val="tx1"/>
                </a:solidFill>
                <a:latin typeface="Gill Sans MT" panose="020B0502020104020203" pitchFamily="34" charset="0"/>
              </a:rPr>
              <a:t>”?</a:t>
            </a:r>
          </a:p>
          <a:p>
            <a:pPr marL="0" indent="0">
              <a:buNone/>
            </a:pPr>
            <a:endParaRPr lang="en-US" b="1" dirty="0">
              <a:solidFill>
                <a:srgbClr val="000099"/>
              </a:solidFill>
              <a:latin typeface="Gill Sans MT" panose="020B0502020104020203" pitchFamily="34" charset="0"/>
            </a:endParaRPr>
          </a:p>
        </p:txBody>
      </p:sp>
      <p:pic>
        <p:nvPicPr>
          <p:cNvPr id="4" name="Picture 3" descr="C:\Users\Agrippinah\My pictures\Nature Uganda\IMG_20151213_114412.jpg"/>
          <p:cNvPicPr/>
          <p:nvPr/>
        </p:nvPicPr>
        <p:blipFill rotWithShape="1">
          <a:blip r:embed="rId3" cstate="print">
            <a:extLst>
              <a:ext uri="{28A0092B-C50C-407E-A947-70E740481C1C}">
                <a14:useLocalDpi xmlns:a14="http://schemas.microsoft.com/office/drawing/2010/main" val="0"/>
              </a:ext>
            </a:extLst>
          </a:blip>
          <a:srcRect b="45222"/>
          <a:stretch/>
        </p:blipFill>
        <p:spPr bwMode="auto">
          <a:xfrm>
            <a:off x="7623070" y="1721922"/>
            <a:ext cx="3836618" cy="386795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F37E35ED-8B68-044A-BAE8-8E9812083E95}" type="slidenum">
              <a:rPr lang="en-GB" smtClean="0"/>
              <a:pPr/>
              <a:t>5</a:t>
            </a:fld>
            <a:endParaRPr lang="en-GB" dirty="0"/>
          </a:p>
        </p:txBody>
      </p:sp>
    </p:spTree>
    <p:extLst>
      <p:ext uri="{BB962C8B-B14F-4D97-AF65-F5344CB8AC3E}">
        <p14:creationId xmlns:p14="http://schemas.microsoft.com/office/powerpoint/2010/main" val="202434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subTitle" idx="1"/>
          </p:nvPr>
        </p:nvSpPr>
        <p:spPr>
          <a:xfrm>
            <a:off x="1159098" y="3322749"/>
            <a:ext cx="9826949" cy="2382592"/>
          </a:xfrm>
        </p:spPr>
        <p:txBody>
          <a:bodyPr>
            <a:noAutofit/>
          </a:bodyPr>
          <a:lstStyle/>
          <a:p>
            <a:pPr marL="457200" marR="0" lvl="0" indent="-457200" defTabSz="914400" eaLnBrk="1" fontAlgn="auto" latinLnBrk="0" hangingPunct="1">
              <a:lnSpc>
                <a:spcPct val="100000"/>
              </a:lnSpc>
              <a:spcBef>
                <a:spcPts val="0"/>
              </a:spcBef>
              <a:spcAft>
                <a:spcPts val="0"/>
              </a:spcAft>
              <a:buClr>
                <a:schemeClr val="tx1"/>
              </a:buClr>
              <a:buSzTx/>
              <a:buFont typeface="Arial" charset="0"/>
              <a:buNone/>
              <a:tabLst/>
              <a:defRPr/>
            </a:pPr>
            <a:r>
              <a:rPr lang="en-GB" sz="3600" b="1" dirty="0">
                <a:solidFill>
                  <a:srgbClr val="000099"/>
                </a:solidFill>
                <a:latin typeface="Gill Sans MT" charset="0"/>
                <a:ea typeface="Gill Sans MT" charset="0"/>
                <a:cs typeface="Gill Sans MT" charset="0"/>
              </a:rPr>
              <a:t>Turn to the Work </a:t>
            </a:r>
            <a:r>
              <a:rPr lang="en-GB" sz="3600" b="1">
                <a:solidFill>
                  <a:srgbClr val="000099"/>
                </a:solidFill>
                <a:latin typeface="Gill Sans MT" charset="0"/>
                <a:ea typeface="Gill Sans MT" charset="0"/>
                <a:cs typeface="Gill Sans MT" charset="0"/>
              </a:rPr>
              <a:t>Plan in your </a:t>
            </a:r>
            <a:r>
              <a:rPr lang="en-GB" sz="3600" b="1" dirty="0">
                <a:solidFill>
                  <a:srgbClr val="000099"/>
                </a:solidFill>
                <a:latin typeface="Gill Sans MT" charset="0"/>
                <a:ea typeface="Gill Sans MT" charset="0"/>
                <a:cs typeface="Gill Sans MT" charset="0"/>
              </a:rPr>
              <a:t>training manual and think about your key learning from today, and how you might apply it in practice!  </a:t>
            </a:r>
          </a:p>
        </p:txBody>
      </p:sp>
      <p:sp>
        <p:nvSpPr>
          <p:cNvPr id="4" name="Slide Number Placeholder 3"/>
          <p:cNvSpPr>
            <a:spLocks noGrp="1"/>
          </p:cNvSpPr>
          <p:nvPr>
            <p:ph type="sldNum" sz="quarter" idx="12"/>
          </p:nvPr>
        </p:nvSpPr>
        <p:spPr/>
        <p:txBody>
          <a:bodyPr/>
          <a:lstStyle/>
          <a:p>
            <a:fld id="{D8AC6650-73DF-46B7-A688-A216FA2CA224}" type="slidenum">
              <a:rPr lang="en-GB" smtClean="0"/>
              <a:t>50</a:t>
            </a:fld>
            <a:endParaRPr lang="en-GB"/>
          </a:p>
        </p:txBody>
      </p:sp>
      <p:sp>
        <p:nvSpPr>
          <p:cNvPr id="3" name="Explosion 2 2"/>
          <p:cNvSpPr/>
          <p:nvPr/>
        </p:nvSpPr>
        <p:spPr>
          <a:xfrm>
            <a:off x="3863663" y="502276"/>
            <a:ext cx="4043966" cy="270456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Gill Sans MT" charset="0"/>
                <a:ea typeface="Gill Sans MT" charset="0"/>
                <a:cs typeface="Gill Sans MT" charset="0"/>
              </a:rPr>
              <a:t>Don’t forget!</a:t>
            </a:r>
          </a:p>
        </p:txBody>
      </p:sp>
    </p:spTree>
    <p:extLst>
      <p:ext uri="{BB962C8B-B14F-4D97-AF65-F5344CB8AC3E}">
        <p14:creationId xmlns:p14="http://schemas.microsoft.com/office/powerpoint/2010/main" val="971153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6A92-15E8-4149-89B1-9217CCA712DA}"/>
              </a:ext>
            </a:extLst>
          </p:cNvPr>
          <p:cNvSpPr>
            <a:spLocks noGrp="1"/>
          </p:cNvSpPr>
          <p:nvPr>
            <p:ph type="title"/>
          </p:nvPr>
        </p:nvSpPr>
        <p:spPr>
          <a:xfrm>
            <a:off x="1295400" y="326465"/>
            <a:ext cx="9601200" cy="930327"/>
          </a:xfrm>
        </p:spPr>
        <p:txBody>
          <a:bodyPr>
            <a:normAutofit/>
          </a:bodyPr>
          <a:lstStyle/>
          <a:p>
            <a:pPr algn="ctr"/>
            <a:r>
              <a:rPr lang="en-GB" sz="4800" b="1" dirty="0">
                <a:solidFill>
                  <a:srgbClr val="000099"/>
                </a:solidFill>
                <a:latin typeface="Gill Sans MT" charset="0"/>
              </a:rPr>
              <a:t>Acknowledgement</a:t>
            </a:r>
          </a:p>
        </p:txBody>
      </p:sp>
      <p:sp>
        <p:nvSpPr>
          <p:cNvPr id="3" name="Content Placeholder 2">
            <a:extLst>
              <a:ext uri="{FF2B5EF4-FFF2-40B4-BE49-F238E27FC236}">
                <a16:creationId xmlns:a16="http://schemas.microsoft.com/office/drawing/2014/main" id="{52448D1A-77EC-442D-A4F6-016A7BDAA9A3}"/>
              </a:ext>
            </a:extLst>
          </p:cNvPr>
          <p:cNvSpPr>
            <a:spLocks noGrp="1"/>
          </p:cNvSpPr>
          <p:nvPr>
            <p:ph idx="1"/>
          </p:nvPr>
        </p:nvSpPr>
        <p:spPr>
          <a:xfrm>
            <a:off x="1209104" y="2264229"/>
            <a:ext cx="10530590" cy="2630078"/>
          </a:xfrm>
        </p:spPr>
        <p:txBody>
          <a:bodyPr>
            <a:normAutofit/>
          </a:bodyPr>
          <a:lstStyle/>
          <a:p>
            <a:pPr marL="0" indent="0" algn="ctr">
              <a:buNone/>
            </a:pPr>
            <a:r>
              <a:rPr lang="en-GB" sz="3600" dirty="0">
                <a:latin typeface="Gill Sans MT" charset="0"/>
              </a:rPr>
              <a:t>These modules were developed and administered by Mrs Eunice </a:t>
            </a:r>
            <a:r>
              <a:rPr lang="en-GB" sz="3600" dirty="0" err="1">
                <a:latin typeface="Gill Sans MT" charset="0"/>
              </a:rPr>
              <a:t>Duli</a:t>
            </a:r>
            <a:r>
              <a:rPr lang="en-GB" sz="3600" dirty="0">
                <a:latin typeface="Gill Sans MT" charset="0"/>
              </a:rPr>
              <a:t> and Mrs </a:t>
            </a:r>
            <a:r>
              <a:rPr lang="en-GB" sz="3600" dirty="0" err="1">
                <a:latin typeface="Gill Sans MT" charset="0"/>
              </a:rPr>
              <a:t>Agripinnah</a:t>
            </a:r>
            <a:r>
              <a:rPr lang="en-GB" sz="3600" dirty="0">
                <a:latin typeface="Gill Sans MT" charset="0"/>
              </a:rPr>
              <a:t> </a:t>
            </a:r>
            <a:r>
              <a:rPr lang="en-GB" sz="3600" dirty="0" err="1">
                <a:latin typeface="Gill Sans MT" charset="0"/>
              </a:rPr>
              <a:t>Namara</a:t>
            </a:r>
            <a:endParaRPr lang="en-GB" sz="3600" dirty="0">
              <a:latin typeface="Gill Sans MT" charset="0"/>
            </a:endParaRPr>
          </a:p>
        </p:txBody>
      </p:sp>
      <p:sp>
        <p:nvSpPr>
          <p:cNvPr id="4" name="Slide Number Placeholder 3">
            <a:extLst>
              <a:ext uri="{FF2B5EF4-FFF2-40B4-BE49-F238E27FC236}">
                <a16:creationId xmlns:a16="http://schemas.microsoft.com/office/drawing/2014/main" id="{EFE3EEAB-2EE8-4973-AC38-8193447E209C}"/>
              </a:ext>
            </a:extLst>
          </p:cNvPr>
          <p:cNvSpPr>
            <a:spLocks noGrp="1"/>
          </p:cNvSpPr>
          <p:nvPr>
            <p:ph type="sldNum" sz="quarter" idx="12"/>
          </p:nvPr>
        </p:nvSpPr>
        <p:spPr/>
        <p:txBody>
          <a:bodyPr/>
          <a:lstStyle/>
          <a:p>
            <a:fld id="{D8AC6650-73DF-46B7-A688-A216FA2CA224}" type="slidenum">
              <a:rPr lang="en-GB" smtClean="0"/>
              <a:pPr/>
              <a:t>51</a:t>
            </a:fld>
            <a:endParaRPr lang="en-GB" dirty="0"/>
          </a:p>
        </p:txBody>
      </p:sp>
    </p:spTree>
    <p:extLst>
      <p:ext uri="{BB962C8B-B14F-4D97-AF65-F5344CB8AC3E}">
        <p14:creationId xmlns:p14="http://schemas.microsoft.com/office/powerpoint/2010/main" val="22610692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6A92-15E8-4149-89B1-9217CCA712DA}"/>
              </a:ext>
            </a:extLst>
          </p:cNvPr>
          <p:cNvSpPr>
            <a:spLocks noGrp="1"/>
          </p:cNvSpPr>
          <p:nvPr>
            <p:ph type="title"/>
          </p:nvPr>
        </p:nvSpPr>
        <p:spPr>
          <a:xfrm>
            <a:off x="1295400" y="326465"/>
            <a:ext cx="9601200" cy="930327"/>
          </a:xfrm>
        </p:spPr>
        <p:txBody>
          <a:bodyPr>
            <a:normAutofit/>
          </a:bodyPr>
          <a:lstStyle/>
          <a:p>
            <a:pPr algn="ctr"/>
            <a:r>
              <a:rPr lang="en-GB" sz="4800" b="1" dirty="0">
                <a:solidFill>
                  <a:srgbClr val="000099"/>
                </a:solidFill>
                <a:latin typeface="Gill Sans MT" charset="0"/>
              </a:rPr>
              <a:t>Thank you</a:t>
            </a:r>
          </a:p>
        </p:txBody>
      </p:sp>
      <p:sp>
        <p:nvSpPr>
          <p:cNvPr id="3" name="Content Placeholder 2">
            <a:extLst>
              <a:ext uri="{FF2B5EF4-FFF2-40B4-BE49-F238E27FC236}">
                <a16:creationId xmlns:a16="http://schemas.microsoft.com/office/drawing/2014/main" id="{52448D1A-77EC-442D-A4F6-016A7BDAA9A3}"/>
              </a:ext>
            </a:extLst>
          </p:cNvPr>
          <p:cNvSpPr>
            <a:spLocks noGrp="1"/>
          </p:cNvSpPr>
          <p:nvPr>
            <p:ph idx="1"/>
          </p:nvPr>
        </p:nvSpPr>
        <p:spPr>
          <a:xfrm>
            <a:off x="1209104" y="1306893"/>
            <a:ext cx="10530590" cy="3587414"/>
          </a:xfrm>
        </p:spPr>
        <p:txBody>
          <a:bodyPr>
            <a:normAutofit/>
          </a:bodyPr>
          <a:lstStyle/>
          <a:p>
            <a:pPr marL="0" indent="0" algn="ctr">
              <a:lnSpc>
                <a:spcPct val="100000"/>
              </a:lnSpc>
              <a:buNone/>
            </a:pPr>
            <a:r>
              <a:rPr lang="en-GB" sz="2600" dirty="0">
                <a:latin typeface="Gill Sans MT" panose="020B0502020104020203" pitchFamily="34" charset="77"/>
              </a:rPr>
              <a:t>This training is part of the project: </a:t>
            </a:r>
            <a:r>
              <a:rPr lang="en-GB" sz="2600" b="1" dirty="0">
                <a:latin typeface="Gill Sans MT" panose="020B0502020104020203" pitchFamily="34" charset="77"/>
                <a:hlinkClick r:id="rId2"/>
              </a:rPr>
              <a:t>Implementing park action plans for community engagement to tackle IWT</a:t>
            </a:r>
            <a:r>
              <a:rPr lang="en-GB" sz="2600" dirty="0">
                <a:latin typeface="Gill Sans MT" panose="020B0502020104020203" pitchFamily="34" charset="77"/>
              </a:rPr>
              <a:t>, coordinated by IIED and grant funded by the UK government’s </a:t>
            </a:r>
            <a:r>
              <a:rPr lang="en-GB" sz="2600" dirty="0">
                <a:latin typeface="Gill Sans MT" panose="020B0502020104020203" pitchFamily="34" charset="77"/>
                <a:hlinkClick r:id="rId3"/>
              </a:rPr>
              <a:t>Illegal Wildlife Trade (IWT) Challenge Fund</a:t>
            </a:r>
            <a:r>
              <a:rPr lang="en-GB" sz="2600" dirty="0">
                <a:latin typeface="Gill Sans MT" panose="020B0502020104020203" pitchFamily="34" charset="77"/>
              </a:rPr>
              <a:t>.</a:t>
            </a:r>
          </a:p>
          <a:p>
            <a:pPr marL="0" indent="0" algn="ctr">
              <a:lnSpc>
                <a:spcPct val="100000"/>
              </a:lnSpc>
              <a:buNone/>
            </a:pPr>
            <a:r>
              <a:rPr lang="en-GB" sz="2600" dirty="0">
                <a:latin typeface="Gill Sans MT" panose="020B0502020104020203" pitchFamily="34" charset="77"/>
              </a:rPr>
              <a:t>The IWT Challenge Fund is for projects around the world tackling illegal wildlife trade and supports action in three areas, including developing sustainable livelihoods for communities affected by illegal wildlife trade. The views expressed are not necessarily the views of the UK government.</a:t>
            </a:r>
          </a:p>
        </p:txBody>
      </p:sp>
      <p:sp>
        <p:nvSpPr>
          <p:cNvPr id="4" name="Slide Number Placeholder 3">
            <a:extLst>
              <a:ext uri="{FF2B5EF4-FFF2-40B4-BE49-F238E27FC236}">
                <a16:creationId xmlns:a16="http://schemas.microsoft.com/office/drawing/2014/main" id="{EFE3EEAB-2EE8-4973-AC38-8193447E209C}"/>
              </a:ext>
            </a:extLst>
          </p:cNvPr>
          <p:cNvSpPr>
            <a:spLocks noGrp="1"/>
          </p:cNvSpPr>
          <p:nvPr>
            <p:ph type="sldNum" sz="quarter" idx="12"/>
          </p:nvPr>
        </p:nvSpPr>
        <p:spPr/>
        <p:txBody>
          <a:bodyPr/>
          <a:lstStyle/>
          <a:p>
            <a:fld id="{D8AC6650-73DF-46B7-A688-A216FA2CA224}" type="slidenum">
              <a:rPr lang="en-GB" smtClean="0"/>
              <a:pPr/>
              <a:t>52</a:t>
            </a:fld>
            <a:endParaRPr lang="en-GB" dirty="0"/>
          </a:p>
        </p:txBody>
      </p:sp>
      <p:pic>
        <p:nvPicPr>
          <p:cNvPr id="5" name="Picture 4">
            <a:extLst>
              <a:ext uri="{FF2B5EF4-FFF2-40B4-BE49-F238E27FC236}">
                <a16:creationId xmlns:a16="http://schemas.microsoft.com/office/drawing/2014/main" id="{7572FC0E-1A86-41F4-AE01-B4E6CC5E0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760" y="4894306"/>
            <a:ext cx="1140883" cy="1774706"/>
          </a:xfrm>
          <a:prstGeom prst="rect">
            <a:avLst/>
          </a:prstGeom>
        </p:spPr>
      </p:pic>
      <p:pic>
        <p:nvPicPr>
          <p:cNvPr id="6" name="Picture 5">
            <a:extLst>
              <a:ext uri="{FF2B5EF4-FFF2-40B4-BE49-F238E27FC236}">
                <a16:creationId xmlns:a16="http://schemas.microsoft.com/office/drawing/2014/main" id="{46CEA87F-C2F6-4B90-90C8-82A0F0828F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5199" y="5242346"/>
            <a:ext cx="1741602" cy="1115900"/>
          </a:xfrm>
          <a:prstGeom prst="rect">
            <a:avLst/>
          </a:prstGeom>
        </p:spPr>
      </p:pic>
      <p:pic>
        <p:nvPicPr>
          <p:cNvPr id="7" name="Picture 6">
            <a:extLst>
              <a:ext uri="{FF2B5EF4-FFF2-40B4-BE49-F238E27FC236}">
                <a16:creationId xmlns:a16="http://schemas.microsoft.com/office/drawing/2014/main" id="{10E4C286-4115-4613-87D6-391BAD17A9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921" t="8146" r="5681" b="5436"/>
          <a:stretch/>
        </p:blipFill>
        <p:spPr>
          <a:xfrm>
            <a:off x="9078798" y="4844205"/>
            <a:ext cx="1741602" cy="1912183"/>
          </a:xfrm>
          <a:prstGeom prst="rect">
            <a:avLst/>
          </a:prstGeom>
        </p:spPr>
      </p:pic>
    </p:spTree>
    <p:extLst>
      <p:ext uri="{BB962C8B-B14F-4D97-AF65-F5344CB8AC3E}">
        <p14:creationId xmlns:p14="http://schemas.microsoft.com/office/powerpoint/2010/main" val="3253514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99"/>
                </a:solidFill>
                <a:latin typeface="Gill Sans MT" panose="020B0502020104020203" pitchFamily="34" charset="0"/>
              </a:rPr>
              <a:t>References</a:t>
            </a:r>
            <a:endParaRPr lang="en-GB" dirty="0">
              <a:solidFill>
                <a:srgbClr val="000099"/>
              </a:solidFill>
              <a:latin typeface="Gill Sans MT" panose="020B0502020104020203" pitchFamily="34" charset="0"/>
            </a:endParaRPr>
          </a:p>
        </p:txBody>
      </p:sp>
      <p:sp>
        <p:nvSpPr>
          <p:cNvPr id="3" name="Content Placeholder 2"/>
          <p:cNvSpPr>
            <a:spLocks noGrp="1"/>
          </p:cNvSpPr>
          <p:nvPr>
            <p:ph idx="1"/>
          </p:nvPr>
        </p:nvSpPr>
        <p:spPr>
          <a:xfrm>
            <a:off x="1371600" y="1351721"/>
            <a:ext cx="9601200" cy="5222699"/>
          </a:xfrm>
        </p:spPr>
        <p:txBody>
          <a:bodyPr>
            <a:normAutofit lnSpcReduction="10000"/>
          </a:bodyPr>
          <a:lstStyle/>
          <a:p>
            <a:pPr marL="0" indent="0">
              <a:buNone/>
            </a:pPr>
            <a:r>
              <a:rPr lang="en-US" sz="2400" dirty="0">
                <a:solidFill>
                  <a:srgbClr val="000099"/>
                </a:solidFill>
                <a:latin typeface="Gill Sans MT" charset="0"/>
                <a:ea typeface="Gill Sans MT" charset="0"/>
                <a:cs typeface="Gill Sans MT" charset="0"/>
              </a:rPr>
              <a:t>Franks and Small 2016, Understanding the social impacts of protected areas: a community perspective, </a:t>
            </a:r>
            <a:r>
              <a:rPr lang="en-US" sz="2400" dirty="0">
                <a:latin typeface="Gill Sans MT" charset="0"/>
                <a:ea typeface="Gill Sans MT" charset="0"/>
                <a:cs typeface="Gill Sans MT" charset="0"/>
                <a:hlinkClick r:id="rId2"/>
              </a:rPr>
              <a:t>http://pubs.iied.org/pdfs/14661IIED.pdf</a:t>
            </a:r>
            <a:r>
              <a:rPr lang="en-US" sz="2400" dirty="0">
                <a:latin typeface="Gill Sans MT" charset="0"/>
                <a:ea typeface="Gill Sans MT" charset="0"/>
                <a:cs typeface="Gill Sans MT" charset="0"/>
              </a:rPr>
              <a:t> </a:t>
            </a:r>
            <a:endParaRPr lang="en-US" sz="2400" dirty="0">
              <a:solidFill>
                <a:srgbClr val="000099"/>
              </a:solidFill>
              <a:latin typeface="Gill Sans MT" charset="0"/>
              <a:ea typeface="Gill Sans MT" charset="0"/>
              <a:cs typeface="Gill Sans MT" charset="0"/>
            </a:endParaRPr>
          </a:p>
          <a:p>
            <a:pPr marL="0" indent="0">
              <a:buNone/>
            </a:pPr>
            <a:r>
              <a:rPr lang="en-US" sz="2400" dirty="0" err="1">
                <a:solidFill>
                  <a:srgbClr val="000099"/>
                </a:solidFill>
                <a:latin typeface="Gill Sans MT" charset="0"/>
                <a:ea typeface="Gill Sans MT" charset="0"/>
                <a:cs typeface="Gill Sans MT" charset="0"/>
              </a:rPr>
              <a:t>Namara</a:t>
            </a:r>
            <a:r>
              <a:rPr lang="en-US" sz="2400" dirty="0">
                <a:solidFill>
                  <a:srgbClr val="000099"/>
                </a:solidFill>
                <a:latin typeface="Gill Sans MT" charset="0"/>
                <a:ea typeface="Gill Sans MT" charset="0"/>
                <a:cs typeface="Gill Sans MT" charset="0"/>
              </a:rPr>
              <a:t> 2015, Tourism-related employment of local people around Bwindi Impenetrable National Park, Uganda, </a:t>
            </a:r>
            <a:r>
              <a:rPr lang="en-US" sz="2400" dirty="0">
                <a:latin typeface="Gill Sans MT" charset="0"/>
                <a:ea typeface="Gill Sans MT" charset="0"/>
                <a:cs typeface="Gill Sans MT" charset="0"/>
                <a:hlinkClick r:id="rId3"/>
              </a:rPr>
              <a:t>http://pubs.iied.org/pdfs/G03942.pdf</a:t>
            </a:r>
            <a:endParaRPr lang="en-US" sz="2400" dirty="0">
              <a:solidFill>
                <a:srgbClr val="000099"/>
              </a:solidFill>
              <a:latin typeface="Gill Sans MT" charset="0"/>
              <a:ea typeface="Gill Sans MT" charset="0"/>
              <a:cs typeface="Gill Sans MT" charset="0"/>
            </a:endParaRPr>
          </a:p>
          <a:p>
            <a:pPr marL="0" indent="0">
              <a:buNone/>
            </a:pPr>
            <a:r>
              <a:rPr lang="en-US" sz="2400" dirty="0">
                <a:solidFill>
                  <a:srgbClr val="000099"/>
                </a:solidFill>
                <a:latin typeface="Gill Sans MT" charset="0"/>
                <a:ea typeface="Gill Sans MT" charset="0"/>
                <a:cs typeface="Gill Sans MT" charset="0"/>
              </a:rPr>
              <a:t>Republic of Uganda 1995,  The Constitution of the Republic of Uganda</a:t>
            </a:r>
          </a:p>
          <a:p>
            <a:pPr marL="0" indent="0">
              <a:buNone/>
            </a:pPr>
            <a:r>
              <a:rPr lang="en-US" sz="2400" dirty="0">
                <a:solidFill>
                  <a:srgbClr val="000099"/>
                </a:solidFill>
                <a:latin typeface="Gill Sans MT" charset="0"/>
                <a:ea typeface="Gill Sans MT" charset="0"/>
                <a:cs typeface="Gill Sans MT" charset="0"/>
              </a:rPr>
              <a:t>Republic of Uganda 2007, Uganda Gender policy </a:t>
            </a:r>
          </a:p>
          <a:p>
            <a:pPr marL="0" indent="0">
              <a:buNone/>
            </a:pPr>
            <a:r>
              <a:rPr lang="en-US" sz="2400" dirty="0">
                <a:solidFill>
                  <a:srgbClr val="000099"/>
                </a:solidFill>
                <a:latin typeface="Gill Sans MT" charset="0"/>
                <a:ea typeface="Gill Sans MT" charset="0"/>
                <a:cs typeface="Gill Sans MT" charset="0"/>
              </a:rPr>
              <a:t>Schneider et al 2016,INTRINSIC: Integrating Rights and Social Issues in Conservation (A Trainer’s Guide), </a:t>
            </a:r>
            <a:r>
              <a:rPr lang="en-US" sz="2400" dirty="0">
                <a:solidFill>
                  <a:srgbClr val="000099"/>
                </a:solidFill>
                <a:latin typeface="Gill Sans MT" charset="0"/>
                <a:ea typeface="Gill Sans MT" charset="0"/>
                <a:cs typeface="Gill Sans MT" charset="0"/>
                <a:hlinkClick r:id="rId4"/>
              </a:rPr>
              <a:t>http://www.cambridgeconservation.org/resource/toolkits/intrinsic-integrating-rights-and-social-issues-conservation-trainers-guide</a:t>
            </a:r>
            <a:endParaRPr lang="en-US" sz="2400" dirty="0">
              <a:solidFill>
                <a:srgbClr val="000099"/>
              </a:solidFill>
              <a:latin typeface="Gill Sans MT" charset="0"/>
              <a:ea typeface="Gill Sans MT" charset="0"/>
              <a:cs typeface="Gill Sans MT" charset="0"/>
            </a:endParaRPr>
          </a:p>
          <a:p>
            <a:pPr marL="0" indent="0">
              <a:buNone/>
            </a:pPr>
            <a:r>
              <a:rPr lang="en-US" sz="2400" dirty="0">
                <a:solidFill>
                  <a:srgbClr val="000099"/>
                </a:solidFill>
                <a:latin typeface="Gill Sans MT" charset="0"/>
                <a:ea typeface="Gill Sans MT" charset="0"/>
                <a:cs typeface="Gill Sans MT" charset="0"/>
              </a:rPr>
              <a:t>UWA, 2015,  Lake </a:t>
            </a:r>
            <a:r>
              <a:rPr lang="en-US" sz="2400" dirty="0" err="1">
                <a:solidFill>
                  <a:srgbClr val="000099"/>
                </a:solidFill>
                <a:latin typeface="Gill Sans MT" charset="0"/>
                <a:ea typeface="Gill Sans MT" charset="0"/>
                <a:cs typeface="Gill Sans MT" charset="0"/>
              </a:rPr>
              <a:t>Mburo</a:t>
            </a:r>
            <a:r>
              <a:rPr lang="en-US" sz="2400" dirty="0">
                <a:solidFill>
                  <a:srgbClr val="000099"/>
                </a:solidFill>
                <a:latin typeface="Gill Sans MT" charset="0"/>
                <a:ea typeface="Gill Sans MT" charset="0"/>
                <a:cs typeface="Gill Sans MT" charset="0"/>
              </a:rPr>
              <a:t> Conservation Area General Management Plan, </a:t>
            </a:r>
            <a:r>
              <a:rPr lang="en-US" sz="2400" dirty="0">
                <a:solidFill>
                  <a:srgbClr val="000099"/>
                </a:solidFill>
                <a:latin typeface="Gill Sans MT" charset="0"/>
                <a:ea typeface="Gill Sans MT" charset="0"/>
                <a:cs typeface="Gill Sans MT" charset="0"/>
                <a:hlinkClick r:id="rId5" invalidUrl="http://www.ugandawildlife.org/images/pdfs/general_management_plans/Lake_Mburo_Conservation_Area_GMP_ 2015-2025.pdf"/>
              </a:rPr>
              <a:t>http://www.ugandawildlife.org/images/pdfs/general_management_plans/Lake_Mburo_Conservation_Area_GMP_%202015-2025.pdf</a:t>
            </a:r>
            <a:r>
              <a:rPr lang="en-US" sz="2400" dirty="0">
                <a:solidFill>
                  <a:srgbClr val="000099"/>
                </a:solidFill>
                <a:latin typeface="Gill Sans MT" charset="0"/>
                <a:ea typeface="Gill Sans MT" charset="0"/>
                <a:cs typeface="Gill Sans MT" charset="0"/>
              </a:rPr>
              <a:t>  </a:t>
            </a:r>
          </a:p>
          <a:p>
            <a:pPr marL="514350" indent="-514350">
              <a:buFont typeface="Arial" panose="020B0604020202020204" pitchFamily="34" charset="0"/>
              <a:buAutoNum type="arabicPeriod"/>
            </a:pPr>
            <a:endParaRPr lang="en-US" dirty="0">
              <a:solidFill>
                <a:srgbClr val="000099"/>
              </a:solidFill>
              <a:latin typeface="Gill Sans MT" panose="020B0502020104020203" pitchFamily="34" charset="0"/>
              <a:ea typeface="Calibri" panose="020F0502020204030204" pitchFamily="34" charset="0"/>
              <a:cs typeface="Arial" panose="020B0604020202020204" pitchFamily="34" charset="0"/>
            </a:endParaRPr>
          </a:p>
          <a:p>
            <a:pPr marL="514350" indent="-514350">
              <a:buAutoNum type="arabicPeriod"/>
            </a:pPr>
            <a:endParaRPr lang="en-US" dirty="0">
              <a:solidFill>
                <a:schemeClr val="tx2">
                  <a:satMod val="130000"/>
                </a:schemeClr>
              </a:solidFill>
            </a:endParaRPr>
          </a:p>
          <a:p>
            <a:pPr marL="514350" indent="-514350">
              <a:buAutoNum type="arabicPeriod"/>
            </a:pPr>
            <a:endParaRPr lang="en-US" dirty="0">
              <a:solidFill>
                <a:schemeClr val="tx2">
                  <a:satMod val="130000"/>
                </a:schemeClr>
              </a:solidFill>
            </a:endParaRPr>
          </a:p>
          <a:p>
            <a:pPr marL="514350" indent="-514350">
              <a:buAutoNum type="arabicPeriod"/>
            </a:pPr>
            <a:endParaRPr lang="en-US" dirty="0">
              <a:cs typeface="Arial" charset="0"/>
            </a:endParaRPr>
          </a:p>
          <a:p>
            <a:endParaRPr lang="en-GB" dirty="0"/>
          </a:p>
        </p:txBody>
      </p:sp>
      <p:sp>
        <p:nvSpPr>
          <p:cNvPr id="4" name="Slide Number Placeholder 3"/>
          <p:cNvSpPr>
            <a:spLocks noGrp="1"/>
          </p:cNvSpPr>
          <p:nvPr>
            <p:ph type="sldNum" sz="quarter" idx="12"/>
          </p:nvPr>
        </p:nvSpPr>
        <p:spPr/>
        <p:txBody>
          <a:bodyPr/>
          <a:lstStyle/>
          <a:p>
            <a:fld id="{F37E35ED-8B68-044A-BAE8-8E9812083E95}" type="slidenum">
              <a:rPr lang="en-GB" smtClean="0"/>
              <a:pPr/>
              <a:t>53</a:t>
            </a:fld>
            <a:endParaRPr lang="en-GB" dirty="0"/>
          </a:p>
        </p:txBody>
      </p:sp>
    </p:spTree>
    <p:extLst>
      <p:ext uri="{BB962C8B-B14F-4D97-AF65-F5344CB8AC3E}">
        <p14:creationId xmlns:p14="http://schemas.microsoft.com/office/powerpoint/2010/main" val="361355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894" y="410369"/>
            <a:ext cx="7708631" cy="677652"/>
          </a:xfrm>
        </p:spPr>
        <p:txBody>
          <a:bodyPr>
            <a:normAutofit/>
          </a:bodyPr>
          <a:lstStyle/>
          <a:p>
            <a:r>
              <a:rPr lang="en-GB" sz="4000" b="1" dirty="0">
                <a:solidFill>
                  <a:srgbClr val="000099"/>
                </a:solidFill>
                <a:latin typeface="Gill Sans MT" panose="020B0502020104020203" pitchFamily="34" charset="0"/>
              </a:rPr>
              <a:t>Gender</a:t>
            </a:r>
          </a:p>
        </p:txBody>
      </p:sp>
      <p:sp>
        <p:nvSpPr>
          <p:cNvPr id="3" name="Content Placeholder 2"/>
          <p:cNvSpPr>
            <a:spLocks noGrp="1"/>
          </p:cNvSpPr>
          <p:nvPr>
            <p:ph idx="1"/>
          </p:nvPr>
        </p:nvSpPr>
        <p:spPr>
          <a:xfrm>
            <a:off x="1077894" y="1088021"/>
            <a:ext cx="6501297" cy="4650759"/>
          </a:xfrm>
        </p:spPr>
        <p:txBody>
          <a:bodyPr>
            <a:noAutofit/>
          </a:bodyPr>
          <a:lstStyle/>
          <a:p>
            <a:r>
              <a:rPr lang="en-GB" sz="2600" dirty="0">
                <a:latin typeface="Gill Sans MT" panose="020B0502020104020203" pitchFamily="34" charset="0"/>
              </a:rPr>
              <a:t>Gender is </a:t>
            </a:r>
            <a:r>
              <a:rPr lang="en-GB" sz="2600" b="1" dirty="0">
                <a:latin typeface="Gill Sans MT" panose="020B0502020104020203" pitchFamily="34" charset="0"/>
              </a:rPr>
              <a:t>not</a:t>
            </a:r>
            <a:r>
              <a:rPr lang="en-GB" sz="2600" dirty="0">
                <a:latin typeface="Gill Sans MT" panose="020B0502020104020203" pitchFamily="34" charset="0"/>
              </a:rPr>
              <a:t> biologically determined</a:t>
            </a:r>
          </a:p>
          <a:p>
            <a:pPr lvl="0"/>
            <a:r>
              <a:rPr lang="en-GB" sz="2600" dirty="0">
                <a:latin typeface="Gill Sans MT" panose="020B0502020104020203" pitchFamily="34" charset="0"/>
              </a:rPr>
              <a:t>It is a social construct of sets of roles, responsibilities and rights, which differ depending on whether you are a woman or a man </a:t>
            </a:r>
          </a:p>
          <a:p>
            <a:pPr lvl="0"/>
            <a:r>
              <a:rPr lang="en-GB" sz="2600" dirty="0">
                <a:latin typeface="Gill Sans MT" panose="020B0502020104020203" pitchFamily="34" charset="0"/>
              </a:rPr>
              <a:t>The way gender is socially constructed varies across cultures and time</a:t>
            </a:r>
          </a:p>
          <a:p>
            <a:pPr>
              <a:lnSpc>
                <a:spcPct val="80000"/>
              </a:lnSpc>
              <a:defRPr/>
            </a:pPr>
            <a:r>
              <a:rPr lang="en-GB" sz="2600" dirty="0">
                <a:latin typeface="Gill Sans MT" panose="020B0502020104020203" pitchFamily="34" charset="0"/>
              </a:rPr>
              <a:t>This powerful social construct influences expectations society has of women and men, and in turn influences which activities are undertaken by women, and which by men</a:t>
            </a:r>
          </a:p>
        </p:txBody>
      </p:sp>
      <p:pic>
        <p:nvPicPr>
          <p:cNvPr id="5" name="Picture 2" descr="Men market the produ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191" y="3439627"/>
            <a:ext cx="4359967" cy="309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579191" y="410368"/>
            <a:ext cx="4352893" cy="3029259"/>
          </a:xfrm>
          <a:prstGeom prst="rect">
            <a:avLst/>
          </a:prstGeom>
        </p:spPr>
      </p:pic>
      <p:sp>
        <p:nvSpPr>
          <p:cNvPr id="7" name="Content Placeholder 2"/>
          <p:cNvSpPr txBox="1">
            <a:spLocks/>
          </p:cNvSpPr>
          <p:nvPr/>
        </p:nvSpPr>
        <p:spPr>
          <a:xfrm>
            <a:off x="1077893" y="6059538"/>
            <a:ext cx="6501297" cy="63808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80000"/>
              </a:lnSpc>
              <a:buNone/>
              <a:defRPr/>
            </a:pPr>
            <a:r>
              <a:rPr lang="en-GB" sz="3000" i="1" dirty="0">
                <a:latin typeface="Gill Sans MT" panose="020B0502020104020203" pitchFamily="34" charset="0"/>
              </a:rPr>
              <a:t>“Gender” is not interchangeable with “sex”</a:t>
            </a:r>
          </a:p>
        </p:txBody>
      </p:sp>
      <p:sp>
        <p:nvSpPr>
          <p:cNvPr id="8" name="Slide Number Placeholder 7"/>
          <p:cNvSpPr>
            <a:spLocks noGrp="1"/>
          </p:cNvSpPr>
          <p:nvPr>
            <p:ph type="sldNum" sz="quarter" idx="12"/>
          </p:nvPr>
        </p:nvSpPr>
        <p:spPr/>
        <p:txBody>
          <a:bodyPr/>
          <a:lstStyle/>
          <a:p>
            <a:fld id="{F37E35ED-8B68-044A-BAE8-8E9812083E95}" type="slidenum">
              <a:rPr lang="en-GB" smtClean="0"/>
              <a:pPr/>
              <a:t>6</a:t>
            </a:fld>
            <a:endParaRPr lang="en-GB" dirty="0"/>
          </a:p>
        </p:txBody>
      </p:sp>
    </p:spTree>
    <p:extLst>
      <p:ext uri="{BB962C8B-B14F-4D97-AF65-F5344CB8AC3E}">
        <p14:creationId xmlns:p14="http://schemas.microsoft.com/office/powerpoint/2010/main" val="915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Cloud Callout 4"/>
          <p:cNvSpPr/>
          <p:nvPr/>
        </p:nvSpPr>
        <p:spPr>
          <a:xfrm>
            <a:off x="1093807" y="1070979"/>
            <a:ext cx="5002193" cy="2873224"/>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8" y="275220"/>
            <a:ext cx="9915789" cy="795759"/>
          </a:xfrm>
        </p:spPr>
        <p:txBody>
          <a:bodyPr>
            <a:normAutofit/>
          </a:bodyPr>
          <a:lstStyle/>
          <a:p>
            <a:r>
              <a:rPr lang="en-GB" sz="4000" b="1" dirty="0">
                <a:solidFill>
                  <a:srgbClr val="000099"/>
                </a:solidFill>
                <a:latin typeface="Gill Sans MT" panose="020B0502020104020203" pitchFamily="34" charset="0"/>
              </a:rPr>
              <a:t>Group activity: Gender recap</a:t>
            </a:r>
          </a:p>
        </p:txBody>
      </p:sp>
      <p:sp>
        <p:nvSpPr>
          <p:cNvPr id="3" name="Content Placeholder 2"/>
          <p:cNvSpPr>
            <a:spLocks noGrp="1"/>
          </p:cNvSpPr>
          <p:nvPr>
            <p:ph idx="1"/>
          </p:nvPr>
        </p:nvSpPr>
        <p:spPr>
          <a:xfrm>
            <a:off x="1601167" y="1666996"/>
            <a:ext cx="3743115" cy="1759298"/>
          </a:xfrm>
        </p:spPr>
        <p:txBody>
          <a:bodyPr>
            <a:normAutofit fontScale="77500" lnSpcReduction="20000"/>
          </a:bodyPr>
          <a:lstStyle/>
          <a:p>
            <a:pPr marL="0" indent="0" algn="ctr">
              <a:buNone/>
            </a:pPr>
            <a:r>
              <a:rPr lang="en-US" sz="3600" dirty="0">
                <a:solidFill>
                  <a:schemeClr val="tx1"/>
                </a:solidFill>
                <a:latin typeface="Gill Sans MT" panose="020B0502020104020203" pitchFamily="34" charset="0"/>
              </a:rPr>
              <a:t>Based on your new knowledge, how might you explain to a colleague how gender is a social construct?</a:t>
            </a:r>
            <a:endParaRPr lang="en-US" b="1" dirty="0">
              <a:solidFill>
                <a:srgbClr val="000099"/>
              </a:solidFill>
              <a:latin typeface="Gill Sans MT" panose="020B0502020104020203" pitchFamily="34" charset="0"/>
            </a:endParaRPr>
          </a:p>
        </p:txBody>
      </p:sp>
      <p:pic>
        <p:nvPicPr>
          <p:cNvPr id="4" name="Picture 3" descr="C:\Users\Agrippinah\My pictures\Nature Uganda\IMG_20151213_114412.jpg"/>
          <p:cNvPicPr/>
          <p:nvPr/>
        </p:nvPicPr>
        <p:blipFill rotWithShape="1">
          <a:blip r:embed="rId3" cstate="print">
            <a:extLst>
              <a:ext uri="{28A0092B-C50C-407E-A947-70E740481C1C}">
                <a14:useLocalDpi xmlns:a14="http://schemas.microsoft.com/office/drawing/2010/main" val="0"/>
              </a:ext>
            </a:extLst>
          </a:blip>
          <a:srcRect b="45222"/>
          <a:stretch/>
        </p:blipFill>
        <p:spPr bwMode="auto">
          <a:xfrm>
            <a:off x="7623070" y="1721922"/>
            <a:ext cx="3836618" cy="386795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F37E35ED-8B68-044A-BAE8-8E9812083E95}" type="slidenum">
              <a:rPr lang="en-GB" smtClean="0"/>
              <a:pPr/>
              <a:t>7</a:t>
            </a:fld>
            <a:endParaRPr lang="en-GB" dirty="0"/>
          </a:p>
        </p:txBody>
      </p:sp>
      <p:sp>
        <p:nvSpPr>
          <p:cNvPr id="7" name="TextBox 6">
            <a:extLst>
              <a:ext uri="{FF2B5EF4-FFF2-40B4-BE49-F238E27FC236}">
                <a16:creationId xmlns:a16="http://schemas.microsoft.com/office/drawing/2014/main" id="{7C729E85-0DCD-6F49-82B6-6C6836BB208B}"/>
              </a:ext>
            </a:extLst>
          </p:cNvPr>
          <p:cNvSpPr txBox="1"/>
          <p:nvPr/>
        </p:nvSpPr>
        <p:spPr>
          <a:xfrm>
            <a:off x="1203767" y="4683172"/>
            <a:ext cx="5926238" cy="1569660"/>
          </a:xfrm>
          <a:prstGeom prst="rect">
            <a:avLst/>
          </a:prstGeom>
          <a:noFill/>
        </p:spPr>
        <p:txBody>
          <a:bodyPr wrap="square" rtlCol="0">
            <a:spAutoFit/>
          </a:bodyPr>
          <a:lstStyle/>
          <a:p>
            <a:r>
              <a:rPr lang="en-US" sz="2400" i="1" dirty="0">
                <a:latin typeface="Gill Sans MT" panose="020B0502020104020203" pitchFamily="34" charset="77"/>
              </a:rPr>
              <a:t>Think about how expectations of women and men have changed over time, job roles performed by women and men, expectation of performing domestic chores etc.</a:t>
            </a:r>
          </a:p>
        </p:txBody>
      </p:sp>
    </p:spTree>
    <p:extLst>
      <p:ext uri="{BB962C8B-B14F-4D97-AF65-F5344CB8AC3E}">
        <p14:creationId xmlns:p14="http://schemas.microsoft.com/office/powerpoint/2010/main" val="132258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93618"/>
          </a:xfrm>
        </p:spPr>
        <p:txBody>
          <a:bodyPr>
            <a:normAutofit/>
          </a:bodyPr>
          <a:lstStyle/>
          <a:p>
            <a:r>
              <a:rPr lang="en-US" b="1" dirty="0">
                <a:solidFill>
                  <a:srgbClr val="000099"/>
                </a:solidFill>
                <a:latin typeface="Gill Sans MT" panose="020B0502020104020203" pitchFamily="34" charset="0"/>
              </a:rPr>
              <a:t>Why is gender important?</a:t>
            </a:r>
            <a:endParaRPr lang="en-GB" b="1" dirty="0">
              <a:solidFill>
                <a:srgbClr val="000099"/>
              </a:solidFill>
              <a:latin typeface="Gill Sans MT" panose="020B0502020104020203" pitchFamily="34" charset="0"/>
            </a:endParaRPr>
          </a:p>
        </p:txBody>
      </p:sp>
      <p:sp>
        <p:nvSpPr>
          <p:cNvPr id="3" name="Content Placeholder 2"/>
          <p:cNvSpPr>
            <a:spLocks noGrp="1"/>
          </p:cNvSpPr>
          <p:nvPr>
            <p:ph sz="half" idx="1"/>
          </p:nvPr>
        </p:nvSpPr>
        <p:spPr>
          <a:xfrm>
            <a:off x="1371600" y="1733137"/>
            <a:ext cx="9601200" cy="4501739"/>
          </a:xfrm>
        </p:spPr>
        <p:txBody>
          <a:bodyPr>
            <a:normAutofit lnSpcReduction="10000"/>
          </a:bodyPr>
          <a:lstStyle/>
          <a:p>
            <a:pPr>
              <a:buFont typeface="Wingdings" panose="05000000000000000000" pitchFamily="2" charset="2"/>
              <a:buChar char="q"/>
            </a:pPr>
            <a:r>
              <a:rPr lang="en-US" sz="3000" dirty="0">
                <a:latin typeface="Gill Sans MT" panose="020B0502020104020203" pitchFamily="34" charset="0"/>
              </a:rPr>
              <a:t>Women and men have different societal roles, and the value attached to them, influence their opportunities and access</a:t>
            </a:r>
          </a:p>
          <a:p>
            <a:pPr lvl="1">
              <a:buFont typeface="Wingdings" panose="05000000000000000000" pitchFamily="2" charset="2"/>
              <a:buChar char="§"/>
            </a:pPr>
            <a:r>
              <a:rPr lang="en-US" sz="2600" dirty="0">
                <a:latin typeface="Gill Sans MT" panose="020B0502020104020203" pitchFamily="34" charset="0"/>
              </a:rPr>
              <a:t>Natural resources, information, </a:t>
            </a:r>
            <a:r>
              <a:rPr lang="en-GB" sz="2600" dirty="0">
                <a:latin typeface="Gill Sans MT" panose="020B0502020104020203" pitchFamily="34" charset="0"/>
              </a:rPr>
              <a:t>services, facilities, time, credit, employment etc.</a:t>
            </a:r>
          </a:p>
          <a:p>
            <a:pPr>
              <a:buFont typeface="Wingdings" panose="05000000000000000000" pitchFamily="2" charset="2"/>
              <a:buChar char="q"/>
            </a:pPr>
            <a:r>
              <a:rPr lang="en-US" sz="3000" dirty="0">
                <a:latin typeface="Gill Sans MT" panose="020B0502020104020203" pitchFamily="34" charset="0"/>
              </a:rPr>
              <a:t>Gender also determines access by women and men to the benefits from </a:t>
            </a:r>
            <a:r>
              <a:rPr lang="en-GB" sz="3000" dirty="0">
                <a:latin typeface="Gill Sans MT" panose="020B0502020104020203" pitchFamily="34" charset="0"/>
              </a:rPr>
              <a:t>conservation projects and programs</a:t>
            </a:r>
          </a:p>
          <a:p>
            <a:pPr>
              <a:buFont typeface="Wingdings" panose="05000000000000000000" pitchFamily="2" charset="2"/>
              <a:buChar char="q"/>
            </a:pPr>
            <a:r>
              <a:rPr lang="en-GB" sz="3000" dirty="0">
                <a:latin typeface="Gill Sans MT" panose="020B0502020104020203" pitchFamily="34" charset="0"/>
              </a:rPr>
              <a:t>Often men represent households in community decision-making about conservation and natural resources </a:t>
            </a:r>
            <a:r>
              <a:rPr lang="mr-IN" sz="3000" dirty="0">
                <a:latin typeface="Gill Sans MT" panose="020B0502020104020203" pitchFamily="34" charset="0"/>
              </a:rPr>
              <a:t>–</a:t>
            </a:r>
            <a:r>
              <a:rPr lang="en-GB" sz="3000" dirty="0">
                <a:latin typeface="Gill Sans MT" panose="020B0502020104020203" pitchFamily="34" charset="0"/>
              </a:rPr>
              <a:t> is this fair? Is this wise?</a:t>
            </a:r>
          </a:p>
        </p:txBody>
      </p:sp>
      <p:sp>
        <p:nvSpPr>
          <p:cNvPr id="6" name="TextBox 5"/>
          <p:cNvSpPr txBox="1"/>
          <p:nvPr/>
        </p:nvSpPr>
        <p:spPr>
          <a:xfrm>
            <a:off x="813459" y="6234876"/>
            <a:ext cx="10312400" cy="369332"/>
          </a:xfrm>
          <a:prstGeom prst="rect">
            <a:avLst/>
          </a:prstGeom>
          <a:noFill/>
        </p:spPr>
        <p:txBody>
          <a:bodyPr wrap="square" rtlCol="0">
            <a:spAutoFit/>
          </a:bodyPr>
          <a:lstStyle/>
          <a:p>
            <a:r>
              <a:rPr lang="en-US" dirty="0" err="1"/>
              <a:t>Namara</a:t>
            </a:r>
            <a:r>
              <a:rPr lang="en-US" dirty="0"/>
              <a:t> (2015)</a:t>
            </a:r>
          </a:p>
        </p:txBody>
      </p:sp>
      <p:sp>
        <p:nvSpPr>
          <p:cNvPr id="4" name="Slide Number Placeholder 3"/>
          <p:cNvSpPr>
            <a:spLocks noGrp="1"/>
          </p:cNvSpPr>
          <p:nvPr>
            <p:ph type="sldNum" sz="quarter" idx="12"/>
          </p:nvPr>
        </p:nvSpPr>
        <p:spPr/>
        <p:txBody>
          <a:bodyPr/>
          <a:lstStyle/>
          <a:p>
            <a:fld id="{AA507198-FB96-4B84-AC65-33D30F428326}" type="slidenum">
              <a:rPr lang="en-GB" smtClean="0"/>
              <a:t>8</a:t>
            </a:fld>
            <a:endParaRPr lang="en-GB"/>
          </a:p>
        </p:txBody>
      </p:sp>
    </p:spTree>
    <p:extLst>
      <p:ext uri="{BB962C8B-B14F-4D97-AF65-F5344CB8AC3E}">
        <p14:creationId xmlns:p14="http://schemas.microsoft.com/office/powerpoint/2010/main" val="421183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93618"/>
          </a:xfrm>
        </p:spPr>
        <p:txBody>
          <a:bodyPr>
            <a:normAutofit/>
          </a:bodyPr>
          <a:lstStyle/>
          <a:p>
            <a:r>
              <a:rPr lang="en-US" b="1" dirty="0">
                <a:solidFill>
                  <a:srgbClr val="000099"/>
                </a:solidFill>
                <a:latin typeface="Gill Sans MT" panose="020B0502020104020203" pitchFamily="34" charset="0"/>
              </a:rPr>
              <a:t>Why is gender important?</a:t>
            </a:r>
            <a:endParaRPr lang="en-GB" b="1" dirty="0">
              <a:solidFill>
                <a:srgbClr val="000099"/>
              </a:solidFill>
              <a:latin typeface="Gill Sans MT" panose="020B0502020104020203" pitchFamily="34" charset="0"/>
            </a:endParaRPr>
          </a:p>
        </p:txBody>
      </p:sp>
      <p:sp>
        <p:nvSpPr>
          <p:cNvPr id="3" name="Content Placeholder 2"/>
          <p:cNvSpPr>
            <a:spLocks noGrp="1"/>
          </p:cNvSpPr>
          <p:nvPr>
            <p:ph sz="half" idx="1"/>
          </p:nvPr>
        </p:nvSpPr>
        <p:spPr>
          <a:xfrm>
            <a:off x="1371599" y="1733137"/>
            <a:ext cx="10156785" cy="4501739"/>
          </a:xfrm>
        </p:spPr>
        <p:txBody>
          <a:bodyPr>
            <a:normAutofit/>
          </a:bodyPr>
          <a:lstStyle/>
          <a:p>
            <a:pPr marL="0" indent="0" algn="ctr">
              <a:buNone/>
            </a:pPr>
            <a:r>
              <a:rPr lang="en-GB" sz="4800" dirty="0">
                <a:latin typeface="Gill Sans MT" panose="020B0502020104020203" pitchFamily="34" charset="0"/>
              </a:rPr>
              <a:t>Gender blindness (ignoring gender) does not lead to equitability or fairness!</a:t>
            </a:r>
          </a:p>
        </p:txBody>
      </p:sp>
      <p:sp>
        <p:nvSpPr>
          <p:cNvPr id="5" name="Content Placeholder 2"/>
          <p:cNvSpPr>
            <a:spLocks noGrp="1"/>
          </p:cNvSpPr>
          <p:nvPr>
            <p:ph sz="half" idx="2"/>
          </p:nvPr>
        </p:nvSpPr>
        <p:spPr>
          <a:xfrm>
            <a:off x="1371600" y="3507130"/>
            <a:ext cx="9601200" cy="2881466"/>
          </a:xfrm>
        </p:spPr>
        <p:txBody>
          <a:bodyPr>
            <a:normAutofit/>
          </a:bodyPr>
          <a:lstStyle/>
          <a:p>
            <a:pPr>
              <a:buFont typeface="Wingdings" panose="05000000000000000000" pitchFamily="2" charset="2"/>
              <a:buChar char="q"/>
            </a:pPr>
            <a:r>
              <a:rPr lang="en-US" sz="2800" i="1" dirty="0">
                <a:latin typeface="Gill Sans MT" panose="020B0502020104020203" pitchFamily="34" charset="0"/>
              </a:rPr>
              <a:t>Gender differences </a:t>
            </a:r>
            <a:r>
              <a:rPr lang="en-US" sz="2800" i="1" dirty="0">
                <a:latin typeface="Gill Sans MT" panose="020B0502020104020203" pitchFamily="34" charset="0"/>
                <a:cs typeface="Arial" charset="0"/>
              </a:rPr>
              <a:t>lead to inequitable participation in conservation decision-making, and uneven distribution of burdens and benefits</a:t>
            </a:r>
          </a:p>
          <a:p>
            <a:pPr>
              <a:buFont typeface="Wingdings" panose="05000000000000000000" pitchFamily="2" charset="2"/>
              <a:buChar char="q"/>
            </a:pPr>
            <a:r>
              <a:rPr lang="en-US" sz="2800" i="1" dirty="0">
                <a:latin typeface="Gill Sans MT" panose="020B0502020104020203" pitchFamily="34" charset="0"/>
              </a:rPr>
              <a:t>Women and men have different relationships to and knowledge on natural resources; participation from only one group leads to incomplete data and partial understanding of a situation! </a:t>
            </a:r>
          </a:p>
          <a:p>
            <a:endParaRPr lang="en-GB" dirty="0"/>
          </a:p>
        </p:txBody>
      </p:sp>
      <p:sp>
        <p:nvSpPr>
          <p:cNvPr id="4" name="Slide Number Placeholder 3"/>
          <p:cNvSpPr>
            <a:spLocks noGrp="1"/>
          </p:cNvSpPr>
          <p:nvPr>
            <p:ph type="sldNum" sz="quarter" idx="12"/>
          </p:nvPr>
        </p:nvSpPr>
        <p:spPr/>
        <p:txBody>
          <a:bodyPr/>
          <a:lstStyle/>
          <a:p>
            <a:fld id="{AA507198-FB96-4B84-AC65-33D30F428326}" type="slidenum">
              <a:rPr lang="en-GB" smtClean="0"/>
              <a:t>9</a:t>
            </a:fld>
            <a:endParaRPr lang="en-GB"/>
          </a:p>
        </p:txBody>
      </p:sp>
    </p:spTree>
    <p:extLst>
      <p:ext uri="{BB962C8B-B14F-4D97-AF65-F5344CB8AC3E}">
        <p14:creationId xmlns:p14="http://schemas.microsoft.com/office/powerpoint/2010/main" val="20512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8.png"/></Relationships>
</file>

<file path=ppt/webextensions/webextension1.xml><?xml version="1.0" encoding="utf-8"?>
<we:webextension xmlns:we="http://schemas.microsoft.com/office/webextensions/webextension/2010/11" id="{92340E13-8873-1543-97B5-2685F0D87B51}">
  <we:reference id="wa104221182" version="3.3.0.0" store="en-GB" storeType="OMEX"/>
  <we:alternateReferences>
    <we:reference id="WA104221182" version="3.3.0.0" store="WA104221182" storeType="OMEX"/>
  </we:alternateReferences>
  <we:properties>
    <we:property name="autoplay" value="0"/>
    <we:property name="endtime" value="0"/>
    <we:property name="slideId" value="377"/>
    <we:property name="starttime" value="0"/>
    <we:property name="vid" value="&quot;https://www.youtube.com/watch?v=CvW_YfttlnQ&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D153DC94E3DB4E90E795727DC83572" ma:contentTypeVersion="13" ma:contentTypeDescription="Create a new document." ma:contentTypeScope="" ma:versionID="915b57c0796c8c52cc601e5c2276870d">
  <xsd:schema xmlns:xsd="http://www.w3.org/2001/XMLSchema" xmlns:xs="http://www.w3.org/2001/XMLSchema" xmlns:p="http://schemas.microsoft.com/office/2006/metadata/properties" xmlns:ns3="bf98e7ab-5d65-49c3-8f81-c8544917c2b0" xmlns:ns4="693b403a-17d8-4071-8d3c-d30ff9f18a8d" targetNamespace="http://schemas.microsoft.com/office/2006/metadata/properties" ma:root="true" ma:fieldsID="62c30d0ed2fa83f54b36d27302b936f8" ns3:_="" ns4:_="">
    <xsd:import namespace="bf98e7ab-5d65-49c3-8f81-c8544917c2b0"/>
    <xsd:import namespace="693b403a-17d8-4071-8d3c-d30ff9f18a8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8e7ab-5d65-49c3-8f81-c8544917c2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3b403a-17d8-4071-8d3c-d30ff9f18a8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1959F6-F828-4604-89CE-A87DC9BE1254}">
  <ds:schemaRefs>
    <ds:schemaRef ds:uri="http://purl.org/dc/terms/"/>
    <ds:schemaRef ds:uri="http://schemas.openxmlformats.org/package/2006/metadata/core-properties"/>
    <ds:schemaRef ds:uri="693b403a-17d8-4071-8d3c-d30ff9f18a8d"/>
    <ds:schemaRef ds:uri="http://schemas.microsoft.com/office/2006/documentManagement/types"/>
    <ds:schemaRef ds:uri="http://schemas.microsoft.com/office/infopath/2007/PartnerControls"/>
    <ds:schemaRef ds:uri="http://purl.org/dc/elements/1.1/"/>
    <ds:schemaRef ds:uri="http://schemas.microsoft.com/office/2006/metadata/properties"/>
    <ds:schemaRef ds:uri="bf98e7ab-5d65-49c3-8f81-c8544917c2b0"/>
    <ds:schemaRef ds:uri="http://www.w3.org/XML/1998/namespace"/>
    <ds:schemaRef ds:uri="http://purl.org/dc/dcmitype/"/>
  </ds:schemaRefs>
</ds:datastoreItem>
</file>

<file path=customXml/itemProps2.xml><?xml version="1.0" encoding="utf-8"?>
<ds:datastoreItem xmlns:ds="http://schemas.openxmlformats.org/officeDocument/2006/customXml" ds:itemID="{D728A495-1C6A-4C7B-B360-22DD1FD9304B}">
  <ds:schemaRefs>
    <ds:schemaRef ds:uri="http://schemas.microsoft.com/sharepoint/v3/contenttype/forms"/>
  </ds:schemaRefs>
</ds:datastoreItem>
</file>

<file path=customXml/itemProps3.xml><?xml version="1.0" encoding="utf-8"?>
<ds:datastoreItem xmlns:ds="http://schemas.openxmlformats.org/officeDocument/2006/customXml" ds:itemID="{3D36E74C-668A-4203-8A10-FE7BD605F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8e7ab-5d65-49c3-8f81-c8544917c2b0"/>
    <ds:schemaRef ds:uri="693b403a-17d8-4071-8d3c-d30ff9f18a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7031</TotalTime>
  <Words>3483</Words>
  <Application>Microsoft Office PowerPoint</Application>
  <PresentationFormat>Widescreen</PresentationFormat>
  <Paragraphs>452</Paragraphs>
  <Slides>53</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53</vt:i4>
      </vt:variant>
    </vt:vector>
  </HeadingPairs>
  <TitlesOfParts>
    <vt:vector size="63" baseType="lpstr">
      <vt:lpstr>AppleColorEmoji</vt:lpstr>
      <vt:lpstr>Arial</vt:lpstr>
      <vt:lpstr>Calibri</vt:lpstr>
      <vt:lpstr>Calibri Light</vt:lpstr>
      <vt:lpstr>Franklin Gothic Book</vt:lpstr>
      <vt:lpstr>Gill Sans</vt:lpstr>
      <vt:lpstr>Gill Sans MT</vt:lpstr>
      <vt:lpstr>Wingdings</vt:lpstr>
      <vt:lpstr>Custom Design</vt:lpstr>
      <vt:lpstr>Crop</vt:lpstr>
      <vt:lpstr>Module 5 - Undertaking gender assessments for conservation</vt:lpstr>
      <vt:lpstr>PowerPoint Presentation</vt:lpstr>
      <vt:lpstr>Module 5: Undertaking Gender Assessments for Conservation</vt:lpstr>
      <vt:lpstr>1. The concept of Gender</vt:lpstr>
      <vt:lpstr>Group activity: 5 minute brainstorm</vt:lpstr>
      <vt:lpstr>Gender</vt:lpstr>
      <vt:lpstr>Group activity: Gender recap</vt:lpstr>
      <vt:lpstr>Why is gender important?</vt:lpstr>
      <vt:lpstr>Why is gender important?</vt:lpstr>
      <vt:lpstr>PowerPoint Presentation</vt:lpstr>
      <vt:lpstr>Case Study: Gender and tourism employment in Bwindi</vt:lpstr>
      <vt:lpstr>Case Study: Gender and tourism employment in Bwindi</vt:lpstr>
      <vt:lpstr>Case Study: Gender and tourism employment in Bwindi</vt:lpstr>
      <vt:lpstr>Case Study: Gender and tourism employment in Bwindi</vt:lpstr>
      <vt:lpstr>Case Study: Gender and tourism employment in Bwindi</vt:lpstr>
      <vt:lpstr>2. Why is gender important in conservation?</vt:lpstr>
      <vt:lpstr>Common misconceptions</vt:lpstr>
      <vt:lpstr>Common misconceptions</vt:lpstr>
      <vt:lpstr>Group activity: 5 minute brainstorm</vt:lpstr>
      <vt:lpstr>Gender and experiences of conservation</vt:lpstr>
      <vt:lpstr>Case Study: Gender and experiences of conservation Governance Assessment for Protected and Conserved Areas, Lake Mburo, IIED 2018</vt:lpstr>
      <vt:lpstr>What can we do?</vt:lpstr>
      <vt:lpstr>3. Gender integration</vt:lpstr>
      <vt:lpstr>Gender Integration</vt:lpstr>
      <vt:lpstr>Gender Integration</vt:lpstr>
      <vt:lpstr>Step 1 – Baseline Data</vt:lpstr>
      <vt:lpstr>Step 1 – Baseline Data</vt:lpstr>
      <vt:lpstr>PowerPoint Presentation</vt:lpstr>
      <vt:lpstr>Case study: Sex-disaggregated data on protected areas and well-being, Rwenzori, 2016</vt:lpstr>
      <vt:lpstr>Case study: Sex-disaggregated data on protected areas and well-being, Rwenzori, 2016</vt:lpstr>
      <vt:lpstr>  </vt:lpstr>
      <vt:lpstr>Step 2: Project Design</vt:lpstr>
      <vt:lpstr>Step 2: Project Design</vt:lpstr>
      <vt:lpstr>Step 2: Project Design</vt:lpstr>
      <vt:lpstr>Step 3: Developing Indicators</vt:lpstr>
      <vt:lpstr>  </vt:lpstr>
      <vt:lpstr>  </vt:lpstr>
      <vt:lpstr>  </vt:lpstr>
      <vt:lpstr>  </vt:lpstr>
      <vt:lpstr>  </vt:lpstr>
      <vt:lpstr>  </vt:lpstr>
      <vt:lpstr>  </vt:lpstr>
      <vt:lpstr>  </vt:lpstr>
      <vt:lpstr>Group activity: 5 minute brainstorm</vt:lpstr>
      <vt:lpstr>Challenges in integrating gender </vt:lpstr>
      <vt:lpstr>Challenges in integrating gender </vt:lpstr>
      <vt:lpstr>Challenges in integrating gender </vt:lpstr>
      <vt:lpstr>To sum up....</vt:lpstr>
      <vt:lpstr>To sum up....</vt:lpstr>
      <vt:lpstr>PowerPoint Presentation</vt:lpstr>
      <vt:lpstr>Acknowledgement</vt:lpstr>
      <vt:lpstr>Thank you</vt:lpstr>
      <vt:lpstr>References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Agrippinah Namara</dc:creator>
  <cp:lastModifiedBy>Matthew Wright</cp:lastModifiedBy>
  <cp:revision>456</cp:revision>
  <dcterms:created xsi:type="dcterms:W3CDTF">2018-01-17T11:47:26Z</dcterms:created>
  <dcterms:modified xsi:type="dcterms:W3CDTF">2020-06-10T13:33:07Z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0x01010039D153DC94E3DB4E90E795727DC83572</vt:lpwstr>
  </property>
</Properties>
</file>