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745" r:id="rId5"/>
  </p:sldMasterIdLst>
  <p:notesMasterIdLst>
    <p:notesMasterId r:id="rId35"/>
  </p:notesMasterIdLst>
  <p:sldIdLst>
    <p:sldId id="477" r:id="rId6"/>
    <p:sldId id="463" r:id="rId7"/>
    <p:sldId id="438" r:id="rId8"/>
    <p:sldId id="391" r:id="rId9"/>
    <p:sldId id="393" r:id="rId10"/>
    <p:sldId id="392" r:id="rId11"/>
    <p:sldId id="403" r:id="rId12"/>
    <p:sldId id="432" r:id="rId13"/>
    <p:sldId id="387" r:id="rId14"/>
    <p:sldId id="415" r:id="rId15"/>
    <p:sldId id="437" r:id="rId16"/>
    <p:sldId id="416" r:id="rId17"/>
    <p:sldId id="412" r:id="rId18"/>
    <p:sldId id="397" r:id="rId19"/>
    <p:sldId id="381" r:id="rId20"/>
    <p:sldId id="383" r:id="rId21"/>
    <p:sldId id="433" r:id="rId22"/>
    <p:sldId id="384" r:id="rId23"/>
    <p:sldId id="409" r:id="rId24"/>
    <p:sldId id="422" r:id="rId25"/>
    <p:sldId id="423" r:id="rId26"/>
    <p:sldId id="424" r:id="rId27"/>
    <p:sldId id="435" r:id="rId28"/>
    <p:sldId id="436" r:id="rId29"/>
    <p:sldId id="325" r:id="rId30"/>
    <p:sldId id="375" r:id="rId31"/>
    <p:sldId id="484" r:id="rId32"/>
    <p:sldId id="479" r:id="rId33"/>
    <p:sldId id="31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 Green" initials="AG [7]" lastIdx="1" clrIdx="6"/>
  <p:cmAuthor id="1" name="A. Green" initials="AG" lastIdx="6" clrIdx="0"/>
  <p:cmAuthor id="8" name="A. Green" initials="AG [8]" lastIdx="1" clrIdx="7"/>
  <p:cmAuthor id="2" name="A. Green" initials="AG [2]" lastIdx="1" clrIdx="1"/>
  <p:cmAuthor id="9" name="A. Green" initials="AG [9]" lastIdx="1" clrIdx="8"/>
  <p:cmAuthor id="3" name="A. Green" initials="AG [3]" lastIdx="1" clrIdx="2"/>
  <p:cmAuthor id="4" name="A. Green" initials="AG [4]" lastIdx="1" clrIdx="3"/>
  <p:cmAuthor id="5" name="A. Green" initials="AG [5]" lastIdx="1" clrIdx="4"/>
  <p:cmAuthor id="6" name="A. Green" initials="AG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B85EF8-9C7B-4168-83A8-7A65BEA5A7DF}" v="31" dt="2020-05-08T09:25:35.1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67" autoAdjust="0"/>
    <p:restoredTop sz="86943" autoAdjust="0"/>
  </p:normalViewPr>
  <p:slideViewPr>
    <p:cSldViewPr snapToGrid="0">
      <p:cViewPr varScale="1">
        <p:scale>
          <a:sx n="74" d="100"/>
          <a:sy n="74" d="100"/>
        </p:scale>
        <p:origin x="883" y="77"/>
      </p:cViewPr>
      <p:guideLst>
        <p:guide orient="horz" pos="2160"/>
        <p:guide pos="3840"/>
      </p:guideLst>
    </p:cSldViewPr>
  </p:slideViewPr>
  <p:outlineViewPr>
    <p:cViewPr>
      <p:scale>
        <a:sx n="33" d="100"/>
        <a:sy n="33" d="100"/>
      </p:scale>
      <p:origin x="0" y="-5142"/>
    </p:cViewPr>
  </p:outlineViewPr>
  <p:notesTextViewPr>
    <p:cViewPr>
      <p:scale>
        <a:sx n="1" d="1"/>
        <a:sy n="1" d="1"/>
      </p:scale>
      <p:origin x="0" y="0"/>
    </p:cViewPr>
  </p:notesTextViewPr>
  <p:sorterViewPr>
    <p:cViewPr>
      <p:scale>
        <a:sx n="200" d="100"/>
        <a:sy n="200" d="100"/>
      </p:scale>
      <p:origin x="0" y="0"/>
    </p:cViewPr>
  </p:sorterViewPr>
  <p:notesViewPr>
    <p:cSldViewPr snapToGrid="0">
      <p:cViewPr>
        <p:scale>
          <a:sx n="125" d="100"/>
          <a:sy n="125" d="100"/>
        </p:scale>
        <p:origin x="1350" y="-7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655947-C47E-814A-879F-ED761B424148}"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n-GB"/>
        </a:p>
      </dgm:t>
    </dgm:pt>
    <dgm:pt modelId="{B4FA6257-201E-9649-BBB2-C6E7EAE61399}">
      <dgm:prSet phldrT="[Text]"/>
      <dgm:spPr/>
      <dgm:t>
        <a:bodyPr/>
        <a:lstStyle/>
        <a:p>
          <a:r>
            <a:rPr lang="en-GB" dirty="0">
              <a:latin typeface="Gill Sans MT" panose="020B0502020104020203" pitchFamily="34" charset="77"/>
            </a:rPr>
            <a:t>1. Facilitation</a:t>
          </a:r>
        </a:p>
      </dgm:t>
    </dgm:pt>
    <dgm:pt modelId="{724D3FDA-2282-9646-9A1A-29B3BA3610E5}" type="parTrans" cxnId="{274ADDEC-3AA4-E846-8B20-6C0E976271DC}">
      <dgm:prSet/>
      <dgm:spPr/>
      <dgm:t>
        <a:bodyPr/>
        <a:lstStyle/>
        <a:p>
          <a:endParaRPr lang="en-GB"/>
        </a:p>
      </dgm:t>
    </dgm:pt>
    <dgm:pt modelId="{E2852E11-B1AB-594E-8A8B-94311FDBDA09}" type="sibTrans" cxnId="{274ADDEC-3AA4-E846-8B20-6C0E976271DC}">
      <dgm:prSet/>
      <dgm:spPr/>
      <dgm:t>
        <a:bodyPr/>
        <a:lstStyle/>
        <a:p>
          <a:endParaRPr lang="en-GB"/>
        </a:p>
      </dgm:t>
    </dgm:pt>
    <dgm:pt modelId="{2C399C08-19ED-F047-8B97-EAE5140B3EE4}">
      <dgm:prSet phldrT="[Text]"/>
      <dgm:spPr/>
      <dgm:t>
        <a:bodyPr/>
        <a:lstStyle/>
        <a:p>
          <a:pPr>
            <a:buSzPct val="71000"/>
            <a:buFont typeface="Arial" panose="020B0604020202020204" pitchFamily="34" charset="0"/>
            <a:buNone/>
          </a:pPr>
          <a:r>
            <a:rPr lang="en-US" i="1" dirty="0">
              <a:latin typeface="Gill Sans MT" panose="020B0502020104020203" pitchFamily="34" charset="0"/>
            </a:rPr>
            <a:t>Learning objective: Understand what facilitation means in community conservation</a:t>
          </a:r>
          <a:endParaRPr lang="en-GB" dirty="0"/>
        </a:p>
      </dgm:t>
    </dgm:pt>
    <dgm:pt modelId="{D3EF2946-CA5D-0841-83A1-DBF75721413A}" type="parTrans" cxnId="{01D07BB7-7DD8-7744-89B3-5D8A87C92544}">
      <dgm:prSet/>
      <dgm:spPr/>
      <dgm:t>
        <a:bodyPr/>
        <a:lstStyle/>
        <a:p>
          <a:endParaRPr lang="en-GB"/>
        </a:p>
      </dgm:t>
    </dgm:pt>
    <dgm:pt modelId="{FE7ECB2D-649B-FC4D-9954-76BE62311884}" type="sibTrans" cxnId="{01D07BB7-7DD8-7744-89B3-5D8A87C92544}">
      <dgm:prSet/>
      <dgm:spPr/>
      <dgm:t>
        <a:bodyPr/>
        <a:lstStyle/>
        <a:p>
          <a:endParaRPr lang="en-GB"/>
        </a:p>
      </dgm:t>
    </dgm:pt>
    <dgm:pt modelId="{B1BC095A-8B31-B845-8D73-0FDE17BFAEDB}">
      <dgm:prSet phldrT="[Text]"/>
      <dgm:spPr/>
      <dgm:t>
        <a:bodyPr/>
        <a:lstStyle/>
        <a:p>
          <a:pPr>
            <a:buFont typeface="Arial" panose="020B0604020202020204" pitchFamily="34" charset="0"/>
            <a:buChar char="•"/>
          </a:pPr>
          <a:r>
            <a:rPr lang="en-GB" i="0" dirty="0">
              <a:latin typeface="Gill Sans MT" panose="020B0502020104020203" pitchFamily="34" charset="0"/>
            </a:rPr>
            <a:t>2. Planning and doing facilitation</a:t>
          </a:r>
          <a:endParaRPr lang="en-GB" i="0" dirty="0"/>
        </a:p>
      </dgm:t>
    </dgm:pt>
    <dgm:pt modelId="{4B750586-33F0-084D-BFF9-6DAF52EE2446}" type="parTrans" cxnId="{63F573A1-06C2-8648-A5CC-6F6DFFADBF2B}">
      <dgm:prSet/>
      <dgm:spPr/>
      <dgm:t>
        <a:bodyPr/>
        <a:lstStyle/>
        <a:p>
          <a:endParaRPr lang="en-GB"/>
        </a:p>
      </dgm:t>
    </dgm:pt>
    <dgm:pt modelId="{F2649061-B49D-9E4B-B091-F5673345E93A}" type="sibTrans" cxnId="{63F573A1-06C2-8648-A5CC-6F6DFFADBF2B}">
      <dgm:prSet/>
      <dgm:spPr/>
      <dgm:t>
        <a:bodyPr/>
        <a:lstStyle/>
        <a:p>
          <a:endParaRPr lang="en-GB"/>
        </a:p>
      </dgm:t>
    </dgm:pt>
    <dgm:pt modelId="{E25FE525-F45D-BD44-B204-003F37B99887}">
      <dgm:prSet phldrT="[Text]"/>
      <dgm:spPr/>
      <dgm:t>
        <a:bodyPr/>
        <a:lstStyle/>
        <a:p>
          <a:pPr>
            <a:buFont typeface="Arial" panose="020B0604020202020204" pitchFamily="34" charset="0"/>
            <a:buNone/>
          </a:pPr>
          <a:r>
            <a:rPr lang="en-US" i="1" dirty="0">
              <a:latin typeface="Gill Sans MT" panose="020B0502020104020203" pitchFamily="34" charset="0"/>
            </a:rPr>
            <a:t>Learning objective: </a:t>
          </a:r>
          <a:r>
            <a:rPr lang="en-GB" i="1" dirty="0">
              <a:latin typeface="Gill Sans MT" panose="020B0502020104020203" pitchFamily="34" charset="0"/>
            </a:rPr>
            <a:t>Gain a foundational knowledge of planning and carrying out facilitation</a:t>
          </a:r>
          <a:endParaRPr lang="en-GB" dirty="0"/>
        </a:p>
      </dgm:t>
    </dgm:pt>
    <dgm:pt modelId="{D36C2F9A-B831-EE47-B93B-20244DF01F5E}" type="parTrans" cxnId="{FB8C4E8C-4E73-7340-93E6-5A2CED3F2257}">
      <dgm:prSet/>
      <dgm:spPr/>
      <dgm:t>
        <a:bodyPr/>
        <a:lstStyle/>
        <a:p>
          <a:endParaRPr lang="en-GB"/>
        </a:p>
      </dgm:t>
    </dgm:pt>
    <dgm:pt modelId="{EB66A72F-7D8D-0F44-8E7D-1020F1450E21}" type="sibTrans" cxnId="{FB8C4E8C-4E73-7340-93E6-5A2CED3F2257}">
      <dgm:prSet/>
      <dgm:spPr/>
      <dgm:t>
        <a:bodyPr/>
        <a:lstStyle/>
        <a:p>
          <a:endParaRPr lang="en-GB"/>
        </a:p>
      </dgm:t>
    </dgm:pt>
    <dgm:pt modelId="{2E6BC770-60B9-5248-B607-F2BF87BCBA2E}">
      <dgm:prSet phldrT="[Text]"/>
      <dgm:spPr/>
      <dgm:t>
        <a:bodyPr/>
        <a:lstStyle/>
        <a:p>
          <a:pPr>
            <a:buFont typeface="Arial" panose="020B0604020202020204" pitchFamily="34" charset="0"/>
            <a:buChar char="•"/>
          </a:pPr>
          <a:r>
            <a:rPr lang="en-US" i="0" dirty="0">
              <a:latin typeface="Gill Sans MT" panose="020B0502020104020203" pitchFamily="34" charset="0"/>
            </a:rPr>
            <a:t>3. Facilitators</a:t>
          </a:r>
          <a:endParaRPr lang="en-GB" i="0" dirty="0"/>
        </a:p>
      </dgm:t>
    </dgm:pt>
    <dgm:pt modelId="{BDDAC69D-FDBF-6E4E-BF54-F193FB16D847}" type="parTrans" cxnId="{282D080C-0064-5749-A0D5-FA97E3536906}">
      <dgm:prSet/>
      <dgm:spPr/>
      <dgm:t>
        <a:bodyPr/>
        <a:lstStyle/>
        <a:p>
          <a:endParaRPr lang="en-GB"/>
        </a:p>
      </dgm:t>
    </dgm:pt>
    <dgm:pt modelId="{F5782179-AF92-F34C-A9F8-993A05933B9D}" type="sibTrans" cxnId="{282D080C-0064-5749-A0D5-FA97E3536906}">
      <dgm:prSet/>
      <dgm:spPr/>
      <dgm:t>
        <a:bodyPr/>
        <a:lstStyle/>
        <a:p>
          <a:endParaRPr lang="en-GB"/>
        </a:p>
      </dgm:t>
    </dgm:pt>
    <dgm:pt modelId="{0DBAD1B1-F8F0-2B45-BA84-A964C9AA9FC8}">
      <dgm:prSet phldrT="[Text]"/>
      <dgm:spPr/>
      <dgm:t>
        <a:bodyPr/>
        <a:lstStyle/>
        <a:p>
          <a:pPr>
            <a:buFont typeface="Arial" panose="020B0604020202020204" pitchFamily="34" charset="0"/>
            <a:buNone/>
          </a:pPr>
          <a:r>
            <a:rPr lang="en-US" i="1" dirty="0">
              <a:latin typeface="Gill Sans MT" panose="020B0502020104020203" pitchFamily="34" charset="0"/>
            </a:rPr>
            <a:t>Learning objective:  Think about the role of a facilitator in community conservation and the skills and qualities needed</a:t>
          </a:r>
          <a:endParaRPr lang="en-GB" dirty="0"/>
        </a:p>
      </dgm:t>
    </dgm:pt>
    <dgm:pt modelId="{906B0083-9D82-2B47-9971-61609CF81881}" type="parTrans" cxnId="{A4D8C0E2-F2C7-4842-92D4-F3C5BCB2F39C}">
      <dgm:prSet/>
      <dgm:spPr/>
      <dgm:t>
        <a:bodyPr/>
        <a:lstStyle/>
        <a:p>
          <a:endParaRPr lang="en-GB"/>
        </a:p>
      </dgm:t>
    </dgm:pt>
    <dgm:pt modelId="{0CCF8166-B182-1849-B008-A5AA06585C72}" type="sibTrans" cxnId="{A4D8C0E2-F2C7-4842-92D4-F3C5BCB2F39C}">
      <dgm:prSet/>
      <dgm:spPr/>
      <dgm:t>
        <a:bodyPr/>
        <a:lstStyle/>
        <a:p>
          <a:endParaRPr lang="en-GB"/>
        </a:p>
      </dgm:t>
    </dgm:pt>
    <dgm:pt modelId="{8A2174D5-B7C8-3448-ABF0-AA27F0D1DB77}">
      <dgm:prSet/>
      <dgm:spPr/>
      <dgm:t>
        <a:bodyPr/>
        <a:lstStyle/>
        <a:p>
          <a:r>
            <a:rPr lang="en-GB" dirty="0">
              <a:latin typeface="Gill Sans MT" panose="020B0502020104020203" pitchFamily="34" charset="77"/>
            </a:rPr>
            <a:t>4. Challenges in facilitation</a:t>
          </a:r>
        </a:p>
      </dgm:t>
    </dgm:pt>
    <dgm:pt modelId="{4C82368C-B41D-2045-9802-FFC791963412}" type="parTrans" cxnId="{E20A20E2-D2DA-4C49-9A06-EAA34028F691}">
      <dgm:prSet/>
      <dgm:spPr/>
      <dgm:t>
        <a:bodyPr/>
        <a:lstStyle/>
        <a:p>
          <a:endParaRPr lang="en-GB"/>
        </a:p>
      </dgm:t>
    </dgm:pt>
    <dgm:pt modelId="{66E1B90F-1FE1-E643-A74D-836CBA82C59C}" type="sibTrans" cxnId="{E20A20E2-D2DA-4C49-9A06-EAA34028F691}">
      <dgm:prSet/>
      <dgm:spPr/>
      <dgm:t>
        <a:bodyPr/>
        <a:lstStyle/>
        <a:p>
          <a:endParaRPr lang="en-GB"/>
        </a:p>
      </dgm:t>
    </dgm:pt>
    <dgm:pt modelId="{48305904-2548-984A-8B83-F7BAACDC6C9F}">
      <dgm:prSet/>
      <dgm:spPr/>
      <dgm:t>
        <a:bodyPr/>
        <a:lstStyle/>
        <a:p>
          <a:pPr>
            <a:buFont typeface="Arial" panose="020B0604020202020204" pitchFamily="34" charset="0"/>
            <a:buNone/>
          </a:pPr>
          <a:r>
            <a:rPr lang="en-US" i="1" dirty="0">
              <a:latin typeface="Gill Sans MT" panose="020B0502020104020203" pitchFamily="34" charset="0"/>
            </a:rPr>
            <a:t>Learning objective: Anticipate challenges in facilitating community meetings and consider how to overcome them</a:t>
          </a:r>
          <a:endParaRPr lang="en-GB" dirty="0"/>
        </a:p>
      </dgm:t>
    </dgm:pt>
    <dgm:pt modelId="{6F9B8466-A20A-5942-981F-F43B897B5F84}" type="parTrans" cxnId="{52A97C07-5CF8-E746-BE37-BF4F21260807}">
      <dgm:prSet/>
      <dgm:spPr/>
      <dgm:t>
        <a:bodyPr/>
        <a:lstStyle/>
        <a:p>
          <a:endParaRPr lang="en-GB"/>
        </a:p>
      </dgm:t>
    </dgm:pt>
    <dgm:pt modelId="{0A20B3BD-8BE9-A84E-B2E9-E499A0A00B26}" type="sibTrans" cxnId="{52A97C07-5CF8-E746-BE37-BF4F21260807}">
      <dgm:prSet/>
      <dgm:spPr/>
      <dgm:t>
        <a:bodyPr/>
        <a:lstStyle/>
        <a:p>
          <a:endParaRPr lang="en-GB"/>
        </a:p>
      </dgm:t>
    </dgm:pt>
    <dgm:pt modelId="{02716B51-EF88-1549-B069-20108EB573D9}" type="pres">
      <dgm:prSet presAssocID="{85655947-C47E-814A-879F-ED761B424148}" presName="linear" presStyleCnt="0">
        <dgm:presLayoutVars>
          <dgm:dir/>
          <dgm:animLvl val="lvl"/>
          <dgm:resizeHandles val="exact"/>
        </dgm:presLayoutVars>
      </dgm:prSet>
      <dgm:spPr/>
    </dgm:pt>
    <dgm:pt modelId="{00BE8CE2-EB2E-D64E-94A9-D15A287C01D5}" type="pres">
      <dgm:prSet presAssocID="{B4FA6257-201E-9649-BBB2-C6E7EAE61399}" presName="parentLin" presStyleCnt="0"/>
      <dgm:spPr/>
    </dgm:pt>
    <dgm:pt modelId="{2EAA612B-7D82-EF4E-9EE6-78E540F66E3A}" type="pres">
      <dgm:prSet presAssocID="{B4FA6257-201E-9649-BBB2-C6E7EAE61399}" presName="parentLeftMargin" presStyleLbl="node1" presStyleIdx="0" presStyleCnt="4"/>
      <dgm:spPr/>
    </dgm:pt>
    <dgm:pt modelId="{92FE0C06-ED1E-3141-A44D-8F4FD2843C99}" type="pres">
      <dgm:prSet presAssocID="{B4FA6257-201E-9649-BBB2-C6E7EAE61399}" presName="parentText" presStyleLbl="node1" presStyleIdx="0" presStyleCnt="4">
        <dgm:presLayoutVars>
          <dgm:chMax val="0"/>
          <dgm:bulletEnabled val="1"/>
        </dgm:presLayoutVars>
      </dgm:prSet>
      <dgm:spPr/>
    </dgm:pt>
    <dgm:pt modelId="{F4F8A6C8-0154-DD4E-911B-1DE2820FA2C2}" type="pres">
      <dgm:prSet presAssocID="{B4FA6257-201E-9649-BBB2-C6E7EAE61399}" presName="negativeSpace" presStyleCnt="0"/>
      <dgm:spPr/>
    </dgm:pt>
    <dgm:pt modelId="{30BB1462-84DC-3244-ABA8-A0E234A61550}" type="pres">
      <dgm:prSet presAssocID="{B4FA6257-201E-9649-BBB2-C6E7EAE61399}" presName="childText" presStyleLbl="conFgAcc1" presStyleIdx="0" presStyleCnt="4">
        <dgm:presLayoutVars>
          <dgm:bulletEnabled val="1"/>
        </dgm:presLayoutVars>
      </dgm:prSet>
      <dgm:spPr/>
    </dgm:pt>
    <dgm:pt modelId="{B6D390C1-62BA-BF4C-85D8-0A665F3F2E95}" type="pres">
      <dgm:prSet presAssocID="{E2852E11-B1AB-594E-8A8B-94311FDBDA09}" presName="spaceBetweenRectangles" presStyleCnt="0"/>
      <dgm:spPr/>
    </dgm:pt>
    <dgm:pt modelId="{BE4704CB-CC14-2D4A-B232-E50DA7CE80E3}" type="pres">
      <dgm:prSet presAssocID="{B1BC095A-8B31-B845-8D73-0FDE17BFAEDB}" presName="parentLin" presStyleCnt="0"/>
      <dgm:spPr/>
    </dgm:pt>
    <dgm:pt modelId="{BD0D2D08-233D-1242-A2B1-AB15536E664E}" type="pres">
      <dgm:prSet presAssocID="{B1BC095A-8B31-B845-8D73-0FDE17BFAEDB}" presName="parentLeftMargin" presStyleLbl="node1" presStyleIdx="0" presStyleCnt="4"/>
      <dgm:spPr/>
    </dgm:pt>
    <dgm:pt modelId="{0F46AB32-533B-9241-A9E1-46579D74EE24}" type="pres">
      <dgm:prSet presAssocID="{B1BC095A-8B31-B845-8D73-0FDE17BFAEDB}" presName="parentText" presStyleLbl="node1" presStyleIdx="1" presStyleCnt="4">
        <dgm:presLayoutVars>
          <dgm:chMax val="0"/>
          <dgm:bulletEnabled val="1"/>
        </dgm:presLayoutVars>
      </dgm:prSet>
      <dgm:spPr/>
    </dgm:pt>
    <dgm:pt modelId="{D6A4BC00-EC0F-BC44-93C1-6681FC9DE59C}" type="pres">
      <dgm:prSet presAssocID="{B1BC095A-8B31-B845-8D73-0FDE17BFAEDB}" presName="negativeSpace" presStyleCnt="0"/>
      <dgm:spPr/>
    </dgm:pt>
    <dgm:pt modelId="{6D9738B7-25D8-7D4D-A185-5D06486B8B26}" type="pres">
      <dgm:prSet presAssocID="{B1BC095A-8B31-B845-8D73-0FDE17BFAEDB}" presName="childText" presStyleLbl="conFgAcc1" presStyleIdx="1" presStyleCnt="4">
        <dgm:presLayoutVars>
          <dgm:bulletEnabled val="1"/>
        </dgm:presLayoutVars>
      </dgm:prSet>
      <dgm:spPr/>
    </dgm:pt>
    <dgm:pt modelId="{C97B253F-C812-2F49-BAF5-A08A852A32AD}" type="pres">
      <dgm:prSet presAssocID="{F2649061-B49D-9E4B-B091-F5673345E93A}" presName="spaceBetweenRectangles" presStyleCnt="0"/>
      <dgm:spPr/>
    </dgm:pt>
    <dgm:pt modelId="{DA85C9F7-B9F8-244A-AC07-CADEFF3C8642}" type="pres">
      <dgm:prSet presAssocID="{2E6BC770-60B9-5248-B607-F2BF87BCBA2E}" presName="parentLin" presStyleCnt="0"/>
      <dgm:spPr/>
    </dgm:pt>
    <dgm:pt modelId="{F1228581-38DA-4F41-A750-E48977B2D296}" type="pres">
      <dgm:prSet presAssocID="{2E6BC770-60B9-5248-B607-F2BF87BCBA2E}" presName="parentLeftMargin" presStyleLbl="node1" presStyleIdx="1" presStyleCnt="4"/>
      <dgm:spPr/>
    </dgm:pt>
    <dgm:pt modelId="{F700A760-288F-FD4C-B03D-414F659CCD2D}" type="pres">
      <dgm:prSet presAssocID="{2E6BC770-60B9-5248-B607-F2BF87BCBA2E}" presName="parentText" presStyleLbl="node1" presStyleIdx="2" presStyleCnt="4">
        <dgm:presLayoutVars>
          <dgm:chMax val="0"/>
          <dgm:bulletEnabled val="1"/>
        </dgm:presLayoutVars>
      </dgm:prSet>
      <dgm:spPr/>
    </dgm:pt>
    <dgm:pt modelId="{575C0744-6810-A240-8F58-EAD1C8F1446D}" type="pres">
      <dgm:prSet presAssocID="{2E6BC770-60B9-5248-B607-F2BF87BCBA2E}" presName="negativeSpace" presStyleCnt="0"/>
      <dgm:spPr/>
    </dgm:pt>
    <dgm:pt modelId="{67E63FB8-C5A2-E04F-814E-82D623EAAD8C}" type="pres">
      <dgm:prSet presAssocID="{2E6BC770-60B9-5248-B607-F2BF87BCBA2E}" presName="childText" presStyleLbl="conFgAcc1" presStyleIdx="2" presStyleCnt="4">
        <dgm:presLayoutVars>
          <dgm:bulletEnabled val="1"/>
        </dgm:presLayoutVars>
      </dgm:prSet>
      <dgm:spPr/>
    </dgm:pt>
    <dgm:pt modelId="{3C2C7456-B5DC-1541-96D1-E50B3179A371}" type="pres">
      <dgm:prSet presAssocID="{F5782179-AF92-F34C-A9F8-993A05933B9D}" presName="spaceBetweenRectangles" presStyleCnt="0"/>
      <dgm:spPr/>
    </dgm:pt>
    <dgm:pt modelId="{61A37211-5D9F-3C4A-BDF8-738D382FB04E}" type="pres">
      <dgm:prSet presAssocID="{8A2174D5-B7C8-3448-ABF0-AA27F0D1DB77}" presName="parentLin" presStyleCnt="0"/>
      <dgm:spPr/>
    </dgm:pt>
    <dgm:pt modelId="{E1354568-438F-CF4D-9BF6-6F06F73F632E}" type="pres">
      <dgm:prSet presAssocID="{8A2174D5-B7C8-3448-ABF0-AA27F0D1DB77}" presName="parentLeftMargin" presStyleLbl="node1" presStyleIdx="2" presStyleCnt="4"/>
      <dgm:spPr/>
    </dgm:pt>
    <dgm:pt modelId="{FF3A622F-7BAC-474F-A16E-408D135A3E5D}" type="pres">
      <dgm:prSet presAssocID="{8A2174D5-B7C8-3448-ABF0-AA27F0D1DB77}" presName="parentText" presStyleLbl="node1" presStyleIdx="3" presStyleCnt="4">
        <dgm:presLayoutVars>
          <dgm:chMax val="0"/>
          <dgm:bulletEnabled val="1"/>
        </dgm:presLayoutVars>
      </dgm:prSet>
      <dgm:spPr/>
    </dgm:pt>
    <dgm:pt modelId="{C77E5A47-33AB-334F-B248-35BAB8E56D4F}" type="pres">
      <dgm:prSet presAssocID="{8A2174D5-B7C8-3448-ABF0-AA27F0D1DB77}" presName="negativeSpace" presStyleCnt="0"/>
      <dgm:spPr/>
    </dgm:pt>
    <dgm:pt modelId="{E958C533-68B9-AA45-8067-ACDBB38957F8}" type="pres">
      <dgm:prSet presAssocID="{8A2174D5-B7C8-3448-ABF0-AA27F0D1DB77}" presName="childText" presStyleLbl="conFgAcc1" presStyleIdx="3" presStyleCnt="4">
        <dgm:presLayoutVars>
          <dgm:bulletEnabled val="1"/>
        </dgm:presLayoutVars>
      </dgm:prSet>
      <dgm:spPr/>
    </dgm:pt>
  </dgm:ptLst>
  <dgm:cxnLst>
    <dgm:cxn modelId="{52A97C07-5CF8-E746-BE37-BF4F21260807}" srcId="{8A2174D5-B7C8-3448-ABF0-AA27F0D1DB77}" destId="{48305904-2548-984A-8B83-F7BAACDC6C9F}" srcOrd="0" destOrd="0" parTransId="{6F9B8466-A20A-5942-981F-F43B897B5F84}" sibTransId="{0A20B3BD-8BE9-A84E-B2E9-E499A0A00B26}"/>
    <dgm:cxn modelId="{282D080C-0064-5749-A0D5-FA97E3536906}" srcId="{85655947-C47E-814A-879F-ED761B424148}" destId="{2E6BC770-60B9-5248-B607-F2BF87BCBA2E}" srcOrd="2" destOrd="0" parTransId="{BDDAC69D-FDBF-6E4E-BF54-F193FB16D847}" sibTransId="{F5782179-AF92-F34C-A9F8-993A05933B9D}"/>
    <dgm:cxn modelId="{FD3D470F-9415-9B46-8F71-C9CA214F1ADD}" type="presOf" srcId="{0DBAD1B1-F8F0-2B45-BA84-A964C9AA9FC8}" destId="{67E63FB8-C5A2-E04F-814E-82D623EAAD8C}" srcOrd="0" destOrd="0" presId="urn:microsoft.com/office/officeart/2005/8/layout/list1"/>
    <dgm:cxn modelId="{21875A0F-8863-7347-ACAD-B138C0E03D6D}" type="presOf" srcId="{B4FA6257-201E-9649-BBB2-C6E7EAE61399}" destId="{92FE0C06-ED1E-3141-A44D-8F4FD2843C99}" srcOrd="1" destOrd="0" presId="urn:microsoft.com/office/officeart/2005/8/layout/list1"/>
    <dgm:cxn modelId="{C2D93C17-D7DA-3144-8E27-F1759E9833F7}" type="presOf" srcId="{2C399C08-19ED-F047-8B97-EAE5140B3EE4}" destId="{30BB1462-84DC-3244-ABA8-A0E234A61550}" srcOrd="0" destOrd="0" presId="urn:microsoft.com/office/officeart/2005/8/layout/list1"/>
    <dgm:cxn modelId="{4AF1DA5E-546E-CF4F-BDAB-3F9EC7CF4842}" type="presOf" srcId="{85655947-C47E-814A-879F-ED761B424148}" destId="{02716B51-EF88-1549-B069-20108EB573D9}" srcOrd="0" destOrd="0" presId="urn:microsoft.com/office/officeart/2005/8/layout/list1"/>
    <dgm:cxn modelId="{57F03448-9AB3-1F4E-89B8-98AA8680D039}" type="presOf" srcId="{48305904-2548-984A-8B83-F7BAACDC6C9F}" destId="{E958C533-68B9-AA45-8067-ACDBB38957F8}" srcOrd="0" destOrd="0" presId="urn:microsoft.com/office/officeart/2005/8/layout/list1"/>
    <dgm:cxn modelId="{BCEA6855-EA8C-F84A-8564-DC0B147DAEFC}" type="presOf" srcId="{8A2174D5-B7C8-3448-ABF0-AA27F0D1DB77}" destId="{FF3A622F-7BAC-474F-A16E-408D135A3E5D}" srcOrd="1" destOrd="0" presId="urn:microsoft.com/office/officeart/2005/8/layout/list1"/>
    <dgm:cxn modelId="{AFC17881-07E2-DA45-923F-5AF7C8FDB56C}" type="presOf" srcId="{B1BC095A-8B31-B845-8D73-0FDE17BFAEDB}" destId="{0F46AB32-533B-9241-A9E1-46579D74EE24}" srcOrd="1" destOrd="0" presId="urn:microsoft.com/office/officeart/2005/8/layout/list1"/>
    <dgm:cxn modelId="{FB8C4E8C-4E73-7340-93E6-5A2CED3F2257}" srcId="{B1BC095A-8B31-B845-8D73-0FDE17BFAEDB}" destId="{E25FE525-F45D-BD44-B204-003F37B99887}" srcOrd="0" destOrd="0" parTransId="{D36C2F9A-B831-EE47-B93B-20244DF01F5E}" sibTransId="{EB66A72F-7D8D-0F44-8E7D-1020F1450E21}"/>
    <dgm:cxn modelId="{2DEBAC8C-1526-7943-A859-69F0C6F389C0}" type="presOf" srcId="{B1BC095A-8B31-B845-8D73-0FDE17BFAEDB}" destId="{BD0D2D08-233D-1242-A2B1-AB15536E664E}" srcOrd="0" destOrd="0" presId="urn:microsoft.com/office/officeart/2005/8/layout/list1"/>
    <dgm:cxn modelId="{63F573A1-06C2-8648-A5CC-6F6DFFADBF2B}" srcId="{85655947-C47E-814A-879F-ED761B424148}" destId="{B1BC095A-8B31-B845-8D73-0FDE17BFAEDB}" srcOrd="1" destOrd="0" parTransId="{4B750586-33F0-084D-BFF9-6DAF52EE2446}" sibTransId="{F2649061-B49D-9E4B-B091-F5673345E93A}"/>
    <dgm:cxn modelId="{01D07BB7-7DD8-7744-89B3-5D8A87C92544}" srcId="{B4FA6257-201E-9649-BBB2-C6E7EAE61399}" destId="{2C399C08-19ED-F047-8B97-EAE5140B3EE4}" srcOrd="0" destOrd="0" parTransId="{D3EF2946-CA5D-0841-83A1-DBF75721413A}" sibTransId="{FE7ECB2D-649B-FC4D-9954-76BE62311884}"/>
    <dgm:cxn modelId="{C3D20AC5-2DA8-B34D-9243-A6113C2373ED}" type="presOf" srcId="{B4FA6257-201E-9649-BBB2-C6E7EAE61399}" destId="{2EAA612B-7D82-EF4E-9EE6-78E540F66E3A}" srcOrd="0" destOrd="0" presId="urn:microsoft.com/office/officeart/2005/8/layout/list1"/>
    <dgm:cxn modelId="{C674D9C5-D1DC-5A46-8B84-8AF10BD63D5C}" type="presOf" srcId="{E25FE525-F45D-BD44-B204-003F37B99887}" destId="{6D9738B7-25D8-7D4D-A185-5D06486B8B26}" srcOrd="0" destOrd="0" presId="urn:microsoft.com/office/officeart/2005/8/layout/list1"/>
    <dgm:cxn modelId="{FC48CFCC-AC95-D947-BC4D-90CA25C6B4EE}" type="presOf" srcId="{2E6BC770-60B9-5248-B607-F2BF87BCBA2E}" destId="{F1228581-38DA-4F41-A750-E48977B2D296}" srcOrd="0" destOrd="0" presId="urn:microsoft.com/office/officeart/2005/8/layout/list1"/>
    <dgm:cxn modelId="{F1BC90E1-181E-9748-8575-7819D7448747}" type="presOf" srcId="{2E6BC770-60B9-5248-B607-F2BF87BCBA2E}" destId="{F700A760-288F-FD4C-B03D-414F659CCD2D}" srcOrd="1" destOrd="0" presId="urn:microsoft.com/office/officeart/2005/8/layout/list1"/>
    <dgm:cxn modelId="{E20A20E2-D2DA-4C49-9A06-EAA34028F691}" srcId="{85655947-C47E-814A-879F-ED761B424148}" destId="{8A2174D5-B7C8-3448-ABF0-AA27F0D1DB77}" srcOrd="3" destOrd="0" parTransId="{4C82368C-B41D-2045-9802-FFC791963412}" sibTransId="{66E1B90F-1FE1-E643-A74D-836CBA82C59C}"/>
    <dgm:cxn modelId="{A4D8C0E2-F2C7-4842-92D4-F3C5BCB2F39C}" srcId="{2E6BC770-60B9-5248-B607-F2BF87BCBA2E}" destId="{0DBAD1B1-F8F0-2B45-BA84-A964C9AA9FC8}" srcOrd="0" destOrd="0" parTransId="{906B0083-9D82-2B47-9971-61609CF81881}" sibTransId="{0CCF8166-B182-1849-B008-A5AA06585C72}"/>
    <dgm:cxn modelId="{274ADDEC-3AA4-E846-8B20-6C0E976271DC}" srcId="{85655947-C47E-814A-879F-ED761B424148}" destId="{B4FA6257-201E-9649-BBB2-C6E7EAE61399}" srcOrd="0" destOrd="0" parTransId="{724D3FDA-2282-9646-9A1A-29B3BA3610E5}" sibTransId="{E2852E11-B1AB-594E-8A8B-94311FDBDA09}"/>
    <dgm:cxn modelId="{DB4763ED-5CDE-E84E-B5C0-7E13789EA60C}" type="presOf" srcId="{8A2174D5-B7C8-3448-ABF0-AA27F0D1DB77}" destId="{E1354568-438F-CF4D-9BF6-6F06F73F632E}" srcOrd="0" destOrd="0" presId="urn:microsoft.com/office/officeart/2005/8/layout/list1"/>
    <dgm:cxn modelId="{96808A96-ABA6-8249-A098-09AE05A51C75}" type="presParOf" srcId="{02716B51-EF88-1549-B069-20108EB573D9}" destId="{00BE8CE2-EB2E-D64E-94A9-D15A287C01D5}" srcOrd="0" destOrd="0" presId="urn:microsoft.com/office/officeart/2005/8/layout/list1"/>
    <dgm:cxn modelId="{4E7221D0-06F7-D542-A3A8-B97D3C520A9A}" type="presParOf" srcId="{00BE8CE2-EB2E-D64E-94A9-D15A287C01D5}" destId="{2EAA612B-7D82-EF4E-9EE6-78E540F66E3A}" srcOrd="0" destOrd="0" presId="urn:microsoft.com/office/officeart/2005/8/layout/list1"/>
    <dgm:cxn modelId="{7E8A1EF3-162C-4F4D-B72D-B393299E2904}" type="presParOf" srcId="{00BE8CE2-EB2E-D64E-94A9-D15A287C01D5}" destId="{92FE0C06-ED1E-3141-A44D-8F4FD2843C99}" srcOrd="1" destOrd="0" presId="urn:microsoft.com/office/officeart/2005/8/layout/list1"/>
    <dgm:cxn modelId="{1C15854B-D808-4F4D-B7FA-F39AEC53C1DC}" type="presParOf" srcId="{02716B51-EF88-1549-B069-20108EB573D9}" destId="{F4F8A6C8-0154-DD4E-911B-1DE2820FA2C2}" srcOrd="1" destOrd="0" presId="urn:microsoft.com/office/officeart/2005/8/layout/list1"/>
    <dgm:cxn modelId="{655C08A9-5F0F-874E-AAF8-2F2A6561E0D6}" type="presParOf" srcId="{02716B51-EF88-1549-B069-20108EB573D9}" destId="{30BB1462-84DC-3244-ABA8-A0E234A61550}" srcOrd="2" destOrd="0" presId="urn:microsoft.com/office/officeart/2005/8/layout/list1"/>
    <dgm:cxn modelId="{B8769629-1A56-734E-A708-E02DA3851754}" type="presParOf" srcId="{02716B51-EF88-1549-B069-20108EB573D9}" destId="{B6D390C1-62BA-BF4C-85D8-0A665F3F2E95}" srcOrd="3" destOrd="0" presId="urn:microsoft.com/office/officeart/2005/8/layout/list1"/>
    <dgm:cxn modelId="{1C51FEF2-E404-9344-81C9-C3E0A6237C8C}" type="presParOf" srcId="{02716B51-EF88-1549-B069-20108EB573D9}" destId="{BE4704CB-CC14-2D4A-B232-E50DA7CE80E3}" srcOrd="4" destOrd="0" presId="urn:microsoft.com/office/officeart/2005/8/layout/list1"/>
    <dgm:cxn modelId="{F33C0AA5-CFDD-FC48-AF39-E64C3528597C}" type="presParOf" srcId="{BE4704CB-CC14-2D4A-B232-E50DA7CE80E3}" destId="{BD0D2D08-233D-1242-A2B1-AB15536E664E}" srcOrd="0" destOrd="0" presId="urn:microsoft.com/office/officeart/2005/8/layout/list1"/>
    <dgm:cxn modelId="{4C848C99-6615-9C45-BBDF-42345F49B2FE}" type="presParOf" srcId="{BE4704CB-CC14-2D4A-B232-E50DA7CE80E3}" destId="{0F46AB32-533B-9241-A9E1-46579D74EE24}" srcOrd="1" destOrd="0" presId="urn:microsoft.com/office/officeart/2005/8/layout/list1"/>
    <dgm:cxn modelId="{4EA25A22-1397-E740-945D-DEBDE889B6A8}" type="presParOf" srcId="{02716B51-EF88-1549-B069-20108EB573D9}" destId="{D6A4BC00-EC0F-BC44-93C1-6681FC9DE59C}" srcOrd="5" destOrd="0" presId="urn:microsoft.com/office/officeart/2005/8/layout/list1"/>
    <dgm:cxn modelId="{A096427A-86EE-444A-89F4-A6833412D247}" type="presParOf" srcId="{02716B51-EF88-1549-B069-20108EB573D9}" destId="{6D9738B7-25D8-7D4D-A185-5D06486B8B26}" srcOrd="6" destOrd="0" presId="urn:microsoft.com/office/officeart/2005/8/layout/list1"/>
    <dgm:cxn modelId="{90AC6B50-90DF-7049-8609-7F4E324CCBF1}" type="presParOf" srcId="{02716B51-EF88-1549-B069-20108EB573D9}" destId="{C97B253F-C812-2F49-BAF5-A08A852A32AD}" srcOrd="7" destOrd="0" presId="urn:microsoft.com/office/officeart/2005/8/layout/list1"/>
    <dgm:cxn modelId="{2C3133E2-5A65-D14F-9857-7A5960675BDD}" type="presParOf" srcId="{02716B51-EF88-1549-B069-20108EB573D9}" destId="{DA85C9F7-B9F8-244A-AC07-CADEFF3C8642}" srcOrd="8" destOrd="0" presId="urn:microsoft.com/office/officeart/2005/8/layout/list1"/>
    <dgm:cxn modelId="{4A9B42A2-A353-9D46-9BE1-71C2A6FAC69E}" type="presParOf" srcId="{DA85C9F7-B9F8-244A-AC07-CADEFF3C8642}" destId="{F1228581-38DA-4F41-A750-E48977B2D296}" srcOrd="0" destOrd="0" presId="urn:microsoft.com/office/officeart/2005/8/layout/list1"/>
    <dgm:cxn modelId="{13941E64-23D8-2247-803E-FDAD3D23AD3B}" type="presParOf" srcId="{DA85C9F7-B9F8-244A-AC07-CADEFF3C8642}" destId="{F700A760-288F-FD4C-B03D-414F659CCD2D}" srcOrd="1" destOrd="0" presId="urn:microsoft.com/office/officeart/2005/8/layout/list1"/>
    <dgm:cxn modelId="{38620BA7-6E33-6845-9426-309B302804E4}" type="presParOf" srcId="{02716B51-EF88-1549-B069-20108EB573D9}" destId="{575C0744-6810-A240-8F58-EAD1C8F1446D}" srcOrd="9" destOrd="0" presId="urn:microsoft.com/office/officeart/2005/8/layout/list1"/>
    <dgm:cxn modelId="{06B47271-FDB7-AC4E-8D5F-04C0566A552D}" type="presParOf" srcId="{02716B51-EF88-1549-B069-20108EB573D9}" destId="{67E63FB8-C5A2-E04F-814E-82D623EAAD8C}" srcOrd="10" destOrd="0" presId="urn:microsoft.com/office/officeart/2005/8/layout/list1"/>
    <dgm:cxn modelId="{203DF600-9D6F-D148-940D-5864EB142062}" type="presParOf" srcId="{02716B51-EF88-1549-B069-20108EB573D9}" destId="{3C2C7456-B5DC-1541-96D1-E50B3179A371}" srcOrd="11" destOrd="0" presId="urn:microsoft.com/office/officeart/2005/8/layout/list1"/>
    <dgm:cxn modelId="{2C0B733C-C665-5847-9A9A-20AB3BD3ED00}" type="presParOf" srcId="{02716B51-EF88-1549-B069-20108EB573D9}" destId="{61A37211-5D9F-3C4A-BDF8-738D382FB04E}" srcOrd="12" destOrd="0" presId="urn:microsoft.com/office/officeart/2005/8/layout/list1"/>
    <dgm:cxn modelId="{3FE15FEC-C0BD-6C46-9D82-31482251E056}" type="presParOf" srcId="{61A37211-5D9F-3C4A-BDF8-738D382FB04E}" destId="{E1354568-438F-CF4D-9BF6-6F06F73F632E}" srcOrd="0" destOrd="0" presId="urn:microsoft.com/office/officeart/2005/8/layout/list1"/>
    <dgm:cxn modelId="{39EB19DB-D999-A045-AE2B-3C36466F54CA}" type="presParOf" srcId="{61A37211-5D9F-3C4A-BDF8-738D382FB04E}" destId="{FF3A622F-7BAC-474F-A16E-408D135A3E5D}" srcOrd="1" destOrd="0" presId="urn:microsoft.com/office/officeart/2005/8/layout/list1"/>
    <dgm:cxn modelId="{76A6B3E7-ED72-2D45-BACA-2C3C48C7CABB}" type="presParOf" srcId="{02716B51-EF88-1549-B069-20108EB573D9}" destId="{C77E5A47-33AB-334F-B248-35BAB8E56D4F}" srcOrd="13" destOrd="0" presId="urn:microsoft.com/office/officeart/2005/8/layout/list1"/>
    <dgm:cxn modelId="{4D784711-797E-1F4E-9864-FC161818CACE}" type="presParOf" srcId="{02716B51-EF88-1549-B069-20108EB573D9}" destId="{E958C533-68B9-AA45-8067-ACDBB38957F8}"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B1462-84DC-3244-ABA8-A0E234A61550}">
      <dsp:nvSpPr>
        <dsp:cNvPr id="0" name=""/>
        <dsp:cNvSpPr/>
      </dsp:nvSpPr>
      <dsp:spPr>
        <a:xfrm>
          <a:off x="0" y="350689"/>
          <a:ext cx="9915789" cy="793012"/>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9575" tIns="395732" rIns="769575" bIns="135128" numCol="1" spcCol="1270" anchor="t" anchorCtr="0">
          <a:noAutofit/>
        </a:bodyPr>
        <a:lstStyle/>
        <a:p>
          <a:pPr marL="171450" lvl="1" indent="-171450" algn="l" defTabSz="844550">
            <a:lnSpc>
              <a:spcPct val="90000"/>
            </a:lnSpc>
            <a:spcBef>
              <a:spcPct val="0"/>
            </a:spcBef>
            <a:spcAft>
              <a:spcPct val="15000"/>
            </a:spcAft>
            <a:buSzPct val="71000"/>
            <a:buFont typeface="Arial" panose="020B0604020202020204" pitchFamily="34" charset="0"/>
            <a:buNone/>
          </a:pPr>
          <a:r>
            <a:rPr lang="en-US" sz="1900" i="1" kern="1200" dirty="0">
              <a:latin typeface="Gill Sans MT" panose="020B0502020104020203" pitchFamily="34" charset="0"/>
            </a:rPr>
            <a:t>Learning objective: Understand what facilitation means in community conservation</a:t>
          </a:r>
          <a:endParaRPr lang="en-GB" sz="1900" kern="1200" dirty="0"/>
        </a:p>
      </dsp:txBody>
      <dsp:txXfrm>
        <a:off x="0" y="350689"/>
        <a:ext cx="9915789" cy="793012"/>
      </dsp:txXfrm>
    </dsp:sp>
    <dsp:sp modelId="{92FE0C06-ED1E-3141-A44D-8F4FD2843C99}">
      <dsp:nvSpPr>
        <dsp:cNvPr id="0" name=""/>
        <dsp:cNvSpPr/>
      </dsp:nvSpPr>
      <dsp:spPr>
        <a:xfrm>
          <a:off x="495789" y="70249"/>
          <a:ext cx="6941052" cy="56088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355" tIns="0" rIns="262355" bIns="0" numCol="1" spcCol="1270" anchor="ctr" anchorCtr="0">
          <a:noAutofit/>
        </a:bodyPr>
        <a:lstStyle/>
        <a:p>
          <a:pPr marL="0" lvl="0" indent="0" algn="l" defTabSz="844550">
            <a:lnSpc>
              <a:spcPct val="90000"/>
            </a:lnSpc>
            <a:spcBef>
              <a:spcPct val="0"/>
            </a:spcBef>
            <a:spcAft>
              <a:spcPct val="35000"/>
            </a:spcAft>
            <a:buNone/>
          </a:pPr>
          <a:r>
            <a:rPr lang="en-GB" sz="1900" kern="1200" dirty="0">
              <a:latin typeface="Gill Sans MT" panose="020B0502020104020203" pitchFamily="34" charset="77"/>
            </a:rPr>
            <a:t>1. Facilitation</a:t>
          </a:r>
        </a:p>
      </dsp:txBody>
      <dsp:txXfrm>
        <a:off x="523169" y="97629"/>
        <a:ext cx="6886292" cy="506120"/>
      </dsp:txXfrm>
    </dsp:sp>
    <dsp:sp modelId="{6D9738B7-25D8-7D4D-A185-5D06486B8B26}">
      <dsp:nvSpPr>
        <dsp:cNvPr id="0" name=""/>
        <dsp:cNvSpPr/>
      </dsp:nvSpPr>
      <dsp:spPr>
        <a:xfrm>
          <a:off x="0" y="1526742"/>
          <a:ext cx="9915789" cy="793012"/>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9575" tIns="395732" rIns="769575" bIns="135128" numCol="1" spcCol="1270" anchor="t" anchorCtr="0">
          <a:noAutofit/>
        </a:bodyPr>
        <a:lstStyle/>
        <a:p>
          <a:pPr marL="171450" lvl="1" indent="-171450" algn="l" defTabSz="844550">
            <a:lnSpc>
              <a:spcPct val="90000"/>
            </a:lnSpc>
            <a:spcBef>
              <a:spcPct val="0"/>
            </a:spcBef>
            <a:spcAft>
              <a:spcPct val="15000"/>
            </a:spcAft>
            <a:buFont typeface="Arial" panose="020B0604020202020204" pitchFamily="34" charset="0"/>
            <a:buNone/>
          </a:pPr>
          <a:r>
            <a:rPr lang="en-US" sz="1900" i="1" kern="1200" dirty="0">
              <a:latin typeface="Gill Sans MT" panose="020B0502020104020203" pitchFamily="34" charset="0"/>
            </a:rPr>
            <a:t>Learning objective: </a:t>
          </a:r>
          <a:r>
            <a:rPr lang="en-GB" sz="1900" i="1" kern="1200" dirty="0">
              <a:latin typeface="Gill Sans MT" panose="020B0502020104020203" pitchFamily="34" charset="0"/>
            </a:rPr>
            <a:t>Gain a foundational knowledge of planning and carrying out facilitation</a:t>
          </a:r>
          <a:endParaRPr lang="en-GB" sz="1900" kern="1200" dirty="0"/>
        </a:p>
      </dsp:txBody>
      <dsp:txXfrm>
        <a:off x="0" y="1526742"/>
        <a:ext cx="9915789" cy="793012"/>
      </dsp:txXfrm>
    </dsp:sp>
    <dsp:sp modelId="{0F46AB32-533B-9241-A9E1-46579D74EE24}">
      <dsp:nvSpPr>
        <dsp:cNvPr id="0" name=""/>
        <dsp:cNvSpPr/>
      </dsp:nvSpPr>
      <dsp:spPr>
        <a:xfrm>
          <a:off x="495789" y="1246302"/>
          <a:ext cx="6941052" cy="56088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355" tIns="0" rIns="262355" bIns="0" numCol="1" spcCol="1270" anchor="ctr" anchorCtr="0">
          <a:noAutofit/>
        </a:bodyPr>
        <a:lstStyle/>
        <a:p>
          <a:pPr marL="0" lvl="0" indent="0" algn="l" defTabSz="844550">
            <a:lnSpc>
              <a:spcPct val="90000"/>
            </a:lnSpc>
            <a:spcBef>
              <a:spcPct val="0"/>
            </a:spcBef>
            <a:spcAft>
              <a:spcPct val="35000"/>
            </a:spcAft>
            <a:buFont typeface="Arial" panose="020B0604020202020204" pitchFamily="34" charset="0"/>
            <a:buNone/>
          </a:pPr>
          <a:r>
            <a:rPr lang="en-GB" sz="1900" i="0" kern="1200" dirty="0">
              <a:latin typeface="Gill Sans MT" panose="020B0502020104020203" pitchFamily="34" charset="0"/>
            </a:rPr>
            <a:t>2. Planning and doing facilitation</a:t>
          </a:r>
          <a:endParaRPr lang="en-GB" sz="1900" i="0" kern="1200" dirty="0"/>
        </a:p>
      </dsp:txBody>
      <dsp:txXfrm>
        <a:off x="523169" y="1273682"/>
        <a:ext cx="6886292" cy="506120"/>
      </dsp:txXfrm>
    </dsp:sp>
    <dsp:sp modelId="{67E63FB8-C5A2-E04F-814E-82D623EAAD8C}">
      <dsp:nvSpPr>
        <dsp:cNvPr id="0" name=""/>
        <dsp:cNvSpPr/>
      </dsp:nvSpPr>
      <dsp:spPr>
        <a:xfrm>
          <a:off x="0" y="2702794"/>
          <a:ext cx="9915789" cy="1047375"/>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9575" tIns="395732" rIns="769575" bIns="135128" numCol="1" spcCol="1270" anchor="t" anchorCtr="0">
          <a:noAutofit/>
        </a:bodyPr>
        <a:lstStyle/>
        <a:p>
          <a:pPr marL="171450" lvl="1" indent="-171450" algn="l" defTabSz="844550">
            <a:lnSpc>
              <a:spcPct val="90000"/>
            </a:lnSpc>
            <a:spcBef>
              <a:spcPct val="0"/>
            </a:spcBef>
            <a:spcAft>
              <a:spcPct val="15000"/>
            </a:spcAft>
            <a:buFont typeface="Arial" panose="020B0604020202020204" pitchFamily="34" charset="0"/>
            <a:buNone/>
          </a:pPr>
          <a:r>
            <a:rPr lang="en-US" sz="1900" i="1" kern="1200" dirty="0">
              <a:latin typeface="Gill Sans MT" panose="020B0502020104020203" pitchFamily="34" charset="0"/>
            </a:rPr>
            <a:t>Learning objective:  Think about the role of a facilitator in community conservation and the skills and qualities needed</a:t>
          </a:r>
          <a:endParaRPr lang="en-GB" sz="1900" kern="1200" dirty="0"/>
        </a:p>
      </dsp:txBody>
      <dsp:txXfrm>
        <a:off x="0" y="2702794"/>
        <a:ext cx="9915789" cy="1047375"/>
      </dsp:txXfrm>
    </dsp:sp>
    <dsp:sp modelId="{F700A760-288F-FD4C-B03D-414F659CCD2D}">
      <dsp:nvSpPr>
        <dsp:cNvPr id="0" name=""/>
        <dsp:cNvSpPr/>
      </dsp:nvSpPr>
      <dsp:spPr>
        <a:xfrm>
          <a:off x="495789" y="2422354"/>
          <a:ext cx="6941052" cy="56088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355" tIns="0" rIns="262355" bIns="0" numCol="1" spcCol="1270" anchor="ctr" anchorCtr="0">
          <a:noAutofit/>
        </a:bodyPr>
        <a:lstStyle/>
        <a:p>
          <a:pPr marL="0" lvl="0" indent="0" algn="l" defTabSz="844550">
            <a:lnSpc>
              <a:spcPct val="90000"/>
            </a:lnSpc>
            <a:spcBef>
              <a:spcPct val="0"/>
            </a:spcBef>
            <a:spcAft>
              <a:spcPct val="35000"/>
            </a:spcAft>
            <a:buFont typeface="Arial" panose="020B0604020202020204" pitchFamily="34" charset="0"/>
            <a:buNone/>
          </a:pPr>
          <a:r>
            <a:rPr lang="en-US" sz="1900" i="0" kern="1200" dirty="0">
              <a:latin typeface="Gill Sans MT" panose="020B0502020104020203" pitchFamily="34" charset="0"/>
            </a:rPr>
            <a:t>3. Facilitators</a:t>
          </a:r>
          <a:endParaRPr lang="en-GB" sz="1900" i="0" kern="1200" dirty="0"/>
        </a:p>
      </dsp:txBody>
      <dsp:txXfrm>
        <a:off x="523169" y="2449734"/>
        <a:ext cx="6886292" cy="506120"/>
      </dsp:txXfrm>
    </dsp:sp>
    <dsp:sp modelId="{E958C533-68B9-AA45-8067-ACDBB38957F8}">
      <dsp:nvSpPr>
        <dsp:cNvPr id="0" name=""/>
        <dsp:cNvSpPr/>
      </dsp:nvSpPr>
      <dsp:spPr>
        <a:xfrm>
          <a:off x="0" y="4133209"/>
          <a:ext cx="9915789" cy="1047375"/>
        </a:xfrm>
        <a:prstGeom prst="rect">
          <a:avLst/>
        </a:prstGeom>
        <a:solidFill>
          <a:schemeClr val="lt1">
            <a:alpha val="90000"/>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9575" tIns="395732" rIns="769575" bIns="135128" numCol="1" spcCol="1270" anchor="t" anchorCtr="0">
          <a:noAutofit/>
        </a:bodyPr>
        <a:lstStyle/>
        <a:p>
          <a:pPr marL="171450" lvl="1" indent="-171450" algn="l" defTabSz="844550">
            <a:lnSpc>
              <a:spcPct val="90000"/>
            </a:lnSpc>
            <a:spcBef>
              <a:spcPct val="0"/>
            </a:spcBef>
            <a:spcAft>
              <a:spcPct val="15000"/>
            </a:spcAft>
            <a:buFont typeface="Arial" panose="020B0604020202020204" pitchFamily="34" charset="0"/>
            <a:buNone/>
          </a:pPr>
          <a:r>
            <a:rPr lang="en-US" sz="1900" i="1" kern="1200" dirty="0">
              <a:latin typeface="Gill Sans MT" panose="020B0502020104020203" pitchFamily="34" charset="0"/>
            </a:rPr>
            <a:t>Learning objective: Anticipate challenges in facilitating community meetings and consider how to overcome them</a:t>
          </a:r>
          <a:endParaRPr lang="en-GB" sz="1900" kern="1200" dirty="0"/>
        </a:p>
      </dsp:txBody>
      <dsp:txXfrm>
        <a:off x="0" y="4133209"/>
        <a:ext cx="9915789" cy="1047375"/>
      </dsp:txXfrm>
    </dsp:sp>
    <dsp:sp modelId="{FF3A622F-7BAC-474F-A16E-408D135A3E5D}">
      <dsp:nvSpPr>
        <dsp:cNvPr id="0" name=""/>
        <dsp:cNvSpPr/>
      </dsp:nvSpPr>
      <dsp:spPr>
        <a:xfrm>
          <a:off x="495789" y="3852769"/>
          <a:ext cx="6941052" cy="560880"/>
        </a:xfrm>
        <a:prstGeom prst="round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2355" tIns="0" rIns="262355" bIns="0" numCol="1" spcCol="1270" anchor="ctr" anchorCtr="0">
          <a:noAutofit/>
        </a:bodyPr>
        <a:lstStyle/>
        <a:p>
          <a:pPr marL="0" lvl="0" indent="0" algn="l" defTabSz="844550">
            <a:lnSpc>
              <a:spcPct val="90000"/>
            </a:lnSpc>
            <a:spcBef>
              <a:spcPct val="0"/>
            </a:spcBef>
            <a:spcAft>
              <a:spcPct val="35000"/>
            </a:spcAft>
            <a:buNone/>
          </a:pPr>
          <a:r>
            <a:rPr lang="en-GB" sz="1900" kern="1200" dirty="0">
              <a:latin typeface="Gill Sans MT" panose="020B0502020104020203" pitchFamily="34" charset="77"/>
            </a:rPr>
            <a:t>4. Challenges in facilitation</a:t>
          </a:r>
        </a:p>
      </dsp:txBody>
      <dsp:txXfrm>
        <a:off x="523169" y="3880149"/>
        <a:ext cx="6886292"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1AE39-9E2C-4042-AA2F-402BFC50EED6}" type="datetimeFigureOut">
              <a:rPr lang="en-GB" smtClean="0"/>
              <a:t>10/06/2020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9F6531-0F45-473D-98A2-0AD7B0B43E1D}" type="slidenum">
              <a:rPr lang="en-GB" smtClean="0"/>
              <a:t>‹#›</a:t>
            </a:fld>
            <a:endParaRPr lang="en-GB"/>
          </a:p>
        </p:txBody>
      </p:sp>
    </p:spTree>
    <p:extLst>
      <p:ext uri="{BB962C8B-B14F-4D97-AF65-F5344CB8AC3E}">
        <p14:creationId xmlns:p14="http://schemas.microsoft.com/office/powerpoint/2010/main" val="2936973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E9F6531-0F45-473D-98A2-0AD7B0B43E1D}" type="slidenum">
              <a:rPr lang="en-GB" smtClean="0"/>
              <a:t>1</a:t>
            </a:fld>
            <a:endParaRPr lang="en-GB"/>
          </a:p>
        </p:txBody>
      </p:sp>
    </p:spTree>
    <p:extLst>
      <p:ext uri="{BB962C8B-B14F-4D97-AF65-F5344CB8AC3E}">
        <p14:creationId xmlns:p14="http://schemas.microsoft.com/office/powerpoint/2010/main" val="4266861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D96F20-3C14-47DD-88AA-477478B922AE}" type="slidenum">
              <a:rPr lang="en-GB" smtClean="0"/>
              <a:t>2</a:t>
            </a:fld>
            <a:endParaRPr lang="en-GB"/>
          </a:p>
        </p:txBody>
      </p:sp>
    </p:spTree>
    <p:extLst>
      <p:ext uri="{BB962C8B-B14F-4D97-AF65-F5344CB8AC3E}">
        <p14:creationId xmlns:p14="http://schemas.microsoft.com/office/powerpoint/2010/main" val="2854032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9F6531-0F45-473D-98A2-0AD7B0B43E1D}" type="slidenum">
              <a:rPr lang="en-GB" smtClean="0"/>
              <a:t>3</a:t>
            </a:fld>
            <a:endParaRPr lang="en-GB"/>
          </a:p>
        </p:txBody>
      </p:sp>
    </p:spTree>
    <p:extLst>
      <p:ext uri="{BB962C8B-B14F-4D97-AF65-F5344CB8AC3E}">
        <p14:creationId xmlns:p14="http://schemas.microsoft.com/office/powerpoint/2010/main" val="2240902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9F6531-0F45-473D-98A2-0AD7B0B43E1D}" type="slidenum">
              <a:rPr lang="en-GB" smtClean="0"/>
              <a:t>4</a:t>
            </a:fld>
            <a:endParaRPr lang="en-GB"/>
          </a:p>
        </p:txBody>
      </p:sp>
    </p:spTree>
    <p:extLst>
      <p:ext uri="{BB962C8B-B14F-4D97-AF65-F5344CB8AC3E}">
        <p14:creationId xmlns:p14="http://schemas.microsoft.com/office/powerpoint/2010/main" val="71851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9F6531-0F45-473D-98A2-0AD7B0B43E1D}" type="slidenum">
              <a:rPr lang="en-GB" smtClean="0"/>
              <a:t>5</a:t>
            </a:fld>
            <a:endParaRPr lang="en-GB"/>
          </a:p>
        </p:txBody>
      </p:sp>
    </p:spTree>
    <p:extLst>
      <p:ext uri="{BB962C8B-B14F-4D97-AF65-F5344CB8AC3E}">
        <p14:creationId xmlns:p14="http://schemas.microsoft.com/office/powerpoint/2010/main" val="4998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9F6531-0F45-473D-98A2-0AD7B0B43E1D}" type="slidenum">
              <a:rPr lang="en-GB" smtClean="0"/>
              <a:t>8</a:t>
            </a:fld>
            <a:endParaRPr lang="en-GB"/>
          </a:p>
        </p:txBody>
      </p:sp>
    </p:spTree>
    <p:extLst>
      <p:ext uri="{BB962C8B-B14F-4D97-AF65-F5344CB8AC3E}">
        <p14:creationId xmlns:p14="http://schemas.microsoft.com/office/powerpoint/2010/main" val="1814106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9F6531-0F45-473D-98A2-0AD7B0B43E1D}" type="slidenum">
              <a:rPr lang="en-GB" smtClean="0"/>
              <a:t>14</a:t>
            </a:fld>
            <a:endParaRPr lang="en-GB"/>
          </a:p>
        </p:txBody>
      </p:sp>
    </p:spTree>
    <p:extLst>
      <p:ext uri="{BB962C8B-B14F-4D97-AF65-F5344CB8AC3E}">
        <p14:creationId xmlns:p14="http://schemas.microsoft.com/office/powerpoint/2010/main" val="1450496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9F6531-0F45-473D-98A2-0AD7B0B43E1D}" type="slidenum">
              <a:rPr lang="en-GB" smtClean="0"/>
              <a:t>17</a:t>
            </a:fld>
            <a:endParaRPr lang="en-GB"/>
          </a:p>
        </p:txBody>
      </p:sp>
    </p:spTree>
    <p:extLst>
      <p:ext uri="{BB962C8B-B14F-4D97-AF65-F5344CB8AC3E}">
        <p14:creationId xmlns:p14="http://schemas.microsoft.com/office/powerpoint/2010/main" val="205119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9F6531-0F45-473D-98A2-0AD7B0B43E1D}" type="slidenum">
              <a:rPr lang="en-GB" smtClean="0"/>
              <a:t>20</a:t>
            </a:fld>
            <a:endParaRPr lang="en-GB"/>
          </a:p>
        </p:txBody>
      </p:sp>
    </p:spTree>
    <p:extLst>
      <p:ext uri="{BB962C8B-B14F-4D97-AF65-F5344CB8AC3E}">
        <p14:creationId xmlns:p14="http://schemas.microsoft.com/office/powerpoint/2010/main" val="46001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5AFCB61-1AAC-3144-9D09-532351D24463}"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134500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22771F-B19E-2149-8D5D-0F21E62E870A}"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1284738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0A522F2-07A8-2044-A994-267AF8114FB2}"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3420133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87E0602-AAE9-EF42-A9CF-1639F8D9943E}" type="datetime1">
              <a:rPr lang="en-GB" smtClean="0"/>
              <a:t>10/06/2020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3588852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A8164A5-54AD-5646-B61B-5B8FDE7AAEB4}" type="datetime1">
              <a:rPr lang="en-GB" smtClean="0"/>
              <a:t>10/06/2020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A507198-FB96-4B84-AC65-33D30F428326}"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5C4B77-9EDE-9B4F-A9BB-2C31186FA8AE}"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1287389" y="6096000"/>
            <a:ext cx="904611" cy="762000"/>
          </a:xfrm>
        </p:spPr>
        <p:txBody>
          <a:bodyPr/>
          <a:lstStyle>
            <a:lvl1pPr>
              <a:defRPr sz="1400">
                <a:latin typeface="Gill Sans MT" charset="0"/>
                <a:ea typeface="Gill Sans MT" charset="0"/>
                <a:cs typeface="Gill Sans MT" charset="0"/>
              </a:defRPr>
            </a:lvl1pPr>
          </a:lstStyle>
          <a:p>
            <a:fld id="{F37E35ED-8B68-044A-BAE8-8E9812083E95}"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B509B32-5D7A-114C-BA4F-0FE974E3FC6C}" type="datetime1">
              <a:rPr lang="en-GB" smtClean="0"/>
              <a:t>10/06/2020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A507198-FB96-4B84-AC65-33D30F428326}"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0C7FBC-9B2E-6A40-8BC7-82F85622F7C8}" type="datetime1">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507198-FB96-4B84-AC65-33D30F428326}" type="slidenum">
              <a:rPr lang="en-GB" smtClean="0"/>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10309F-78CB-0A46-91B6-B81B8572E1CD}" type="datetime1">
              <a:rPr lang="en-GB" smtClean="0"/>
              <a:t>10/06/2020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507198-FB96-4B84-AC65-33D30F428326}" type="slidenum">
              <a:rPr lang="en-GB" smtClean="0"/>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C72A11-4CA8-284C-A0C7-548C255E21F6}" type="datetime1">
              <a:rPr lang="en-GB" smtClean="0"/>
              <a:t>10/06/2020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507198-FB96-4B84-AC65-33D30F428326}" type="slidenum">
              <a:rPr lang="en-GB" smtClean="0"/>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BE41C-345C-8B4E-A145-5E70C430959F}" type="datetime1">
              <a:rPr lang="en-GB" smtClean="0"/>
              <a:t>10/06/2020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507198-FB96-4B84-AC65-33D30F42832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02C2315-84D0-644D-AB32-D5A47A0E2528}"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1719244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BD51391-0DFC-9E4B-BBC0-27103E9FBAA9}" type="datetime1">
              <a:rPr lang="en-GB" smtClean="0"/>
              <a:t>10/06/2020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A507198-FB96-4B84-AC65-33D30F428326}"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ECA93E6-0D65-B047-BDB6-70EBD0DBDCF0}" type="datetime1">
              <a:rPr lang="en-GB" smtClean="0"/>
              <a:t>10/06/2020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A507198-FB96-4B84-AC65-33D30F428326}"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12B0C2-C360-1841-99D9-C034A67DF606}"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07198-FB96-4B84-AC65-33D30F428326}" type="slidenum">
              <a:rPr lang="en-GB" smtClean="0"/>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6DDA09-C2F5-7D41-A1A8-B30F7B974F0C}"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07198-FB96-4B84-AC65-33D30F42832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9BF7C2-0889-BE42-8016-13B432230F5C}" type="datetime1">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3166365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BB899F1-033F-6145-8125-B974D33623D5}" type="datetime1">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102846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1AB51C0-D7DD-7042-9FF6-921ED16330A7}" type="datetime1">
              <a:rPr lang="en-GB" smtClean="0"/>
              <a:t>10/06/2020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1723942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06C02C3-47F1-4247-A77E-8774B215613E}" type="datetime1">
              <a:rPr lang="en-GB" smtClean="0"/>
              <a:t>10/06/2020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1315848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D8A4FE-4C7E-9943-B2F4-50F78D885246}" type="datetime1">
              <a:rPr lang="en-GB" smtClean="0"/>
              <a:t>10/06/2020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276339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291375-31C4-C448-A688-832D6C0B0AF4}" type="datetime1">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302794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3F487A-3B98-E94D-A842-3B0B0F6B619E}" type="datetime1">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507198-FB96-4B84-AC65-33D30F428326}" type="slidenum">
              <a:rPr lang="en-GB" smtClean="0"/>
              <a:t>‹#›</a:t>
            </a:fld>
            <a:endParaRPr lang="en-GB"/>
          </a:p>
        </p:txBody>
      </p:sp>
    </p:spTree>
    <p:extLst>
      <p:ext uri="{BB962C8B-B14F-4D97-AF65-F5344CB8AC3E}">
        <p14:creationId xmlns:p14="http://schemas.microsoft.com/office/powerpoint/2010/main" val="374209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EC92F-3D0E-9244-874B-C9E1EB937AFC}" type="datetime1">
              <a:rPr lang="en-GB" smtClean="0"/>
              <a:t>10/06/2020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07198-FB96-4B84-AC65-33D30F428326}" type="slidenum">
              <a:rPr lang="en-GB" smtClean="0"/>
              <a:t>‹#›</a:t>
            </a:fld>
            <a:endParaRPr lang="en-GB"/>
          </a:p>
        </p:txBody>
      </p:sp>
    </p:spTree>
    <p:extLst>
      <p:ext uri="{BB962C8B-B14F-4D97-AF65-F5344CB8AC3E}">
        <p14:creationId xmlns:p14="http://schemas.microsoft.com/office/powerpoint/2010/main" val="1380578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953D407-9FF6-174B-85B7-EBF0D3EC0C22}" type="datetime1">
              <a:rPr lang="en-GB" smtClean="0"/>
              <a:t>10/06/2020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A507198-FB96-4B84-AC65-33D30F428326}"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9802530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hyperlink" Target="https://www.iied.org/UWA-warden-training"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v.uk/government/collections/illegal-wildlife-trade-iwt-challenge-fund" TargetMode="External"/><Relationship Id="rId2" Type="http://schemas.openxmlformats.org/officeDocument/2006/relationships/hyperlink" Target="https://www.iied.org/park-action-plans-increasing-community-engagement-tackling-wildlife-crime" TargetMode="External"/><Relationship Id="rId1" Type="http://schemas.openxmlformats.org/officeDocument/2006/relationships/slideLayout" Target="../slideLayouts/slideLayout14.xml"/><Relationship Id="rId6" Type="http://schemas.openxmlformats.org/officeDocument/2006/relationships/image" Target="../media/image3.emf"/><Relationship Id="rId5" Type="http://schemas.openxmlformats.org/officeDocument/2006/relationships/image" Target="../media/image2.jpe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2" Type="http://schemas.openxmlformats.org/officeDocument/2006/relationships/hyperlink" Target="https://en.wikipedia.org/wiki/Facilitation_(business)"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385" y="1228300"/>
            <a:ext cx="8361229" cy="2459534"/>
          </a:xfrm>
        </p:spPr>
        <p:txBody>
          <a:bodyPr anchor="t">
            <a:noAutofit/>
          </a:bodyPr>
          <a:lstStyle/>
          <a:p>
            <a:r>
              <a:rPr lang="en-GB" sz="4400" b="1" cap="none" dirty="0">
                <a:solidFill>
                  <a:srgbClr val="000099"/>
                </a:solidFill>
                <a:latin typeface="Gill Sans MT" charset="0"/>
                <a:ea typeface="Gill Sans MT" charset="0"/>
                <a:cs typeface="Gill Sans MT" charset="0"/>
              </a:rPr>
              <a:t>Module 4</a:t>
            </a:r>
            <a:br>
              <a:rPr lang="en-GB" sz="4400" b="1" cap="none" dirty="0">
                <a:solidFill>
                  <a:srgbClr val="000099"/>
                </a:solidFill>
                <a:latin typeface="Gill Sans MT" charset="0"/>
                <a:ea typeface="Gill Sans MT" charset="0"/>
                <a:cs typeface="Gill Sans MT" charset="0"/>
              </a:rPr>
            </a:br>
            <a:r>
              <a:rPr lang="en-GB" sz="4400" b="1" cap="none" dirty="0">
                <a:solidFill>
                  <a:srgbClr val="000099"/>
                </a:solidFill>
                <a:latin typeface="Gill Sans MT" charset="0"/>
                <a:ea typeface="Gill Sans MT" charset="0"/>
                <a:cs typeface="Gill Sans MT" charset="0"/>
              </a:rPr>
              <a:t>-</a:t>
            </a:r>
            <a:br>
              <a:rPr lang="en-GB" sz="4400" b="1" dirty="0">
                <a:solidFill>
                  <a:srgbClr val="000099"/>
                </a:solidFill>
                <a:latin typeface="Gill Sans MT" charset="0"/>
                <a:ea typeface="Gill Sans MT" charset="0"/>
                <a:cs typeface="Gill Sans MT" charset="0"/>
              </a:rPr>
            </a:br>
            <a:r>
              <a:rPr lang="en-GB" sz="4400" b="1" cap="none" dirty="0">
                <a:solidFill>
                  <a:srgbClr val="000099"/>
                </a:solidFill>
                <a:latin typeface="Gill Sans MT" charset="0"/>
                <a:ea typeface="Gill Sans MT" charset="0"/>
                <a:cs typeface="Gill Sans MT" charset="0"/>
              </a:rPr>
              <a:t>Facilitating community meetings</a:t>
            </a:r>
            <a:endParaRPr lang="en-GB" sz="4400" b="1" cap="none" dirty="0">
              <a:solidFill>
                <a:srgbClr val="000099"/>
              </a:solidFill>
              <a:latin typeface="Gill Sans MT" charset="0"/>
            </a:endParaRPr>
          </a:p>
        </p:txBody>
      </p:sp>
      <p:sp>
        <p:nvSpPr>
          <p:cNvPr id="5" name="Subtitle 4"/>
          <p:cNvSpPr>
            <a:spLocks noGrp="1"/>
          </p:cNvSpPr>
          <p:nvPr>
            <p:ph type="subTitle" idx="1"/>
          </p:nvPr>
        </p:nvSpPr>
        <p:spPr>
          <a:xfrm>
            <a:off x="1915385" y="4101837"/>
            <a:ext cx="8361229" cy="1610983"/>
          </a:xfrm>
        </p:spPr>
        <p:txBody>
          <a:bodyPr>
            <a:normAutofit/>
          </a:bodyPr>
          <a:lstStyle/>
          <a:p>
            <a:r>
              <a:rPr lang="en-GB" sz="2800" b="1" dirty="0">
                <a:solidFill>
                  <a:srgbClr val="000099"/>
                </a:solidFill>
                <a:latin typeface="Gill Sans MT" panose="020B0502020104020203" pitchFamily="34" charset="0"/>
              </a:rPr>
              <a:t>Uganda Wildlife Authority </a:t>
            </a:r>
          </a:p>
          <a:p>
            <a:r>
              <a:rPr lang="en-GB" sz="2800" b="1" dirty="0">
                <a:solidFill>
                  <a:srgbClr val="000099"/>
                </a:solidFill>
                <a:latin typeface="Gill Sans MT" panose="020B0502020104020203" pitchFamily="34" charset="0"/>
              </a:rPr>
              <a:t>Community Conservation Wardens</a:t>
            </a:r>
          </a:p>
          <a:p>
            <a:r>
              <a:rPr lang="en-GB" sz="2800" b="1" dirty="0">
                <a:solidFill>
                  <a:srgbClr val="000099"/>
                </a:solidFill>
                <a:latin typeface="Gill Sans MT" panose="020B0502020104020203" pitchFamily="34" charset="0"/>
              </a:rPr>
              <a:t>Training Pack: 2018 &amp; 2019</a:t>
            </a:r>
          </a:p>
          <a:p>
            <a:endParaRPr lang="en-GB" sz="2400" b="1" dirty="0">
              <a:solidFill>
                <a:srgbClr val="000099"/>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9252" y="4769947"/>
            <a:ext cx="1212265" cy="1885746"/>
          </a:xfrm>
          <a:prstGeom prst="rect">
            <a:avLst/>
          </a:prstGeom>
        </p:spPr>
      </p:pic>
      <p:sp>
        <p:nvSpPr>
          <p:cNvPr id="3" name="Slide Number Placeholder 2"/>
          <p:cNvSpPr>
            <a:spLocks noGrp="1"/>
          </p:cNvSpPr>
          <p:nvPr>
            <p:ph type="sldNum" sz="quarter" idx="12"/>
          </p:nvPr>
        </p:nvSpPr>
        <p:spPr/>
        <p:txBody>
          <a:bodyPr/>
          <a:lstStyle/>
          <a:p>
            <a:fld id="{AA507198-FB96-4B84-AC65-33D30F428326}" type="slidenum">
              <a:rPr lang="en-GB" smtClean="0"/>
              <a:t>1</a:t>
            </a:fld>
            <a:endParaRPr lang="en-GB"/>
          </a:p>
        </p:txBody>
      </p:sp>
    </p:spTree>
    <p:extLst>
      <p:ext uri="{BB962C8B-B14F-4D97-AF65-F5344CB8AC3E}">
        <p14:creationId xmlns:p14="http://schemas.microsoft.com/office/powerpoint/2010/main" val="3985360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10</a:t>
            </a:fld>
            <a:endParaRPr lang="en-GB"/>
          </a:p>
        </p:txBody>
      </p:sp>
      <p:sp>
        <p:nvSpPr>
          <p:cNvPr id="4" name="Content Placeholder 2"/>
          <p:cNvSpPr txBox="1">
            <a:spLocks/>
          </p:cNvSpPr>
          <p:nvPr/>
        </p:nvSpPr>
        <p:spPr>
          <a:xfrm>
            <a:off x="1399310" y="1335314"/>
            <a:ext cx="9669717" cy="5118072"/>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2400" dirty="0">
                <a:latin typeface="Gill Sans MT" charset="0"/>
                <a:ea typeface="Gill Sans MT" charset="0"/>
                <a:cs typeface="Gill Sans MT" charset="0"/>
              </a:rPr>
              <a:t>Priorities: what absolutely must be covered?</a:t>
            </a:r>
          </a:p>
          <a:p>
            <a:r>
              <a:rPr lang="en-US" sz="2400" dirty="0">
                <a:latin typeface="Gill Sans MT" charset="0"/>
                <a:ea typeface="Gill Sans MT" charset="0"/>
                <a:cs typeface="Gill Sans MT" charset="0"/>
              </a:rPr>
              <a:t>Outcomes: what do we need to accomplish at the meeting? A plan, an agreement, some ideas?</a:t>
            </a:r>
          </a:p>
          <a:p>
            <a:r>
              <a:rPr lang="en-US" sz="2400" dirty="0">
                <a:latin typeface="Gill Sans MT" charset="0"/>
                <a:ea typeface="Gill Sans MT" charset="0"/>
                <a:cs typeface="Gill Sans MT" charset="0"/>
              </a:rPr>
              <a:t>Timing: do not attempt to do too many things in a short amount of time </a:t>
            </a:r>
            <a:r>
              <a:rPr lang="mr-IN" sz="2400" dirty="0">
                <a:latin typeface="Gill Sans MT" charset="0"/>
                <a:ea typeface="Gill Sans MT" charset="0"/>
                <a:cs typeface="Gill Sans MT" charset="0"/>
              </a:rPr>
              <a:t>–</a:t>
            </a:r>
            <a:r>
              <a:rPr lang="en-US" sz="2400" dirty="0">
                <a:latin typeface="Gill Sans MT" charset="0"/>
                <a:ea typeface="Gill Sans MT" charset="0"/>
                <a:cs typeface="Gill Sans MT" charset="0"/>
              </a:rPr>
              <a:t> be realistic, and do your priority tasks well</a:t>
            </a:r>
          </a:p>
          <a:p>
            <a:r>
              <a:rPr lang="en-US" sz="2400" dirty="0">
                <a:latin typeface="Gill Sans MT" charset="0"/>
                <a:ea typeface="Gill Sans MT" charset="0"/>
                <a:cs typeface="Gill Sans MT" charset="0"/>
              </a:rPr>
              <a:t>First item on the agenda should be setting </a:t>
            </a:r>
            <a:r>
              <a:rPr lang="en-US" sz="2400" b="1" dirty="0">
                <a:latin typeface="Gill Sans MT" charset="0"/>
                <a:ea typeface="Gill Sans MT" charset="0"/>
                <a:cs typeface="Gill Sans MT" charset="0"/>
              </a:rPr>
              <a:t>ground rules</a:t>
            </a:r>
            <a:r>
              <a:rPr lang="en-US" sz="2400" dirty="0">
                <a:latin typeface="Gill Sans MT" charset="0"/>
                <a:ea typeface="Gill Sans MT" charset="0"/>
                <a:cs typeface="Gill Sans MT" charset="0"/>
              </a:rPr>
              <a:t> for the meeting; such as being open-minded, not dismissing the ideas of others, not interrupting. Ask participants for their suggestions</a:t>
            </a:r>
          </a:p>
          <a:p>
            <a:r>
              <a:rPr lang="en-US" sz="2400" dirty="0">
                <a:latin typeface="Gill Sans MT" charset="0"/>
                <a:ea typeface="Gill Sans MT" charset="0"/>
                <a:cs typeface="Gill Sans MT" charset="0"/>
              </a:rPr>
              <a:t>Don’t forget to schedule breaks!</a:t>
            </a:r>
          </a:p>
          <a:p>
            <a:r>
              <a:rPr lang="en-US" sz="2400" dirty="0">
                <a:latin typeface="Gill Sans MT" charset="0"/>
                <a:ea typeface="Gill Sans MT" charset="0"/>
                <a:cs typeface="Gill Sans MT" charset="0"/>
              </a:rPr>
              <a:t>Communicate the agenda to your group clearly at the beginning of the meeting (e.g. on flipchart paper) and leave time for questions</a:t>
            </a:r>
          </a:p>
          <a:p>
            <a:endParaRPr lang="en-US" sz="2400" dirty="0"/>
          </a:p>
          <a:p>
            <a:endParaRPr lang="en-US" sz="2400" dirty="0"/>
          </a:p>
        </p:txBody>
      </p:sp>
      <p:sp>
        <p:nvSpPr>
          <p:cNvPr id="5" name="Title 1"/>
          <p:cNvSpPr txBox="1">
            <a:spLocks/>
          </p:cNvSpPr>
          <p:nvPr/>
        </p:nvSpPr>
        <p:spPr>
          <a:xfrm>
            <a:off x="1291771" y="285750"/>
            <a:ext cx="9777256" cy="644950"/>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Your meeting: agenda</a:t>
            </a:r>
          </a:p>
        </p:txBody>
      </p:sp>
    </p:spTree>
    <p:extLst>
      <p:ext uri="{BB962C8B-B14F-4D97-AF65-F5344CB8AC3E}">
        <p14:creationId xmlns:p14="http://schemas.microsoft.com/office/powerpoint/2010/main" val="141453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11</a:t>
            </a:fld>
            <a:endParaRPr lang="en-GB"/>
          </a:p>
        </p:txBody>
      </p:sp>
      <p:sp>
        <p:nvSpPr>
          <p:cNvPr id="4" name="Content Placeholder 2"/>
          <p:cNvSpPr txBox="1">
            <a:spLocks/>
          </p:cNvSpPr>
          <p:nvPr/>
        </p:nvSpPr>
        <p:spPr>
          <a:xfrm>
            <a:off x="1399310" y="1335314"/>
            <a:ext cx="10156814" cy="5118072"/>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3200" dirty="0">
                <a:latin typeface="Gill Sans MT" panose="020B0502020104020203" pitchFamily="34" charset="77"/>
              </a:rPr>
              <a:t>To help you determine what your meeting objective is, complete this sentence: </a:t>
            </a:r>
          </a:p>
          <a:p>
            <a:pPr marL="0" indent="0">
              <a:buNone/>
            </a:pPr>
            <a:endParaRPr lang="en-US" sz="2400" i="1" dirty="0">
              <a:latin typeface="Gill Sans MT" panose="020B0502020104020203" pitchFamily="34" charset="77"/>
            </a:endParaRPr>
          </a:p>
          <a:p>
            <a:pPr marL="0" indent="0" algn="ctr">
              <a:buNone/>
            </a:pPr>
            <a:r>
              <a:rPr lang="en-US" sz="5400" i="1" dirty="0">
                <a:latin typeface="Gill Sans MT" panose="020B0502020104020203" pitchFamily="34" charset="77"/>
              </a:rPr>
              <a:t>“At the close of the meeting, I want the group to...........” </a:t>
            </a:r>
          </a:p>
        </p:txBody>
      </p:sp>
      <p:sp>
        <p:nvSpPr>
          <p:cNvPr id="5" name="Title 1"/>
          <p:cNvSpPr txBox="1">
            <a:spLocks/>
          </p:cNvSpPr>
          <p:nvPr/>
        </p:nvSpPr>
        <p:spPr>
          <a:xfrm>
            <a:off x="1291771" y="285750"/>
            <a:ext cx="9777256" cy="1049564"/>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Focus, focus, focus</a:t>
            </a:r>
          </a:p>
        </p:txBody>
      </p:sp>
    </p:spTree>
    <p:extLst>
      <p:ext uri="{BB962C8B-B14F-4D97-AF65-F5344CB8AC3E}">
        <p14:creationId xmlns:p14="http://schemas.microsoft.com/office/powerpoint/2010/main" val="2692242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12</a:t>
            </a:fld>
            <a:endParaRPr lang="en-GB"/>
          </a:p>
        </p:txBody>
      </p:sp>
      <p:sp>
        <p:nvSpPr>
          <p:cNvPr id="4" name="Content Placeholder 2"/>
          <p:cNvSpPr txBox="1">
            <a:spLocks/>
          </p:cNvSpPr>
          <p:nvPr/>
        </p:nvSpPr>
        <p:spPr>
          <a:xfrm>
            <a:off x="930167" y="1167184"/>
            <a:ext cx="10893972" cy="5391272"/>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2200" dirty="0">
                <a:latin typeface="Gill Sans MT" charset="0"/>
                <a:ea typeface="Gill Sans MT" charset="0"/>
                <a:cs typeface="Gill Sans MT" charset="0"/>
              </a:rPr>
              <a:t>Start the meeting on time </a:t>
            </a:r>
          </a:p>
          <a:p>
            <a:r>
              <a:rPr lang="en-US" sz="2200" dirty="0">
                <a:latin typeface="Gill Sans MT" charset="0"/>
                <a:ea typeface="Gill Sans MT" charset="0"/>
                <a:cs typeface="Gill Sans MT" charset="0"/>
              </a:rPr>
              <a:t>Welcome everyone and make introductions (or ask participants for short introductions)</a:t>
            </a:r>
          </a:p>
          <a:p>
            <a:r>
              <a:rPr lang="en-US" sz="2200" dirty="0">
                <a:latin typeface="Gill Sans MT" charset="0"/>
                <a:ea typeface="Gill Sans MT" charset="0"/>
                <a:cs typeface="Gill Sans MT" charset="0"/>
              </a:rPr>
              <a:t>Review the agenda and make clear the objectives of the meeting</a:t>
            </a:r>
          </a:p>
          <a:p>
            <a:r>
              <a:rPr lang="en-US" sz="2200" dirty="0">
                <a:latin typeface="Gill Sans MT" charset="0"/>
                <a:ea typeface="Gill Sans MT" charset="0"/>
                <a:cs typeface="Gill Sans MT" charset="0"/>
              </a:rPr>
              <a:t>First item: </a:t>
            </a:r>
            <a:r>
              <a:rPr lang="en-US" sz="2200" b="1" dirty="0">
                <a:latin typeface="Gill Sans MT" charset="0"/>
                <a:ea typeface="Gill Sans MT" charset="0"/>
                <a:cs typeface="Gill Sans MT" charset="0"/>
              </a:rPr>
              <a:t>ground rules! </a:t>
            </a:r>
          </a:p>
          <a:p>
            <a:r>
              <a:rPr lang="en-US" sz="2200" dirty="0">
                <a:latin typeface="Gill Sans MT" charset="0"/>
                <a:ea typeface="Gill Sans MT" charset="0"/>
                <a:cs typeface="Gill Sans MT" charset="0"/>
              </a:rPr>
              <a:t>Encourage participation, but stick to the agenda </a:t>
            </a:r>
          </a:p>
          <a:p>
            <a:r>
              <a:rPr lang="en-US" sz="2200" dirty="0">
                <a:latin typeface="Gill Sans MT" charset="0"/>
                <a:ea typeface="Gill Sans MT" charset="0"/>
                <a:cs typeface="Gill Sans MT" charset="0"/>
              </a:rPr>
              <a:t>Avoid detailed decision-making; rather seek commitments or broad consensus</a:t>
            </a:r>
          </a:p>
          <a:p>
            <a:r>
              <a:rPr lang="en-US" sz="2200" dirty="0">
                <a:latin typeface="Gill Sans MT" charset="0"/>
                <a:ea typeface="Gill Sans MT" charset="0"/>
                <a:cs typeface="Gill Sans MT" charset="0"/>
              </a:rPr>
              <a:t>Bring closure to each item before moving onto the next </a:t>
            </a:r>
            <a:r>
              <a:rPr lang="mr-IN" sz="2200" dirty="0">
                <a:latin typeface="Gill Sans MT" charset="0"/>
                <a:ea typeface="Gill Sans MT" charset="0"/>
                <a:cs typeface="Gill Sans MT" charset="0"/>
              </a:rPr>
              <a:t>–</a:t>
            </a:r>
            <a:r>
              <a:rPr lang="en-US" sz="2200" dirty="0">
                <a:latin typeface="Gill Sans MT" charset="0"/>
                <a:ea typeface="Gill Sans MT" charset="0"/>
                <a:cs typeface="Gill Sans MT" charset="0"/>
              </a:rPr>
              <a:t> e.g. with very short summaries</a:t>
            </a:r>
          </a:p>
          <a:p>
            <a:r>
              <a:rPr lang="en-US" sz="2200" dirty="0">
                <a:latin typeface="Gill Sans MT" charset="0"/>
                <a:ea typeface="Gill Sans MT" charset="0"/>
                <a:cs typeface="Gill Sans MT" charset="0"/>
              </a:rPr>
              <a:t>Summarize overall at the end of the meeting, including results and follow-ups if applicable</a:t>
            </a:r>
          </a:p>
          <a:p>
            <a:r>
              <a:rPr lang="en-US" sz="2200" dirty="0">
                <a:latin typeface="Gill Sans MT" charset="0"/>
                <a:ea typeface="Gill Sans MT" charset="0"/>
                <a:cs typeface="Gill Sans MT" charset="0"/>
              </a:rPr>
              <a:t>Close the meeting (thanking all participants!)</a:t>
            </a:r>
          </a:p>
          <a:p>
            <a:pPr marL="0" indent="0" algn="ctr">
              <a:buNone/>
            </a:pPr>
            <a:r>
              <a:rPr lang="en-US" sz="2800" i="1" dirty="0">
                <a:latin typeface="Gill Sans MT" charset="0"/>
                <a:ea typeface="Gill Sans MT" charset="0"/>
                <a:cs typeface="Gill Sans MT" charset="0"/>
              </a:rPr>
              <a:t>Take notes, or ask another participant to take notes. If holding a follow-up meeting, this will be essential</a:t>
            </a:r>
            <a:endParaRPr lang="en-US" sz="2800" i="1" dirty="0">
              <a:effectLst/>
              <a:latin typeface="Gill Sans MT" charset="0"/>
              <a:ea typeface="Gill Sans MT" charset="0"/>
              <a:cs typeface="Gill Sans MT" charset="0"/>
            </a:endParaRPr>
          </a:p>
        </p:txBody>
      </p:sp>
      <p:sp>
        <p:nvSpPr>
          <p:cNvPr id="5" name="Title 1"/>
          <p:cNvSpPr txBox="1">
            <a:spLocks/>
          </p:cNvSpPr>
          <p:nvPr/>
        </p:nvSpPr>
        <p:spPr>
          <a:xfrm>
            <a:off x="930167" y="143861"/>
            <a:ext cx="10138860" cy="644950"/>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Your meeting: flow</a:t>
            </a:r>
          </a:p>
        </p:txBody>
      </p:sp>
    </p:spTree>
    <p:extLst>
      <p:ext uri="{BB962C8B-B14F-4D97-AF65-F5344CB8AC3E}">
        <p14:creationId xmlns:p14="http://schemas.microsoft.com/office/powerpoint/2010/main" val="332024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13</a:t>
            </a:fld>
            <a:endParaRPr lang="en-GB"/>
          </a:p>
        </p:txBody>
      </p:sp>
      <p:sp>
        <p:nvSpPr>
          <p:cNvPr id="4" name="Content Placeholder 2"/>
          <p:cNvSpPr txBox="1">
            <a:spLocks/>
          </p:cNvSpPr>
          <p:nvPr/>
        </p:nvSpPr>
        <p:spPr>
          <a:xfrm>
            <a:off x="1030288" y="1033153"/>
            <a:ext cx="10038739" cy="5420233"/>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2400" dirty="0">
                <a:latin typeface="Gill Sans MT" charset="0"/>
                <a:ea typeface="Gill Sans MT" charset="0"/>
                <a:cs typeface="Gill Sans MT" charset="0"/>
              </a:rPr>
              <a:t>Keep the group moving towards its aims</a:t>
            </a:r>
          </a:p>
          <a:p>
            <a:pPr lvl="1"/>
            <a:r>
              <a:rPr lang="en-US" sz="2400" dirty="0">
                <a:latin typeface="Gill Sans MT" charset="0"/>
                <a:ea typeface="Gill Sans MT" charset="0"/>
                <a:cs typeface="Gill Sans MT" charset="0"/>
              </a:rPr>
              <a:t>“This is a very interesting conversation, but it’d be great to hear what you think about the topic at hand today...”</a:t>
            </a:r>
          </a:p>
          <a:p>
            <a:r>
              <a:rPr lang="en-US" sz="2400" dirty="0">
                <a:latin typeface="Gill Sans MT" charset="0"/>
                <a:ea typeface="Gill Sans MT" charset="0"/>
                <a:cs typeface="Gill Sans MT" charset="0"/>
              </a:rPr>
              <a:t>Keep everyone interested</a:t>
            </a:r>
          </a:p>
          <a:p>
            <a:pPr lvl="1"/>
            <a:r>
              <a:rPr lang="en-US" sz="2400" dirty="0">
                <a:latin typeface="Gill Sans MT" charset="0"/>
                <a:ea typeface="Gill Sans MT" charset="0"/>
                <a:cs typeface="Gill Sans MT" charset="0"/>
              </a:rPr>
              <a:t>Take short breaks if you can see the group is getting tired or frustrated</a:t>
            </a:r>
          </a:p>
          <a:p>
            <a:pPr lvl="1"/>
            <a:r>
              <a:rPr lang="en-US" sz="2400" dirty="0">
                <a:latin typeface="Gill Sans MT" charset="0"/>
                <a:ea typeface="Gill Sans MT" charset="0"/>
                <a:cs typeface="Gill Sans MT" charset="0"/>
              </a:rPr>
              <a:t>Try an </a:t>
            </a:r>
            <a:r>
              <a:rPr lang="en-US" sz="2400" dirty="0" err="1">
                <a:latin typeface="Gill Sans MT" charset="0"/>
                <a:ea typeface="Gill Sans MT" charset="0"/>
                <a:cs typeface="Gill Sans MT" charset="0"/>
              </a:rPr>
              <a:t>energiser</a:t>
            </a:r>
            <a:r>
              <a:rPr lang="en-US" sz="2400" dirty="0">
                <a:latin typeface="Gill Sans MT" charset="0"/>
                <a:ea typeface="Gill Sans MT" charset="0"/>
                <a:cs typeface="Gill Sans MT" charset="0"/>
              </a:rPr>
              <a:t> activity like standing up and stretching</a:t>
            </a:r>
          </a:p>
          <a:p>
            <a:r>
              <a:rPr lang="en-US" sz="2400" dirty="0">
                <a:latin typeface="Gill Sans MT" charset="0"/>
                <a:ea typeface="Gill Sans MT" charset="0"/>
                <a:cs typeface="Gill Sans MT" charset="0"/>
              </a:rPr>
              <a:t>Create a safe and empowering atmosphere to get the best contribution from everyone</a:t>
            </a:r>
          </a:p>
          <a:p>
            <a:pPr lvl="1"/>
            <a:r>
              <a:rPr lang="en-US" sz="2400" dirty="0">
                <a:latin typeface="Gill Sans MT" charset="0"/>
                <a:ea typeface="Gill Sans MT" charset="0"/>
                <a:cs typeface="Gill Sans MT" charset="0"/>
              </a:rPr>
              <a:t>Remind people of the ground rules if necessary </a:t>
            </a:r>
          </a:p>
          <a:p>
            <a:r>
              <a:rPr lang="en-US" sz="2400" dirty="0">
                <a:latin typeface="Gill Sans MT" charset="0"/>
                <a:ea typeface="Gill Sans MT" charset="0"/>
                <a:cs typeface="Gill Sans MT" charset="0"/>
              </a:rPr>
              <a:t>Make sure everybody gets a chance to speak</a:t>
            </a:r>
          </a:p>
          <a:p>
            <a:pPr lvl="1"/>
            <a:r>
              <a:rPr lang="en-US" sz="2400" dirty="0">
                <a:latin typeface="Gill Sans MT" charset="0"/>
                <a:ea typeface="Gill Sans MT" charset="0"/>
                <a:cs typeface="Gill Sans MT" charset="0"/>
              </a:rPr>
              <a:t>Ask quiet or reluctant people for their opinions, but be sensitive that they might feel shy or awkward</a:t>
            </a:r>
          </a:p>
          <a:p>
            <a:endParaRPr lang="en-US" sz="2400" dirty="0"/>
          </a:p>
        </p:txBody>
      </p:sp>
      <p:sp>
        <p:nvSpPr>
          <p:cNvPr id="5" name="Title 1"/>
          <p:cNvSpPr txBox="1">
            <a:spLocks/>
          </p:cNvSpPr>
          <p:nvPr/>
        </p:nvSpPr>
        <p:spPr>
          <a:xfrm>
            <a:off x="1030288" y="285750"/>
            <a:ext cx="10405649" cy="747403"/>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Your meeting: key elements </a:t>
            </a:r>
            <a:r>
              <a:rPr lang="en-GB" sz="4000" b="1">
                <a:solidFill>
                  <a:srgbClr val="000099"/>
                </a:solidFill>
                <a:latin typeface="Gill Sans MT" panose="020B0502020104020203" pitchFamily="34" charset="0"/>
              </a:rPr>
              <a:t>of facilitation</a:t>
            </a:r>
            <a:endParaRPr lang="en-GB" sz="4000" b="1" dirty="0">
              <a:solidFill>
                <a:srgbClr val="000099"/>
              </a:solidFill>
              <a:latin typeface="Gill Sans MT" panose="020B0502020104020203" pitchFamily="34" charset="0"/>
            </a:endParaRPr>
          </a:p>
        </p:txBody>
      </p:sp>
    </p:spTree>
    <p:extLst>
      <p:ext uri="{BB962C8B-B14F-4D97-AF65-F5344CB8AC3E}">
        <p14:creationId xmlns:p14="http://schemas.microsoft.com/office/powerpoint/2010/main" val="175131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6" y="1480458"/>
            <a:ext cx="8361229" cy="1569567"/>
          </a:xfrm>
        </p:spPr>
        <p:txBody>
          <a:bodyPr>
            <a:normAutofit/>
          </a:bodyPr>
          <a:lstStyle/>
          <a:p>
            <a:r>
              <a:rPr lang="en-US" sz="4000" b="1" dirty="0">
                <a:solidFill>
                  <a:srgbClr val="000099"/>
                </a:solidFill>
                <a:latin typeface="Gill Sans MT" panose="020B0502020104020203" pitchFamily="34" charset="0"/>
              </a:rPr>
              <a:t>3. facilitators</a:t>
            </a:r>
            <a:endParaRPr lang="en-GB" sz="4000" b="1" dirty="0">
              <a:solidFill>
                <a:srgbClr val="000099"/>
              </a:solidFill>
              <a:latin typeface="Gill Sans MT" panose="020B0502020104020203" pitchFamily="34" charset="0"/>
            </a:endParaRPr>
          </a:p>
        </p:txBody>
      </p:sp>
      <p:sp>
        <p:nvSpPr>
          <p:cNvPr id="3" name="Content Placeholder 2"/>
          <p:cNvSpPr>
            <a:spLocks noGrp="1"/>
          </p:cNvSpPr>
          <p:nvPr>
            <p:ph type="subTitle" idx="1"/>
          </p:nvPr>
        </p:nvSpPr>
        <p:spPr>
          <a:xfrm>
            <a:off x="2679905" y="3238709"/>
            <a:ext cx="6831673" cy="1790461"/>
          </a:xfrm>
        </p:spPr>
        <p:txBody>
          <a:bodyPr>
            <a:normAutofit/>
          </a:bodyPr>
          <a:lstStyle/>
          <a:p>
            <a:r>
              <a:rPr lang="en-US" sz="3200" i="1" dirty="0">
                <a:solidFill>
                  <a:schemeClr val="tx1"/>
                </a:solidFill>
                <a:latin typeface="Gill Sans MT" panose="020B0502020104020203" pitchFamily="34" charset="0"/>
              </a:rPr>
              <a:t>Learning Objective 3: Think about the role of a facilitator in community conservation and the skills and qualities needed </a:t>
            </a:r>
          </a:p>
          <a:p>
            <a:pPr marL="0" indent="0">
              <a:buNone/>
            </a:pPr>
            <a:endParaRPr lang="en-US" b="1" dirty="0">
              <a:solidFill>
                <a:schemeClr val="tx1"/>
              </a:solidFill>
              <a:latin typeface="Gill Sans MT" panose="020B0502020104020203" pitchFamily="34" charset="0"/>
            </a:endParaRPr>
          </a:p>
        </p:txBody>
      </p:sp>
      <p:sp>
        <p:nvSpPr>
          <p:cNvPr id="7" name="Slide Number Placeholder 6"/>
          <p:cNvSpPr>
            <a:spLocks noGrp="1"/>
          </p:cNvSpPr>
          <p:nvPr>
            <p:ph type="sldNum" sz="quarter" idx="12"/>
          </p:nvPr>
        </p:nvSpPr>
        <p:spPr/>
        <p:txBody>
          <a:bodyPr/>
          <a:lstStyle/>
          <a:p>
            <a:fld id="{AA507198-FB96-4B84-AC65-33D30F428326}" type="slidenum">
              <a:rPr lang="en-GB" smtClean="0"/>
              <a:t>14</a:t>
            </a:fld>
            <a:endParaRPr lang="en-GB"/>
          </a:p>
        </p:txBody>
      </p:sp>
    </p:spTree>
    <p:extLst>
      <p:ext uri="{BB962C8B-B14F-4D97-AF65-F5344CB8AC3E}">
        <p14:creationId xmlns:p14="http://schemas.microsoft.com/office/powerpoint/2010/main" val="898842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15</a:t>
            </a:fld>
            <a:endParaRPr lang="en-GB"/>
          </a:p>
        </p:txBody>
      </p:sp>
      <p:sp>
        <p:nvSpPr>
          <p:cNvPr id="4" name="Content Placeholder 2"/>
          <p:cNvSpPr txBox="1">
            <a:spLocks/>
          </p:cNvSpPr>
          <p:nvPr/>
        </p:nvSpPr>
        <p:spPr>
          <a:xfrm>
            <a:off x="1077893" y="1423178"/>
            <a:ext cx="10127135" cy="5282421"/>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3200" dirty="0">
                <a:latin typeface="Gill Sans MT" charset="0"/>
                <a:ea typeface="Gill Sans MT" charset="0"/>
                <a:cs typeface="Gill Sans MT" charset="0"/>
              </a:rPr>
              <a:t>Someone who shapes and guides the process of discussion and cooperation (at community meetings, formal meetings, workshops, training sessions, etc.) to meet goals and accomplish what you've set out to do</a:t>
            </a:r>
          </a:p>
          <a:p>
            <a:r>
              <a:rPr lang="en-US" sz="3200" dirty="0">
                <a:latin typeface="Gill Sans MT" charset="0"/>
                <a:ea typeface="Gill Sans MT" charset="0"/>
                <a:cs typeface="Gill Sans MT" charset="0"/>
              </a:rPr>
              <a:t>Note that it is NOT the role of the facilitator to impose ideas or make decisions; just to set out guidelines for consideration, and keep the discussion moving forward (Wikipedia, n.d.)</a:t>
            </a:r>
          </a:p>
          <a:p>
            <a:endParaRPr lang="en-US" sz="3200" dirty="0"/>
          </a:p>
          <a:p>
            <a:endParaRPr lang="en-US" sz="3200" dirty="0"/>
          </a:p>
          <a:p>
            <a:endParaRPr lang="en-US" sz="3200" dirty="0">
              <a:latin typeface="Gill Sans MT" charset="0"/>
              <a:ea typeface="Gill Sans MT" charset="0"/>
              <a:cs typeface="Gill Sans MT" charset="0"/>
            </a:endParaRPr>
          </a:p>
        </p:txBody>
      </p:sp>
      <p:sp>
        <p:nvSpPr>
          <p:cNvPr id="5" name="Title 1"/>
          <p:cNvSpPr txBox="1">
            <a:spLocks/>
          </p:cNvSpPr>
          <p:nvPr/>
        </p:nvSpPr>
        <p:spPr>
          <a:xfrm>
            <a:off x="1077894" y="410368"/>
            <a:ext cx="10127134" cy="1012811"/>
          </a:xfrm>
          <a:prstGeom prst="rect">
            <a:avLst/>
          </a:prstGeom>
        </p:spPr>
        <p:txBody>
          <a:bodyPr>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Who is a facilitator?</a:t>
            </a:r>
          </a:p>
        </p:txBody>
      </p:sp>
    </p:spTree>
    <p:extLst>
      <p:ext uri="{BB962C8B-B14F-4D97-AF65-F5344CB8AC3E}">
        <p14:creationId xmlns:p14="http://schemas.microsoft.com/office/powerpoint/2010/main" val="2010615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16</a:t>
            </a:fld>
            <a:endParaRPr lang="en-GB"/>
          </a:p>
        </p:txBody>
      </p:sp>
      <p:sp>
        <p:nvSpPr>
          <p:cNvPr id="4" name="Content Placeholder 2"/>
          <p:cNvSpPr txBox="1">
            <a:spLocks/>
          </p:cNvSpPr>
          <p:nvPr/>
        </p:nvSpPr>
        <p:spPr>
          <a:xfrm>
            <a:off x="1030288" y="1808922"/>
            <a:ext cx="10038739" cy="4758566"/>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3600" dirty="0">
                <a:latin typeface="Gill Sans MT" charset="0"/>
                <a:ea typeface="Gill Sans MT" charset="0"/>
                <a:cs typeface="Gill Sans MT" charset="0"/>
              </a:rPr>
              <a:t>A person who helps a group or team to: </a:t>
            </a:r>
          </a:p>
          <a:p>
            <a:r>
              <a:rPr lang="en-US" sz="3600" dirty="0">
                <a:latin typeface="Gill Sans MT" charset="0"/>
                <a:ea typeface="Gill Sans MT" charset="0"/>
                <a:cs typeface="Gill Sans MT" charset="0"/>
              </a:rPr>
              <a:t>Achieve results in interactive events</a:t>
            </a:r>
          </a:p>
          <a:p>
            <a:r>
              <a:rPr lang="en-US" sz="3600" dirty="0">
                <a:latin typeface="Gill Sans MT" charset="0"/>
                <a:ea typeface="Gill Sans MT" charset="0"/>
                <a:cs typeface="Gill Sans MT" charset="0"/>
              </a:rPr>
              <a:t>By using a range of skills and methods</a:t>
            </a:r>
          </a:p>
          <a:p>
            <a:r>
              <a:rPr lang="en-US" sz="3600" dirty="0">
                <a:latin typeface="Gill Sans MT" charset="0"/>
                <a:ea typeface="Gill Sans MT" charset="0"/>
                <a:cs typeface="Gill Sans MT" charset="0"/>
              </a:rPr>
              <a:t>To bring the best out in people as they work together</a:t>
            </a:r>
          </a:p>
          <a:p>
            <a:r>
              <a:rPr lang="en-US" sz="3600" i="1" dirty="0">
                <a:latin typeface="Gill Sans MT" charset="0"/>
                <a:ea typeface="Gill Sans MT" charset="0"/>
                <a:cs typeface="Gill Sans MT" charset="0"/>
              </a:rPr>
              <a:t>Focus on the process of how </a:t>
            </a:r>
          </a:p>
          <a:p>
            <a:endParaRPr lang="en-US" sz="3600" dirty="0">
              <a:latin typeface="Gill Sans MT" charset="0"/>
              <a:ea typeface="Gill Sans MT" charset="0"/>
              <a:cs typeface="Gill Sans MT" charset="0"/>
            </a:endParaRPr>
          </a:p>
        </p:txBody>
      </p:sp>
      <p:sp>
        <p:nvSpPr>
          <p:cNvPr id="5" name="Title 1"/>
          <p:cNvSpPr txBox="1">
            <a:spLocks/>
          </p:cNvSpPr>
          <p:nvPr/>
        </p:nvSpPr>
        <p:spPr>
          <a:xfrm>
            <a:off x="1077894" y="410368"/>
            <a:ext cx="10127134" cy="1012811"/>
          </a:xfrm>
          <a:prstGeom prst="rect">
            <a:avLst/>
          </a:prstGeom>
        </p:spPr>
        <p:txBody>
          <a:bodyPr>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Who is a facilitator?</a:t>
            </a:r>
          </a:p>
        </p:txBody>
      </p:sp>
    </p:spTree>
    <p:extLst>
      <p:ext uri="{BB962C8B-B14F-4D97-AF65-F5344CB8AC3E}">
        <p14:creationId xmlns:p14="http://schemas.microsoft.com/office/powerpoint/2010/main" val="1944875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Cloud Callout 4"/>
          <p:cNvSpPr/>
          <p:nvPr/>
        </p:nvSpPr>
        <p:spPr>
          <a:xfrm>
            <a:off x="4184073" y="1692235"/>
            <a:ext cx="4920343" cy="3396342"/>
          </a:xfrm>
          <a:prstGeom prst="cloud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GB" sz="4000" b="1" dirty="0">
                <a:solidFill>
                  <a:srgbClr val="000099"/>
                </a:solidFill>
                <a:latin typeface="Gill Sans MT" panose="020B0502020104020203" pitchFamily="34" charset="0"/>
              </a:rPr>
              <a:t>Group activity: brainstorm</a:t>
            </a:r>
          </a:p>
        </p:txBody>
      </p:sp>
      <p:sp>
        <p:nvSpPr>
          <p:cNvPr id="3" name="Content Placeholder 2"/>
          <p:cNvSpPr>
            <a:spLocks noGrp="1"/>
          </p:cNvSpPr>
          <p:nvPr>
            <p:ph idx="1"/>
          </p:nvPr>
        </p:nvSpPr>
        <p:spPr>
          <a:xfrm>
            <a:off x="4532416" y="2321558"/>
            <a:ext cx="4364819" cy="2327418"/>
          </a:xfrm>
        </p:spPr>
        <p:txBody>
          <a:bodyPr>
            <a:normAutofit/>
          </a:bodyPr>
          <a:lstStyle/>
          <a:p>
            <a:pPr marL="0" indent="0" algn="ctr">
              <a:buNone/>
            </a:pPr>
            <a:r>
              <a:rPr lang="en-GB" sz="3600" dirty="0">
                <a:solidFill>
                  <a:schemeClr val="tx1"/>
                </a:solidFill>
                <a:latin typeface="Gill Sans MT" panose="020B0502020104020203" pitchFamily="34" charset="0"/>
              </a:rPr>
              <a:t>What skills and qualities do you think make a good facilitator?</a:t>
            </a:r>
            <a:endParaRPr lang="en-US" sz="3600" dirty="0">
              <a:solidFill>
                <a:schemeClr val="tx1"/>
              </a:solidFill>
              <a:latin typeface="Gill Sans MT" panose="020B0502020104020203" pitchFamily="34" charset="0"/>
            </a:endParaRPr>
          </a:p>
        </p:txBody>
      </p:sp>
      <p:sp>
        <p:nvSpPr>
          <p:cNvPr id="6" name="Slide Number Placeholder 5"/>
          <p:cNvSpPr>
            <a:spLocks noGrp="1"/>
          </p:cNvSpPr>
          <p:nvPr>
            <p:ph type="sldNum" sz="quarter" idx="12"/>
          </p:nvPr>
        </p:nvSpPr>
        <p:spPr/>
        <p:txBody>
          <a:bodyPr/>
          <a:lstStyle/>
          <a:p>
            <a:fld id="{F37E35ED-8B68-044A-BAE8-8E9812083E95}" type="slidenum">
              <a:rPr lang="en-GB" smtClean="0"/>
              <a:pPr/>
              <a:t>17</a:t>
            </a:fld>
            <a:endParaRPr lang="en-GB" dirty="0"/>
          </a:p>
        </p:txBody>
      </p:sp>
    </p:spTree>
    <p:extLst>
      <p:ext uri="{BB962C8B-B14F-4D97-AF65-F5344CB8AC3E}">
        <p14:creationId xmlns:p14="http://schemas.microsoft.com/office/powerpoint/2010/main" val="868230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18</a:t>
            </a:fld>
            <a:endParaRPr lang="en-GB"/>
          </a:p>
        </p:txBody>
      </p:sp>
      <p:sp>
        <p:nvSpPr>
          <p:cNvPr id="5" name="Rectangle 4"/>
          <p:cNvSpPr/>
          <p:nvPr/>
        </p:nvSpPr>
        <p:spPr>
          <a:xfrm>
            <a:off x="1235034" y="1510747"/>
            <a:ext cx="9833993" cy="5016758"/>
          </a:xfrm>
          <a:prstGeom prst="rect">
            <a:avLst/>
          </a:prstGeom>
        </p:spPr>
        <p:txBody>
          <a:bodyPr wrap="square">
            <a:spAutoFit/>
          </a:bodyPr>
          <a:lstStyle/>
          <a:p>
            <a:pPr marL="457200" indent="-457200">
              <a:buFont typeface="Arial" charset="0"/>
              <a:buChar char="•"/>
            </a:pPr>
            <a:r>
              <a:rPr lang="en-US" sz="3200" dirty="0">
                <a:latin typeface="Gill Sans MT" charset="0"/>
                <a:ea typeface="Gill Sans MT" charset="0"/>
                <a:cs typeface="Gill Sans MT" charset="0"/>
              </a:rPr>
              <a:t>Is empathic</a:t>
            </a:r>
          </a:p>
          <a:p>
            <a:pPr marL="457200" indent="-457200">
              <a:buFont typeface="Arial" charset="0"/>
              <a:buChar char="•"/>
            </a:pPr>
            <a:r>
              <a:rPr lang="en-US" sz="3200" dirty="0">
                <a:latin typeface="Gill Sans MT" charset="0"/>
                <a:ea typeface="Gill Sans MT" charset="0"/>
                <a:cs typeface="Gill Sans MT" charset="0"/>
              </a:rPr>
              <a:t>Is firm on outcomes, but flexible on tactics</a:t>
            </a:r>
          </a:p>
          <a:p>
            <a:pPr marL="457200" indent="-457200">
              <a:buFont typeface="Arial" charset="0"/>
              <a:buChar char="•"/>
            </a:pPr>
            <a:r>
              <a:rPr lang="en-US" sz="3200" dirty="0">
                <a:latin typeface="Gill Sans MT" charset="0"/>
                <a:ea typeface="Gill Sans MT" charset="0"/>
                <a:cs typeface="Gill Sans MT" charset="0"/>
              </a:rPr>
              <a:t>Is energetic</a:t>
            </a:r>
          </a:p>
          <a:p>
            <a:pPr marL="457200" indent="-457200">
              <a:buFont typeface="Arial" charset="0"/>
              <a:buChar char="•"/>
            </a:pPr>
            <a:r>
              <a:rPr lang="en-US" sz="3200" dirty="0">
                <a:latin typeface="Gill Sans MT" charset="0"/>
                <a:ea typeface="Gill Sans MT" charset="0"/>
                <a:cs typeface="Gill Sans MT" charset="0"/>
              </a:rPr>
              <a:t>Involves everyone</a:t>
            </a:r>
          </a:p>
          <a:p>
            <a:pPr marL="457200" indent="-457200">
              <a:buFont typeface="Arial" charset="0"/>
              <a:buChar char="•"/>
            </a:pPr>
            <a:r>
              <a:rPr lang="en-US" sz="3200" dirty="0">
                <a:latin typeface="Gill Sans MT" charset="0"/>
                <a:ea typeface="Gill Sans MT" charset="0"/>
                <a:cs typeface="Gill Sans MT" charset="0"/>
              </a:rPr>
              <a:t>Pauses and reflects</a:t>
            </a:r>
          </a:p>
          <a:p>
            <a:pPr marL="457200" indent="-457200">
              <a:buFont typeface="Arial" charset="0"/>
              <a:buChar char="•"/>
            </a:pPr>
            <a:r>
              <a:rPr lang="en-US" sz="3200" dirty="0">
                <a:latin typeface="Gill Sans MT" charset="0"/>
                <a:ea typeface="Gill Sans MT" charset="0"/>
                <a:cs typeface="Gill Sans MT" charset="0"/>
              </a:rPr>
              <a:t>Is open-minded</a:t>
            </a:r>
          </a:p>
          <a:p>
            <a:pPr marL="457200" indent="-457200">
              <a:buFont typeface="Arial" charset="0"/>
              <a:buChar char="•"/>
            </a:pPr>
            <a:r>
              <a:rPr lang="en-US" sz="3200" dirty="0">
                <a:latin typeface="Gill Sans MT" charset="0"/>
                <a:ea typeface="Gill Sans MT" charset="0"/>
                <a:cs typeface="Gill Sans MT" charset="0"/>
              </a:rPr>
              <a:t>Is respectful</a:t>
            </a:r>
          </a:p>
          <a:p>
            <a:pPr marL="457200" indent="-457200">
              <a:buFont typeface="Arial" charset="0"/>
              <a:buChar char="•"/>
            </a:pPr>
            <a:r>
              <a:rPr lang="en-US" sz="3200" dirty="0">
                <a:latin typeface="Gill Sans MT" charset="0"/>
                <a:ea typeface="Gill Sans MT" charset="0"/>
                <a:cs typeface="Gill Sans MT" charset="0"/>
              </a:rPr>
              <a:t>Knows his/her group well (do your homework!)</a:t>
            </a:r>
          </a:p>
          <a:p>
            <a:pPr marL="457200" indent="-457200">
              <a:buFont typeface="Arial" charset="0"/>
              <a:buChar char="•"/>
            </a:pPr>
            <a:r>
              <a:rPr lang="en-US" sz="3200" dirty="0">
                <a:latin typeface="Gill Sans MT" charset="0"/>
                <a:ea typeface="Gill Sans MT" charset="0"/>
                <a:cs typeface="Gill Sans MT" charset="0"/>
              </a:rPr>
              <a:t>Confident enough to deal with disruptive participants</a:t>
            </a:r>
          </a:p>
          <a:p>
            <a:pPr marL="457200" indent="-457200">
              <a:buFont typeface="Arial" charset="0"/>
              <a:buChar char="•"/>
            </a:pPr>
            <a:r>
              <a:rPr lang="en-US" sz="3200" dirty="0">
                <a:latin typeface="Gill Sans MT" charset="0"/>
                <a:ea typeface="Gill Sans MT" charset="0"/>
                <a:cs typeface="Gill Sans MT" charset="0"/>
              </a:rPr>
              <a:t>Ability to </a:t>
            </a:r>
            <a:r>
              <a:rPr lang="en-US" sz="3200" dirty="0" err="1">
                <a:latin typeface="Gill Sans MT" charset="0"/>
                <a:ea typeface="Gill Sans MT" charset="0"/>
                <a:cs typeface="Gill Sans MT" charset="0"/>
              </a:rPr>
              <a:t>harmonise</a:t>
            </a:r>
            <a:r>
              <a:rPr lang="en-US" sz="3200" dirty="0">
                <a:latin typeface="Gill Sans MT" charset="0"/>
                <a:ea typeface="Gill Sans MT" charset="0"/>
                <a:cs typeface="Gill Sans MT" charset="0"/>
              </a:rPr>
              <a:t> different viewpoints</a:t>
            </a:r>
          </a:p>
        </p:txBody>
      </p:sp>
      <p:sp>
        <p:nvSpPr>
          <p:cNvPr id="6" name="Title 1"/>
          <p:cNvSpPr txBox="1">
            <a:spLocks/>
          </p:cNvSpPr>
          <p:nvPr/>
        </p:nvSpPr>
        <p:spPr>
          <a:xfrm>
            <a:off x="1235034" y="406400"/>
            <a:ext cx="9833995" cy="781132"/>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3700" b="1" dirty="0">
                <a:solidFill>
                  <a:srgbClr val="000099"/>
                </a:solidFill>
                <a:latin typeface="Gill Sans MT" panose="020B0502020104020203" pitchFamily="34" charset="0"/>
              </a:rPr>
              <a:t>A good facilitator: qualities</a:t>
            </a:r>
          </a:p>
        </p:txBody>
      </p:sp>
    </p:spTree>
    <p:extLst>
      <p:ext uri="{BB962C8B-B14F-4D97-AF65-F5344CB8AC3E}">
        <p14:creationId xmlns:p14="http://schemas.microsoft.com/office/powerpoint/2010/main" val="667954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19</a:t>
            </a:fld>
            <a:endParaRPr lang="en-GB"/>
          </a:p>
        </p:txBody>
      </p:sp>
      <p:sp>
        <p:nvSpPr>
          <p:cNvPr id="5" name="Rectangle 4"/>
          <p:cNvSpPr/>
          <p:nvPr/>
        </p:nvSpPr>
        <p:spPr>
          <a:xfrm>
            <a:off x="1223319" y="1510747"/>
            <a:ext cx="9845708" cy="4524315"/>
          </a:xfrm>
          <a:prstGeom prst="rect">
            <a:avLst/>
          </a:prstGeom>
        </p:spPr>
        <p:txBody>
          <a:bodyPr wrap="square">
            <a:spAutoFit/>
          </a:bodyPr>
          <a:lstStyle/>
          <a:p>
            <a:pPr marL="457200" indent="-457200">
              <a:buFont typeface="Arial" charset="0"/>
              <a:buChar char="•"/>
            </a:pPr>
            <a:r>
              <a:rPr lang="en-US" sz="3200" dirty="0">
                <a:latin typeface="Gill Sans MT" charset="0"/>
                <a:ea typeface="Gill Sans MT" charset="0"/>
                <a:cs typeface="Gill Sans MT" charset="0"/>
              </a:rPr>
              <a:t>Voice: project your voice to make sure all can hear</a:t>
            </a:r>
          </a:p>
          <a:p>
            <a:pPr marL="457200" indent="-457200">
              <a:buFont typeface="Arial" charset="0"/>
              <a:buChar char="•"/>
            </a:pPr>
            <a:r>
              <a:rPr lang="en-US" sz="3200" dirty="0">
                <a:latin typeface="Gill Sans MT" charset="0"/>
                <a:ea typeface="Gill Sans MT" charset="0"/>
                <a:cs typeface="Gill Sans MT" charset="0"/>
              </a:rPr>
              <a:t>Language: avoid acronyms, formal or technical language, long sentences</a:t>
            </a:r>
          </a:p>
          <a:p>
            <a:pPr marL="457200" indent="-457200">
              <a:buFont typeface="Arial" charset="0"/>
              <a:buChar char="•"/>
            </a:pPr>
            <a:r>
              <a:rPr lang="en-US" sz="3200" dirty="0">
                <a:latin typeface="Gill Sans MT" charset="0"/>
                <a:ea typeface="Gill Sans MT" charset="0"/>
                <a:cs typeface="Gill Sans MT" charset="0"/>
              </a:rPr>
              <a:t>Body language: don’t point fingers, maintain friendly eye contact </a:t>
            </a:r>
          </a:p>
          <a:p>
            <a:pPr marL="457200" indent="-457200">
              <a:buFont typeface="Arial" charset="0"/>
              <a:buChar char="•"/>
            </a:pPr>
            <a:r>
              <a:rPr lang="en-US" sz="3200" dirty="0">
                <a:latin typeface="Gill Sans MT" charset="0"/>
                <a:ea typeface="Gill Sans MT" charset="0"/>
                <a:cs typeface="Gill Sans MT" charset="0"/>
              </a:rPr>
              <a:t>Respect: be sensitive to local culture, gender norms etc.</a:t>
            </a:r>
          </a:p>
          <a:p>
            <a:pPr marL="457200" indent="-457200">
              <a:buFont typeface="Arial" charset="0"/>
              <a:buChar char="•"/>
            </a:pPr>
            <a:r>
              <a:rPr lang="en-US" sz="3200" dirty="0" err="1">
                <a:latin typeface="Gill Sans MT" charset="0"/>
                <a:ea typeface="Gill Sans MT" charset="0"/>
                <a:cs typeface="Gill Sans MT" charset="0"/>
              </a:rPr>
              <a:t>Organised</a:t>
            </a:r>
            <a:r>
              <a:rPr lang="en-US" sz="3200" dirty="0">
                <a:latin typeface="Gill Sans MT" charset="0"/>
                <a:ea typeface="Gill Sans MT" charset="0"/>
                <a:cs typeface="Gill Sans MT" charset="0"/>
              </a:rPr>
              <a:t>: prepare well and know your audience </a:t>
            </a:r>
          </a:p>
          <a:p>
            <a:pPr marL="457200" indent="-457200">
              <a:buFont typeface="Arial" charset="0"/>
              <a:buChar char="•"/>
            </a:pPr>
            <a:r>
              <a:rPr lang="en-US" sz="3200" dirty="0">
                <a:latin typeface="Gill Sans MT" charset="0"/>
                <a:ea typeface="Gill Sans MT" charset="0"/>
                <a:cs typeface="Gill Sans MT" charset="0"/>
              </a:rPr>
              <a:t>Communication: (see </a:t>
            </a:r>
            <a:r>
              <a:rPr lang="en-US" sz="3200" dirty="0">
                <a:solidFill>
                  <a:srgbClr val="000099"/>
                </a:solidFill>
                <a:latin typeface="Gill Sans MT" charset="0"/>
                <a:ea typeface="Gill Sans MT" charset="0"/>
                <a:cs typeface="Gill Sans MT" charset="0"/>
              </a:rPr>
              <a:t>Module 2: Effective Communication</a:t>
            </a:r>
            <a:r>
              <a:rPr lang="en-US" sz="3200" dirty="0">
                <a:latin typeface="Gill Sans MT" charset="0"/>
                <a:ea typeface="Gill Sans MT" charset="0"/>
                <a:cs typeface="Gill Sans MT" charset="0"/>
              </a:rPr>
              <a:t>)</a:t>
            </a:r>
          </a:p>
        </p:txBody>
      </p:sp>
      <p:sp>
        <p:nvSpPr>
          <p:cNvPr id="6" name="Title 1"/>
          <p:cNvSpPr txBox="1">
            <a:spLocks/>
          </p:cNvSpPr>
          <p:nvPr/>
        </p:nvSpPr>
        <p:spPr>
          <a:xfrm>
            <a:off x="1223319" y="406400"/>
            <a:ext cx="9845709" cy="804883"/>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3700" b="1" dirty="0">
                <a:solidFill>
                  <a:srgbClr val="000099"/>
                </a:solidFill>
                <a:latin typeface="Gill Sans MT" panose="020B0502020104020203" pitchFamily="34" charset="0"/>
              </a:rPr>
              <a:t>A good facilitator: skills</a:t>
            </a:r>
          </a:p>
        </p:txBody>
      </p:sp>
    </p:spTree>
    <p:extLst>
      <p:ext uri="{BB962C8B-B14F-4D97-AF65-F5344CB8AC3E}">
        <p14:creationId xmlns:p14="http://schemas.microsoft.com/office/powerpoint/2010/main" val="956842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76978" y="458956"/>
            <a:ext cx="10438043" cy="5509200"/>
          </a:xfrm>
          <a:prstGeom prst="rect">
            <a:avLst/>
          </a:prstGeom>
          <a:noFill/>
        </p:spPr>
        <p:txBody>
          <a:bodyPr wrap="square" rtlCol="0">
            <a:spAutoFit/>
          </a:bodyPr>
          <a:lstStyle/>
          <a:p>
            <a:pPr algn="ctr"/>
            <a:r>
              <a:rPr lang="en-GB" sz="2800" i="1" dirty="0">
                <a:latin typeface="Gill Sans MT" panose="020B0502020104020203" pitchFamily="34" charset="77"/>
              </a:rPr>
              <a:t>This module is part of the UWA Community Conservation Warden training package, which was designed for UWA, with support from IIED and funding from UK Aid.  The package contains the following modules:  </a:t>
            </a:r>
          </a:p>
          <a:p>
            <a:pPr algn="ctr"/>
            <a:endParaRPr lang="en-GB" sz="2400" i="1" dirty="0">
              <a:latin typeface="Gill Sans MT" panose="020B0502020104020203" pitchFamily="34" charset="77"/>
            </a:endParaRPr>
          </a:p>
          <a:p>
            <a:pPr marL="457200" indent="-457200">
              <a:buFont typeface="+mj-lt"/>
              <a:buAutoNum type="arabicPeriod"/>
            </a:pPr>
            <a:r>
              <a:rPr lang="en-GB" sz="2400" i="1" dirty="0">
                <a:latin typeface="Gill Sans MT" panose="020B0502020104020203" pitchFamily="34" charset="77"/>
              </a:rPr>
              <a:t>Introduction to Community Conservation</a:t>
            </a:r>
          </a:p>
          <a:p>
            <a:pPr marL="457200" indent="-457200">
              <a:buFont typeface="+mj-lt"/>
              <a:buAutoNum type="arabicPeriod"/>
            </a:pPr>
            <a:r>
              <a:rPr lang="en-GB" sz="2400" i="1" dirty="0">
                <a:latin typeface="Gill Sans MT" panose="020B0502020104020203" pitchFamily="34" charset="77"/>
              </a:rPr>
              <a:t>Effective Communication </a:t>
            </a:r>
          </a:p>
          <a:p>
            <a:pPr marL="457200" indent="-457200">
              <a:buFont typeface="+mj-lt"/>
              <a:buAutoNum type="arabicPeriod"/>
            </a:pPr>
            <a:r>
              <a:rPr lang="en-GB" sz="2400" i="1" dirty="0">
                <a:latin typeface="Gill Sans MT" panose="020B0502020104020203" pitchFamily="34" charset="77"/>
              </a:rPr>
              <a:t>Community Mobilisation</a:t>
            </a:r>
          </a:p>
          <a:p>
            <a:pPr marL="457200" indent="-457200">
              <a:buFont typeface="+mj-lt"/>
              <a:buAutoNum type="arabicPeriod"/>
            </a:pPr>
            <a:r>
              <a:rPr lang="en-GB" sz="2400" b="1" i="1" dirty="0">
                <a:latin typeface="Gill Sans MT" panose="020B0502020104020203" pitchFamily="34" charset="77"/>
              </a:rPr>
              <a:t>Facilitating Community Meetings</a:t>
            </a:r>
          </a:p>
          <a:p>
            <a:pPr marL="457200" indent="-457200">
              <a:buFont typeface="+mj-lt"/>
              <a:buAutoNum type="arabicPeriod"/>
            </a:pPr>
            <a:r>
              <a:rPr lang="en-GB" sz="2400" i="1" dirty="0">
                <a:latin typeface="Gill Sans MT" panose="020B0502020104020203" pitchFamily="34" charset="77"/>
              </a:rPr>
              <a:t>Undertaking Gender Assessments for Conservation</a:t>
            </a:r>
          </a:p>
          <a:p>
            <a:pPr marL="457200" indent="-457200">
              <a:buFont typeface="+mj-lt"/>
              <a:buAutoNum type="arabicPeriod"/>
            </a:pPr>
            <a:r>
              <a:rPr lang="en-GB" sz="2400" i="1" dirty="0">
                <a:latin typeface="Gill Sans MT" panose="020B0502020104020203" pitchFamily="34" charset="77"/>
              </a:rPr>
              <a:t>Planning Community Conservation Interventions and Projects</a:t>
            </a:r>
          </a:p>
          <a:p>
            <a:pPr marL="457200" indent="-457200">
              <a:buFont typeface="+mj-lt"/>
              <a:buAutoNum type="arabicPeriod"/>
            </a:pPr>
            <a:r>
              <a:rPr lang="en-GB" sz="2400" i="1" dirty="0">
                <a:latin typeface="Gill Sans MT" panose="020B0502020104020203" pitchFamily="34" charset="77"/>
              </a:rPr>
              <a:t>Conflict Management</a:t>
            </a:r>
          </a:p>
          <a:p>
            <a:pPr marL="457200" indent="-457200">
              <a:buFont typeface="+mj-lt"/>
              <a:buAutoNum type="arabicPeriod"/>
            </a:pPr>
            <a:r>
              <a:rPr lang="en-GB" sz="2400" i="1" dirty="0">
                <a:latin typeface="Gill Sans MT" panose="020B0502020104020203" pitchFamily="34" charset="77"/>
              </a:rPr>
              <a:t>Monitoring &amp; Evaluation Reporting</a:t>
            </a:r>
          </a:p>
          <a:p>
            <a:pPr marL="457200" indent="-457200">
              <a:buFont typeface="+mj-lt"/>
              <a:buAutoNum type="arabicPeriod"/>
            </a:pPr>
            <a:endParaRPr lang="en-GB" sz="2400" i="1" dirty="0">
              <a:latin typeface="Gill Sans MT" panose="020B0502020104020203" pitchFamily="34" charset="77"/>
            </a:endParaRPr>
          </a:p>
          <a:p>
            <a:pPr algn="ctr"/>
            <a:r>
              <a:rPr lang="en-GB" sz="2800" i="1" dirty="0">
                <a:latin typeface="Gill Sans MT" panose="020B0502020104020203" pitchFamily="34" charset="77"/>
              </a:rPr>
              <a:t>All modules can be found via </a:t>
            </a:r>
            <a:r>
              <a:rPr lang="en-GB" sz="2800" i="1" dirty="0">
                <a:latin typeface="Gill Sans MT" panose="020B0502020104020203" pitchFamily="34" charset="77"/>
                <a:hlinkClick r:id="rId3"/>
              </a:rPr>
              <a:t>www.iied.org/UWA-warden-training</a:t>
            </a:r>
            <a:endParaRPr lang="en-GB" sz="2800" i="1" dirty="0">
              <a:highlight>
                <a:srgbClr val="FFFF00"/>
              </a:highlight>
              <a:latin typeface="Gill Sans MT" panose="020B0502020104020203" pitchFamily="34" charset="77"/>
            </a:endParaRPr>
          </a:p>
        </p:txBody>
      </p:sp>
      <p:sp>
        <p:nvSpPr>
          <p:cNvPr id="5" name="Slide Number Placeholder 4"/>
          <p:cNvSpPr>
            <a:spLocks noGrp="1"/>
          </p:cNvSpPr>
          <p:nvPr>
            <p:ph type="sldNum" sz="quarter" idx="12"/>
          </p:nvPr>
        </p:nvSpPr>
        <p:spPr/>
        <p:txBody>
          <a:bodyPr/>
          <a:lstStyle/>
          <a:p>
            <a:fld id="{D8AC6650-73DF-46B7-A688-A216FA2CA224}" type="slidenum">
              <a:rPr lang="en-GB" smtClean="0"/>
              <a:t>2</a:t>
            </a:fld>
            <a:endParaRPr lang="en-GB"/>
          </a:p>
        </p:txBody>
      </p:sp>
    </p:spTree>
    <p:extLst>
      <p:ext uri="{BB962C8B-B14F-4D97-AF65-F5344CB8AC3E}">
        <p14:creationId xmlns:p14="http://schemas.microsoft.com/office/powerpoint/2010/main" val="405172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6" y="1480458"/>
            <a:ext cx="8361229" cy="1569567"/>
          </a:xfrm>
        </p:spPr>
        <p:txBody>
          <a:bodyPr>
            <a:normAutofit/>
          </a:bodyPr>
          <a:lstStyle/>
          <a:p>
            <a:r>
              <a:rPr lang="en-US" sz="4000" b="1" dirty="0">
                <a:solidFill>
                  <a:srgbClr val="000099"/>
                </a:solidFill>
                <a:latin typeface="Gill Sans MT" panose="020B0502020104020203" pitchFamily="34" charset="0"/>
              </a:rPr>
              <a:t>4. Challenges in facilitation</a:t>
            </a:r>
            <a:endParaRPr lang="en-GB" sz="4000" b="1" dirty="0">
              <a:solidFill>
                <a:srgbClr val="000099"/>
              </a:solidFill>
              <a:latin typeface="Gill Sans MT" panose="020B0502020104020203" pitchFamily="34" charset="0"/>
            </a:endParaRPr>
          </a:p>
        </p:txBody>
      </p:sp>
      <p:sp>
        <p:nvSpPr>
          <p:cNvPr id="3" name="Content Placeholder 2"/>
          <p:cNvSpPr>
            <a:spLocks noGrp="1"/>
          </p:cNvSpPr>
          <p:nvPr>
            <p:ph type="subTitle" idx="1"/>
          </p:nvPr>
        </p:nvSpPr>
        <p:spPr>
          <a:xfrm>
            <a:off x="2679905" y="3238709"/>
            <a:ext cx="6831673" cy="1790461"/>
          </a:xfrm>
        </p:spPr>
        <p:txBody>
          <a:bodyPr>
            <a:normAutofit/>
          </a:bodyPr>
          <a:lstStyle/>
          <a:p>
            <a:r>
              <a:rPr lang="en-US" sz="3200" i="1" dirty="0">
                <a:solidFill>
                  <a:schemeClr val="tx1"/>
                </a:solidFill>
                <a:latin typeface="Gill Sans MT" panose="020B0502020104020203" pitchFamily="34" charset="0"/>
              </a:rPr>
              <a:t>Learning Objective 4: Anticipate challenges to facilitating community meetings and consider how to overcome them</a:t>
            </a:r>
            <a:endParaRPr lang="en-US" b="1" dirty="0">
              <a:solidFill>
                <a:srgbClr val="000099"/>
              </a:solidFill>
              <a:latin typeface="Gill Sans MT" panose="020B0502020104020203" pitchFamily="34" charset="0"/>
            </a:endParaRPr>
          </a:p>
        </p:txBody>
      </p:sp>
      <p:sp>
        <p:nvSpPr>
          <p:cNvPr id="7" name="Slide Number Placeholder 6"/>
          <p:cNvSpPr>
            <a:spLocks noGrp="1"/>
          </p:cNvSpPr>
          <p:nvPr>
            <p:ph type="sldNum" sz="quarter" idx="12"/>
          </p:nvPr>
        </p:nvSpPr>
        <p:spPr/>
        <p:txBody>
          <a:bodyPr/>
          <a:lstStyle/>
          <a:p>
            <a:fld id="{AA507198-FB96-4B84-AC65-33D30F428326}" type="slidenum">
              <a:rPr lang="en-GB" smtClean="0"/>
              <a:t>20</a:t>
            </a:fld>
            <a:endParaRPr lang="en-GB"/>
          </a:p>
        </p:txBody>
      </p:sp>
    </p:spTree>
    <p:extLst>
      <p:ext uri="{BB962C8B-B14F-4D97-AF65-F5344CB8AC3E}">
        <p14:creationId xmlns:p14="http://schemas.microsoft.com/office/powerpoint/2010/main" val="1045698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21</a:t>
            </a:fld>
            <a:endParaRPr lang="en-GB"/>
          </a:p>
        </p:txBody>
      </p:sp>
      <p:sp>
        <p:nvSpPr>
          <p:cNvPr id="4" name="Content Placeholder 2"/>
          <p:cNvSpPr txBox="1">
            <a:spLocks/>
          </p:cNvSpPr>
          <p:nvPr/>
        </p:nvSpPr>
        <p:spPr>
          <a:xfrm>
            <a:off x="1399310" y="1814944"/>
            <a:ext cx="9341015" cy="4638441"/>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2800" dirty="0">
                <a:latin typeface="Gill Sans MT" charset="0"/>
                <a:ea typeface="Gill Sans MT" charset="0"/>
                <a:cs typeface="Gill Sans MT" charset="0"/>
              </a:rPr>
              <a:t>Unclear objectives </a:t>
            </a:r>
          </a:p>
          <a:p>
            <a:r>
              <a:rPr lang="en-US" sz="2800" dirty="0">
                <a:latin typeface="Gill Sans MT" charset="0"/>
                <a:ea typeface="Gill Sans MT" charset="0"/>
                <a:cs typeface="Gill Sans MT" charset="0"/>
              </a:rPr>
              <a:t>Group size </a:t>
            </a:r>
          </a:p>
          <a:p>
            <a:r>
              <a:rPr lang="en-US" sz="2800" dirty="0">
                <a:latin typeface="Gill Sans MT" charset="0"/>
                <a:ea typeface="Gill Sans MT" charset="0"/>
                <a:cs typeface="Gill Sans MT" charset="0"/>
              </a:rPr>
              <a:t>Overambitious or unrealistic agenda e.g. too many activities planned, high level of complexity, impractical objectives</a:t>
            </a:r>
          </a:p>
          <a:p>
            <a:r>
              <a:rPr lang="en-US" sz="2800" dirty="0">
                <a:latin typeface="Gill Sans MT" charset="0"/>
                <a:ea typeface="Gill Sans MT" charset="0"/>
                <a:cs typeface="Gill Sans MT" charset="0"/>
              </a:rPr>
              <a:t>Absence of key actors (remember to do your homework and think about your key stakeholders!)</a:t>
            </a:r>
          </a:p>
          <a:p>
            <a:r>
              <a:rPr lang="en-US" sz="2800" dirty="0">
                <a:latin typeface="Gill Sans MT" charset="0"/>
                <a:ea typeface="Gill Sans MT" charset="0"/>
                <a:cs typeface="Gill Sans MT" charset="0"/>
              </a:rPr>
              <a:t>Difficult or domineering participants </a:t>
            </a:r>
          </a:p>
          <a:p>
            <a:r>
              <a:rPr lang="en-US" sz="2800" dirty="0">
                <a:latin typeface="Gill Sans MT" charset="0"/>
                <a:ea typeface="Gill Sans MT" charset="0"/>
                <a:cs typeface="Gill Sans MT" charset="0"/>
              </a:rPr>
              <a:t>Shy or reluctant participants</a:t>
            </a:r>
          </a:p>
          <a:p>
            <a:r>
              <a:rPr lang="en-US" sz="2800" dirty="0">
                <a:latin typeface="Gill Sans MT" charset="0"/>
                <a:ea typeface="Gill Sans MT" charset="0"/>
                <a:cs typeface="Gill Sans MT" charset="0"/>
              </a:rPr>
              <a:t>Disruptive behavior </a:t>
            </a:r>
          </a:p>
          <a:p>
            <a:endParaRPr lang="en-US" sz="2400" dirty="0">
              <a:latin typeface="Gill Sans MT" charset="0"/>
              <a:ea typeface="Gill Sans MT" charset="0"/>
              <a:cs typeface="Gill Sans MT" charset="0"/>
            </a:endParaRPr>
          </a:p>
        </p:txBody>
      </p:sp>
      <p:sp>
        <p:nvSpPr>
          <p:cNvPr id="5" name="Title 1"/>
          <p:cNvSpPr txBox="1">
            <a:spLocks/>
          </p:cNvSpPr>
          <p:nvPr/>
        </p:nvSpPr>
        <p:spPr>
          <a:xfrm>
            <a:off x="1291771" y="285750"/>
            <a:ext cx="9777256" cy="1049564"/>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Challenges in facilitating community meetings</a:t>
            </a:r>
          </a:p>
        </p:txBody>
      </p:sp>
    </p:spTree>
    <p:extLst>
      <p:ext uri="{BB962C8B-B14F-4D97-AF65-F5344CB8AC3E}">
        <p14:creationId xmlns:p14="http://schemas.microsoft.com/office/powerpoint/2010/main" val="1960364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22</a:t>
            </a:fld>
            <a:endParaRPr lang="en-GB"/>
          </a:p>
        </p:txBody>
      </p:sp>
      <p:sp>
        <p:nvSpPr>
          <p:cNvPr id="4" name="Content Placeholder 2"/>
          <p:cNvSpPr txBox="1">
            <a:spLocks/>
          </p:cNvSpPr>
          <p:nvPr/>
        </p:nvSpPr>
        <p:spPr>
          <a:xfrm>
            <a:off x="1399310" y="1335314"/>
            <a:ext cx="9341015" cy="5118071"/>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3200" dirty="0">
                <a:latin typeface="Gill Sans MT" charset="0"/>
                <a:ea typeface="Gill Sans MT" charset="0"/>
                <a:cs typeface="Gill Sans MT" charset="0"/>
              </a:rPr>
              <a:t>Difficult participants can include: late arrivers, mobile phone abusers, people conducting side conversations, argumentative participants, shy participants</a:t>
            </a:r>
          </a:p>
          <a:p>
            <a:r>
              <a:rPr lang="en-US" sz="3200" dirty="0">
                <a:latin typeface="Gill Sans MT" charset="0"/>
                <a:ea typeface="Gill Sans MT" charset="0"/>
                <a:cs typeface="Gill Sans MT" charset="0"/>
              </a:rPr>
              <a:t>Remind participants of the Ground Rules established at the beginning of the meeting, if necessary</a:t>
            </a:r>
          </a:p>
          <a:p>
            <a:r>
              <a:rPr lang="en-US" sz="3200" dirty="0">
                <a:latin typeface="Gill Sans MT" charset="0"/>
                <a:ea typeface="Gill Sans MT" charset="0"/>
                <a:cs typeface="Gill Sans MT" charset="0"/>
              </a:rPr>
              <a:t>Practice good communication; and especially </a:t>
            </a:r>
            <a:r>
              <a:rPr lang="en-US" sz="3200" b="1" dirty="0">
                <a:latin typeface="Gill Sans MT" charset="0"/>
                <a:ea typeface="Gill Sans MT" charset="0"/>
                <a:cs typeface="Gill Sans MT" charset="0"/>
              </a:rPr>
              <a:t>active listening </a:t>
            </a:r>
            <a:r>
              <a:rPr lang="en-US" sz="3200" dirty="0">
                <a:latin typeface="Gill Sans MT" charset="0"/>
                <a:ea typeface="Gill Sans MT" charset="0"/>
                <a:cs typeface="Gill Sans MT" charset="0"/>
              </a:rPr>
              <a:t>(see </a:t>
            </a:r>
            <a:r>
              <a:rPr lang="en-US" sz="3200" dirty="0">
                <a:solidFill>
                  <a:srgbClr val="000099"/>
                </a:solidFill>
                <a:latin typeface="Gill Sans MT" charset="0"/>
                <a:ea typeface="Gill Sans MT" charset="0"/>
                <a:cs typeface="Gill Sans MT" charset="0"/>
              </a:rPr>
              <a:t>Module 2: Effective Communication</a:t>
            </a:r>
            <a:r>
              <a:rPr lang="en-US" sz="3200" dirty="0">
                <a:latin typeface="Gill Sans MT" charset="0"/>
                <a:ea typeface="Gill Sans MT" charset="0"/>
                <a:cs typeface="Gill Sans MT" charset="0"/>
              </a:rPr>
              <a:t>)</a:t>
            </a:r>
          </a:p>
          <a:p>
            <a:endParaRPr lang="en-US" sz="2800" dirty="0"/>
          </a:p>
        </p:txBody>
      </p:sp>
      <p:sp>
        <p:nvSpPr>
          <p:cNvPr id="5" name="Title 1"/>
          <p:cNvSpPr txBox="1">
            <a:spLocks/>
          </p:cNvSpPr>
          <p:nvPr/>
        </p:nvSpPr>
        <p:spPr>
          <a:xfrm>
            <a:off x="1291771" y="285750"/>
            <a:ext cx="9777256" cy="1049564"/>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Dealing with difficult participants</a:t>
            </a:r>
          </a:p>
        </p:txBody>
      </p:sp>
    </p:spTree>
    <p:extLst>
      <p:ext uri="{BB962C8B-B14F-4D97-AF65-F5344CB8AC3E}">
        <p14:creationId xmlns:p14="http://schemas.microsoft.com/office/powerpoint/2010/main" val="1335503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23</a:t>
            </a:fld>
            <a:endParaRPr lang="en-GB"/>
          </a:p>
        </p:txBody>
      </p:sp>
      <p:sp>
        <p:nvSpPr>
          <p:cNvPr id="4" name="Content Placeholder 2"/>
          <p:cNvSpPr txBox="1">
            <a:spLocks/>
          </p:cNvSpPr>
          <p:nvPr/>
        </p:nvSpPr>
        <p:spPr>
          <a:xfrm>
            <a:off x="1055002" y="1335314"/>
            <a:ext cx="10038739" cy="5118073"/>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3200" b="1" dirty="0">
                <a:latin typeface="Gill Sans MT" charset="0"/>
                <a:ea typeface="Gill Sans MT" charset="0"/>
                <a:cs typeface="Gill Sans MT" charset="0"/>
              </a:rPr>
              <a:t>Encourage participation</a:t>
            </a:r>
          </a:p>
          <a:p>
            <a:pPr lvl="1"/>
            <a:r>
              <a:rPr lang="en-US" sz="2800" dirty="0">
                <a:latin typeface="Gill Sans MT" charset="0"/>
                <a:ea typeface="Gill Sans MT" charset="0"/>
                <a:cs typeface="Gill Sans MT" charset="0"/>
              </a:rPr>
              <a:t>Plan opening comments carefully to communicate your goals and explain what you want to accomplish</a:t>
            </a:r>
          </a:p>
          <a:p>
            <a:pPr lvl="1"/>
            <a:r>
              <a:rPr lang="en-US" sz="2800" dirty="0">
                <a:latin typeface="Gill Sans MT" charset="0"/>
                <a:ea typeface="Gill Sans MT" charset="0"/>
                <a:cs typeface="Gill Sans MT" charset="0"/>
              </a:rPr>
              <a:t>Start with an easy or safe opening question to get people talking</a:t>
            </a:r>
          </a:p>
          <a:p>
            <a:pPr lvl="1"/>
            <a:r>
              <a:rPr lang="en-US" sz="2800" dirty="0">
                <a:latin typeface="Gill Sans MT" charset="0"/>
                <a:ea typeface="Gill Sans MT" charset="0"/>
                <a:cs typeface="Gill Sans MT" charset="0"/>
              </a:rPr>
              <a:t>Keep the energy within the room and use the physical space e.g. using </a:t>
            </a:r>
            <a:r>
              <a:rPr lang="en-US" sz="2800" dirty="0" err="1">
                <a:latin typeface="Gill Sans MT" charset="0"/>
                <a:ea typeface="Gill Sans MT" charset="0"/>
                <a:cs typeface="Gill Sans MT" charset="0"/>
              </a:rPr>
              <a:t>energiser</a:t>
            </a:r>
            <a:r>
              <a:rPr lang="en-US" sz="2800" dirty="0">
                <a:latin typeface="Gill Sans MT" charset="0"/>
                <a:ea typeface="Gill Sans MT" charset="0"/>
                <a:cs typeface="Gill Sans MT" charset="0"/>
              </a:rPr>
              <a:t> exercises</a:t>
            </a:r>
          </a:p>
          <a:p>
            <a:pPr lvl="1"/>
            <a:r>
              <a:rPr lang="en-US" sz="2800" dirty="0">
                <a:latin typeface="Gill Sans MT" charset="0"/>
                <a:ea typeface="Gill Sans MT" charset="0"/>
                <a:cs typeface="Gill Sans MT" charset="0"/>
              </a:rPr>
              <a:t>Make eye contact with your group</a:t>
            </a:r>
          </a:p>
          <a:p>
            <a:pPr lvl="1"/>
            <a:r>
              <a:rPr lang="en-US" sz="2800" dirty="0">
                <a:latin typeface="Gill Sans MT" charset="0"/>
                <a:ea typeface="Gill Sans MT" charset="0"/>
                <a:cs typeface="Gill Sans MT" charset="0"/>
              </a:rPr>
              <a:t>Practice effective communication, especially </a:t>
            </a:r>
            <a:r>
              <a:rPr lang="en-US" sz="2800" b="1" dirty="0">
                <a:latin typeface="Gill Sans MT" charset="0"/>
                <a:ea typeface="Gill Sans MT" charset="0"/>
                <a:cs typeface="Gill Sans MT" charset="0"/>
              </a:rPr>
              <a:t>active listening </a:t>
            </a:r>
            <a:r>
              <a:rPr lang="en-US" sz="2800" dirty="0">
                <a:latin typeface="Gill Sans MT" charset="0"/>
                <a:ea typeface="Gill Sans MT" charset="0"/>
                <a:cs typeface="Gill Sans MT" charset="0"/>
              </a:rPr>
              <a:t>(see </a:t>
            </a:r>
            <a:r>
              <a:rPr lang="en-US" sz="2800" dirty="0">
                <a:solidFill>
                  <a:srgbClr val="000099"/>
                </a:solidFill>
                <a:latin typeface="Gill Sans MT" charset="0"/>
                <a:ea typeface="Gill Sans MT" charset="0"/>
                <a:cs typeface="Gill Sans MT" charset="0"/>
              </a:rPr>
              <a:t>Module 2: Effective Communication</a:t>
            </a:r>
            <a:r>
              <a:rPr lang="en-US" sz="2800" dirty="0">
                <a:latin typeface="Gill Sans MT" charset="0"/>
                <a:ea typeface="Gill Sans MT" charset="0"/>
                <a:cs typeface="Gill Sans MT" charset="0"/>
              </a:rPr>
              <a:t>)</a:t>
            </a:r>
          </a:p>
          <a:p>
            <a:pPr marL="0" lvl="1" indent="0" algn="ctr">
              <a:buNone/>
            </a:pPr>
            <a:r>
              <a:rPr lang="en-US" sz="2400" dirty="0">
                <a:latin typeface="Gill Sans MT" charset="0"/>
                <a:ea typeface="Gill Sans MT" charset="0"/>
                <a:cs typeface="Gill Sans MT" charset="0"/>
              </a:rPr>
              <a:t>Prompting questions: What do others think...? Does anyone have an idea? I haven’t heard from you yet...?</a:t>
            </a:r>
          </a:p>
        </p:txBody>
      </p:sp>
      <p:sp>
        <p:nvSpPr>
          <p:cNvPr id="5" name="Title 1"/>
          <p:cNvSpPr txBox="1">
            <a:spLocks/>
          </p:cNvSpPr>
          <p:nvPr/>
        </p:nvSpPr>
        <p:spPr>
          <a:xfrm>
            <a:off x="1291771" y="285750"/>
            <a:ext cx="9777256" cy="1049564"/>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Improve your facilitation skills</a:t>
            </a:r>
          </a:p>
        </p:txBody>
      </p:sp>
    </p:spTree>
    <p:extLst>
      <p:ext uri="{BB962C8B-B14F-4D97-AF65-F5344CB8AC3E}">
        <p14:creationId xmlns:p14="http://schemas.microsoft.com/office/powerpoint/2010/main" val="196456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24</a:t>
            </a:fld>
            <a:endParaRPr lang="en-GB"/>
          </a:p>
        </p:txBody>
      </p:sp>
      <p:sp>
        <p:nvSpPr>
          <p:cNvPr id="4" name="Content Placeholder 2"/>
          <p:cNvSpPr txBox="1">
            <a:spLocks/>
          </p:cNvSpPr>
          <p:nvPr/>
        </p:nvSpPr>
        <p:spPr>
          <a:xfrm>
            <a:off x="1055002" y="1335315"/>
            <a:ext cx="10038739" cy="5118072"/>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None/>
            </a:pPr>
            <a:r>
              <a:rPr lang="en-US" sz="3200" dirty="0">
                <a:latin typeface="Gill Sans MT" charset="0"/>
                <a:ea typeface="Gill Sans MT" charset="0"/>
                <a:cs typeface="Gill Sans MT" charset="0"/>
              </a:rPr>
              <a:t>Moderate</a:t>
            </a:r>
          </a:p>
          <a:p>
            <a:pPr lvl="1"/>
            <a:r>
              <a:rPr lang="en-US" sz="3200" dirty="0">
                <a:solidFill>
                  <a:schemeClr val="tx1"/>
                </a:solidFill>
                <a:latin typeface="Gill Sans MT" charset="0"/>
                <a:ea typeface="Gill Sans MT" charset="0"/>
                <a:cs typeface="Gill Sans MT" charset="0"/>
              </a:rPr>
              <a:t>Ask for clarification especially if people are arguing: “How did you come to this conclusion?”, “Can you give me some data...”</a:t>
            </a:r>
          </a:p>
          <a:p>
            <a:pPr lvl="1"/>
            <a:r>
              <a:rPr lang="en-US" sz="3200" dirty="0">
                <a:solidFill>
                  <a:schemeClr val="tx1"/>
                </a:solidFill>
                <a:latin typeface="Gill Sans MT" charset="0"/>
                <a:ea typeface="Gill Sans MT" charset="0"/>
                <a:cs typeface="Gill Sans MT" charset="0"/>
              </a:rPr>
              <a:t>Ask others in the group for their thoughts on the conclusions reached by other participants</a:t>
            </a:r>
          </a:p>
          <a:p>
            <a:pPr lvl="1"/>
            <a:r>
              <a:rPr lang="en-US" sz="3200" dirty="0">
                <a:solidFill>
                  <a:schemeClr val="tx1"/>
                </a:solidFill>
                <a:latin typeface="Gill Sans MT" charset="0"/>
                <a:ea typeface="Gill Sans MT" charset="0"/>
                <a:cs typeface="Gill Sans MT" charset="0"/>
              </a:rPr>
              <a:t>Always practice </a:t>
            </a:r>
            <a:r>
              <a:rPr lang="en-US" sz="3200" b="1" dirty="0">
                <a:solidFill>
                  <a:schemeClr val="tx1"/>
                </a:solidFill>
                <a:latin typeface="Gill Sans MT" charset="0"/>
                <a:ea typeface="Gill Sans MT" charset="0"/>
                <a:cs typeface="Gill Sans MT" charset="0"/>
              </a:rPr>
              <a:t>active listening</a:t>
            </a:r>
            <a:r>
              <a:rPr lang="en-US" sz="3200" dirty="0">
                <a:solidFill>
                  <a:schemeClr val="tx1"/>
                </a:solidFill>
                <a:latin typeface="Gill Sans MT" charset="0"/>
                <a:ea typeface="Gill Sans MT" charset="0"/>
                <a:cs typeface="Gill Sans MT" charset="0"/>
              </a:rPr>
              <a:t>! </a:t>
            </a:r>
            <a:r>
              <a:rPr lang="en-US" sz="3200" dirty="0">
                <a:latin typeface="Gill Sans MT" charset="0"/>
                <a:ea typeface="Gill Sans MT" charset="0"/>
                <a:cs typeface="Gill Sans MT" charset="0"/>
              </a:rPr>
              <a:t>(see </a:t>
            </a:r>
            <a:r>
              <a:rPr lang="en-US" sz="3200" dirty="0">
                <a:solidFill>
                  <a:srgbClr val="000099"/>
                </a:solidFill>
                <a:latin typeface="Gill Sans MT" charset="0"/>
                <a:ea typeface="Gill Sans MT" charset="0"/>
                <a:cs typeface="Gill Sans MT" charset="0"/>
              </a:rPr>
              <a:t>Module 2: Effective Communication</a:t>
            </a:r>
            <a:r>
              <a:rPr lang="en-US" sz="3200" dirty="0">
                <a:latin typeface="Gill Sans MT" charset="0"/>
                <a:ea typeface="Gill Sans MT" charset="0"/>
                <a:cs typeface="Gill Sans MT" charset="0"/>
              </a:rPr>
              <a:t>)</a:t>
            </a:r>
          </a:p>
          <a:p>
            <a:pPr lvl="1"/>
            <a:endParaRPr lang="en-US" sz="3200" dirty="0">
              <a:solidFill>
                <a:schemeClr val="tx1"/>
              </a:solidFill>
              <a:latin typeface="Gill Sans MT" charset="0"/>
              <a:ea typeface="Gill Sans MT" charset="0"/>
              <a:cs typeface="Gill Sans MT" charset="0"/>
            </a:endParaRPr>
          </a:p>
          <a:p>
            <a:pPr lvl="1">
              <a:buFont typeface="Arial" charset="0"/>
              <a:buChar char="•"/>
            </a:pPr>
            <a:endParaRPr lang="en-US" sz="2400" dirty="0">
              <a:latin typeface="Gill Sans MT" charset="0"/>
              <a:ea typeface="Gill Sans MT" charset="0"/>
              <a:cs typeface="Gill Sans MT" charset="0"/>
            </a:endParaRPr>
          </a:p>
        </p:txBody>
      </p:sp>
      <p:sp>
        <p:nvSpPr>
          <p:cNvPr id="5" name="Title 1"/>
          <p:cNvSpPr txBox="1">
            <a:spLocks/>
          </p:cNvSpPr>
          <p:nvPr/>
        </p:nvSpPr>
        <p:spPr>
          <a:xfrm>
            <a:off x="1291771" y="285750"/>
            <a:ext cx="9777256" cy="1049564"/>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Improve your facilitation skills</a:t>
            </a:r>
          </a:p>
        </p:txBody>
      </p:sp>
    </p:spTree>
    <p:extLst>
      <p:ext uri="{BB962C8B-B14F-4D97-AF65-F5344CB8AC3E}">
        <p14:creationId xmlns:p14="http://schemas.microsoft.com/office/powerpoint/2010/main" val="774392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915127" y="1180618"/>
            <a:ext cx="8361229" cy="775504"/>
          </a:xfrm>
        </p:spPr>
        <p:txBody>
          <a:bodyPr>
            <a:normAutofit/>
          </a:bodyPr>
          <a:lstStyle/>
          <a:p>
            <a:r>
              <a:rPr lang="en-US" sz="4800" b="1" dirty="0">
                <a:solidFill>
                  <a:srgbClr val="000099"/>
                </a:solidFill>
                <a:latin typeface="Gill Sans MT" panose="020B0502020104020203" pitchFamily="34" charset="0"/>
              </a:rPr>
              <a:t>To sum up....</a:t>
            </a:r>
            <a:endParaRPr lang="en-GB" sz="4800" b="1" dirty="0">
              <a:solidFill>
                <a:srgbClr val="000099"/>
              </a:solidFill>
              <a:latin typeface="Gill Sans MT" panose="020B0502020104020203" pitchFamily="34" charset="0"/>
            </a:endParaRPr>
          </a:p>
        </p:txBody>
      </p:sp>
      <p:sp>
        <p:nvSpPr>
          <p:cNvPr id="5" name="Content Placeholder 4"/>
          <p:cNvSpPr>
            <a:spLocks noGrp="1"/>
          </p:cNvSpPr>
          <p:nvPr>
            <p:ph type="subTitle" idx="1"/>
          </p:nvPr>
        </p:nvSpPr>
        <p:spPr>
          <a:xfrm>
            <a:off x="1481559" y="1956121"/>
            <a:ext cx="9271321" cy="3576577"/>
          </a:xfrm>
        </p:spPr>
        <p:txBody>
          <a:bodyPr>
            <a:normAutofit fontScale="92500" lnSpcReduction="20000"/>
          </a:bodyPr>
          <a:lstStyle/>
          <a:p>
            <a:pPr marL="514350" lvl="0" indent="-514350">
              <a:buFont typeface="+mj-lt"/>
              <a:buAutoNum type="arabicPeriod"/>
            </a:pPr>
            <a:r>
              <a:rPr lang="en-GB" sz="3300" dirty="0">
                <a:latin typeface="Gill Sans MT" panose="020B0502020104020203" pitchFamily="34" charset="0"/>
              </a:rPr>
              <a:t>Facilitation means making something easier; in community conservation, this means making communication between people easier</a:t>
            </a:r>
          </a:p>
          <a:p>
            <a:pPr marL="514350" lvl="0" indent="-514350">
              <a:buFont typeface="+mj-lt"/>
              <a:buAutoNum type="arabicPeriod"/>
            </a:pPr>
            <a:r>
              <a:rPr lang="en-GB" sz="3300" dirty="0">
                <a:latin typeface="Gill Sans MT" panose="020B0502020104020203" pitchFamily="34" charset="0"/>
              </a:rPr>
              <a:t>Facilitators require a range of skills and qualities; the most important are respect and communication</a:t>
            </a:r>
          </a:p>
          <a:p>
            <a:pPr marL="514350" lvl="0" indent="-514350">
              <a:buFont typeface="+mj-lt"/>
              <a:buAutoNum type="arabicPeriod"/>
            </a:pPr>
            <a:r>
              <a:rPr lang="en-GB" sz="3300" dirty="0">
                <a:latin typeface="Gill Sans MT" panose="020B0502020104020203" pitchFamily="34" charset="0"/>
              </a:rPr>
              <a:t>A huge part of successful facilitation comes from </a:t>
            </a:r>
            <a:r>
              <a:rPr lang="en-GB" sz="3300" b="1" dirty="0">
                <a:latin typeface="Gill Sans MT" panose="020B0502020104020203" pitchFamily="34" charset="0"/>
              </a:rPr>
              <a:t>being prepared</a:t>
            </a:r>
            <a:r>
              <a:rPr lang="en-GB" sz="3300" dirty="0">
                <a:latin typeface="Gill Sans MT" panose="020B0502020104020203" pitchFamily="34" charset="0"/>
              </a:rPr>
              <a:t>!</a:t>
            </a:r>
          </a:p>
          <a:p>
            <a:pPr marL="514350" indent="-514350">
              <a:buFont typeface="+mj-lt"/>
              <a:buAutoNum type="arabicPeriod"/>
            </a:pPr>
            <a:r>
              <a:rPr lang="en-GB" sz="3300" dirty="0">
                <a:latin typeface="Gill Sans MT" panose="020B0502020104020203" pitchFamily="34" charset="0"/>
              </a:rPr>
              <a:t>You facilitation skills will get better with practice!</a:t>
            </a:r>
            <a:endParaRPr lang="en-GB" sz="3300" b="1" dirty="0">
              <a:latin typeface="Gill Sans MT" panose="020B0502020104020203" pitchFamily="34" charset="0"/>
            </a:endParaRPr>
          </a:p>
          <a:p>
            <a:pPr marL="514350" lvl="0" indent="-514350">
              <a:buFont typeface="+mj-lt"/>
              <a:buAutoNum type="arabicPeriod"/>
            </a:pPr>
            <a:endParaRPr lang="en-GB" dirty="0"/>
          </a:p>
          <a:p>
            <a:endParaRPr lang="en-GB" dirty="0"/>
          </a:p>
        </p:txBody>
      </p:sp>
      <p:sp>
        <p:nvSpPr>
          <p:cNvPr id="2" name="Slide Number Placeholder 1"/>
          <p:cNvSpPr>
            <a:spLocks noGrp="1"/>
          </p:cNvSpPr>
          <p:nvPr>
            <p:ph type="sldNum" sz="quarter" idx="12"/>
          </p:nvPr>
        </p:nvSpPr>
        <p:spPr/>
        <p:txBody>
          <a:bodyPr/>
          <a:lstStyle/>
          <a:p>
            <a:fld id="{AA507198-FB96-4B84-AC65-33D30F428326}" type="slidenum">
              <a:rPr lang="en-GB" smtClean="0"/>
              <a:t>25</a:t>
            </a:fld>
            <a:endParaRPr lang="en-GB"/>
          </a:p>
        </p:txBody>
      </p:sp>
    </p:spTree>
    <p:extLst>
      <p:ext uri="{BB962C8B-B14F-4D97-AF65-F5344CB8AC3E}">
        <p14:creationId xmlns:p14="http://schemas.microsoft.com/office/powerpoint/2010/main" val="892135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type="subTitle" idx="1"/>
          </p:nvPr>
        </p:nvSpPr>
        <p:spPr>
          <a:xfrm>
            <a:off x="1159098" y="3322749"/>
            <a:ext cx="9826949" cy="2382592"/>
          </a:xfrm>
        </p:spPr>
        <p:txBody>
          <a:bodyPr>
            <a:noAutofit/>
          </a:bodyPr>
          <a:lstStyle/>
          <a:p>
            <a:pPr marL="457200" marR="0" lvl="0" indent="-457200" defTabSz="914400" eaLnBrk="1" fontAlgn="auto" latinLnBrk="0" hangingPunct="1">
              <a:lnSpc>
                <a:spcPct val="100000"/>
              </a:lnSpc>
              <a:spcBef>
                <a:spcPts val="0"/>
              </a:spcBef>
              <a:spcAft>
                <a:spcPts val="0"/>
              </a:spcAft>
              <a:buClr>
                <a:schemeClr val="tx1"/>
              </a:buClr>
              <a:buSzTx/>
              <a:buFont typeface="Arial" charset="0"/>
              <a:buNone/>
              <a:tabLst/>
              <a:defRPr/>
            </a:pPr>
            <a:r>
              <a:rPr lang="en-GB" sz="3600" b="1" dirty="0">
                <a:solidFill>
                  <a:srgbClr val="000099"/>
                </a:solidFill>
                <a:latin typeface="Gill Sans MT" charset="0"/>
                <a:ea typeface="Gill Sans MT" charset="0"/>
                <a:cs typeface="Gill Sans MT" charset="0"/>
              </a:rPr>
              <a:t>Turn to the Work </a:t>
            </a:r>
            <a:r>
              <a:rPr lang="en-GB" sz="3600" b="1">
                <a:solidFill>
                  <a:srgbClr val="000099"/>
                </a:solidFill>
                <a:latin typeface="Gill Sans MT" charset="0"/>
                <a:ea typeface="Gill Sans MT" charset="0"/>
                <a:cs typeface="Gill Sans MT" charset="0"/>
              </a:rPr>
              <a:t>Plan in your </a:t>
            </a:r>
            <a:r>
              <a:rPr lang="en-GB" sz="3600" b="1" dirty="0">
                <a:solidFill>
                  <a:srgbClr val="000099"/>
                </a:solidFill>
                <a:latin typeface="Gill Sans MT" charset="0"/>
                <a:ea typeface="Gill Sans MT" charset="0"/>
                <a:cs typeface="Gill Sans MT" charset="0"/>
              </a:rPr>
              <a:t>training manual and think about your key learning from today, and how you might apply it in practice!  </a:t>
            </a:r>
          </a:p>
        </p:txBody>
      </p:sp>
      <p:sp>
        <p:nvSpPr>
          <p:cNvPr id="4" name="Slide Number Placeholder 3"/>
          <p:cNvSpPr>
            <a:spLocks noGrp="1"/>
          </p:cNvSpPr>
          <p:nvPr>
            <p:ph type="sldNum" sz="quarter" idx="12"/>
          </p:nvPr>
        </p:nvSpPr>
        <p:spPr/>
        <p:txBody>
          <a:bodyPr/>
          <a:lstStyle/>
          <a:p>
            <a:fld id="{D8AC6650-73DF-46B7-A688-A216FA2CA224}" type="slidenum">
              <a:rPr lang="en-GB" smtClean="0"/>
              <a:t>26</a:t>
            </a:fld>
            <a:endParaRPr lang="en-GB"/>
          </a:p>
        </p:txBody>
      </p:sp>
      <p:sp>
        <p:nvSpPr>
          <p:cNvPr id="3" name="Explosion 2 2"/>
          <p:cNvSpPr/>
          <p:nvPr/>
        </p:nvSpPr>
        <p:spPr>
          <a:xfrm>
            <a:off x="3863663" y="502276"/>
            <a:ext cx="4043966" cy="2704563"/>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latin typeface="Gill Sans MT" charset="0"/>
                <a:ea typeface="Gill Sans MT" charset="0"/>
                <a:cs typeface="Gill Sans MT" charset="0"/>
              </a:rPr>
              <a:t>Don’t forget!</a:t>
            </a:r>
          </a:p>
        </p:txBody>
      </p:sp>
    </p:spTree>
    <p:extLst>
      <p:ext uri="{BB962C8B-B14F-4D97-AF65-F5344CB8AC3E}">
        <p14:creationId xmlns:p14="http://schemas.microsoft.com/office/powerpoint/2010/main" val="9711533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6A92-15E8-4149-89B1-9217CCA712DA}"/>
              </a:ext>
            </a:extLst>
          </p:cNvPr>
          <p:cNvSpPr>
            <a:spLocks noGrp="1"/>
          </p:cNvSpPr>
          <p:nvPr>
            <p:ph type="title"/>
          </p:nvPr>
        </p:nvSpPr>
        <p:spPr>
          <a:xfrm>
            <a:off x="1295400" y="326465"/>
            <a:ext cx="9601200" cy="930327"/>
          </a:xfrm>
        </p:spPr>
        <p:txBody>
          <a:bodyPr>
            <a:normAutofit/>
          </a:bodyPr>
          <a:lstStyle/>
          <a:p>
            <a:pPr algn="ctr"/>
            <a:r>
              <a:rPr lang="en-GB" sz="4800" b="1" dirty="0">
                <a:solidFill>
                  <a:srgbClr val="000099"/>
                </a:solidFill>
                <a:latin typeface="Gill Sans MT" charset="0"/>
              </a:rPr>
              <a:t>Acknowledgement</a:t>
            </a:r>
          </a:p>
        </p:txBody>
      </p:sp>
      <p:sp>
        <p:nvSpPr>
          <p:cNvPr id="3" name="Content Placeholder 2">
            <a:extLst>
              <a:ext uri="{FF2B5EF4-FFF2-40B4-BE49-F238E27FC236}">
                <a16:creationId xmlns:a16="http://schemas.microsoft.com/office/drawing/2014/main" id="{52448D1A-77EC-442D-A4F6-016A7BDAA9A3}"/>
              </a:ext>
            </a:extLst>
          </p:cNvPr>
          <p:cNvSpPr>
            <a:spLocks noGrp="1"/>
          </p:cNvSpPr>
          <p:nvPr>
            <p:ph idx="1"/>
          </p:nvPr>
        </p:nvSpPr>
        <p:spPr>
          <a:xfrm>
            <a:off x="1209104" y="2264229"/>
            <a:ext cx="10530590" cy="2630078"/>
          </a:xfrm>
        </p:spPr>
        <p:txBody>
          <a:bodyPr>
            <a:normAutofit/>
          </a:bodyPr>
          <a:lstStyle/>
          <a:p>
            <a:pPr marL="0" indent="0" algn="ctr">
              <a:buNone/>
            </a:pPr>
            <a:r>
              <a:rPr lang="en-GB" sz="3600" dirty="0">
                <a:latin typeface="Gill Sans MT" charset="0"/>
              </a:rPr>
              <a:t>These modules were developed and administered by Mrs Eunice </a:t>
            </a:r>
            <a:r>
              <a:rPr lang="en-GB" sz="3600" dirty="0" err="1">
                <a:latin typeface="Gill Sans MT" charset="0"/>
              </a:rPr>
              <a:t>Duli</a:t>
            </a:r>
            <a:r>
              <a:rPr lang="en-GB" sz="3600" dirty="0">
                <a:latin typeface="Gill Sans MT" charset="0"/>
              </a:rPr>
              <a:t> and Mrs </a:t>
            </a:r>
            <a:r>
              <a:rPr lang="en-GB" sz="3600" dirty="0" err="1">
                <a:latin typeface="Gill Sans MT" charset="0"/>
              </a:rPr>
              <a:t>Agripinnah</a:t>
            </a:r>
            <a:r>
              <a:rPr lang="en-GB" sz="3600" dirty="0">
                <a:latin typeface="Gill Sans MT" charset="0"/>
              </a:rPr>
              <a:t> </a:t>
            </a:r>
            <a:r>
              <a:rPr lang="en-GB" sz="3600" dirty="0" err="1">
                <a:latin typeface="Gill Sans MT" charset="0"/>
              </a:rPr>
              <a:t>Namara</a:t>
            </a:r>
            <a:endParaRPr lang="en-GB" sz="3600" dirty="0">
              <a:latin typeface="Gill Sans MT" charset="0"/>
            </a:endParaRPr>
          </a:p>
        </p:txBody>
      </p:sp>
      <p:sp>
        <p:nvSpPr>
          <p:cNvPr id="4" name="Slide Number Placeholder 3">
            <a:extLst>
              <a:ext uri="{FF2B5EF4-FFF2-40B4-BE49-F238E27FC236}">
                <a16:creationId xmlns:a16="http://schemas.microsoft.com/office/drawing/2014/main" id="{EFE3EEAB-2EE8-4973-AC38-8193447E209C}"/>
              </a:ext>
            </a:extLst>
          </p:cNvPr>
          <p:cNvSpPr>
            <a:spLocks noGrp="1"/>
          </p:cNvSpPr>
          <p:nvPr>
            <p:ph type="sldNum" sz="quarter" idx="12"/>
          </p:nvPr>
        </p:nvSpPr>
        <p:spPr/>
        <p:txBody>
          <a:bodyPr/>
          <a:lstStyle/>
          <a:p>
            <a:fld id="{D8AC6650-73DF-46B7-A688-A216FA2CA224}" type="slidenum">
              <a:rPr lang="en-GB" smtClean="0"/>
              <a:pPr/>
              <a:t>27</a:t>
            </a:fld>
            <a:endParaRPr lang="en-GB" dirty="0"/>
          </a:p>
        </p:txBody>
      </p:sp>
    </p:spTree>
    <p:extLst>
      <p:ext uri="{BB962C8B-B14F-4D97-AF65-F5344CB8AC3E}">
        <p14:creationId xmlns:p14="http://schemas.microsoft.com/office/powerpoint/2010/main" val="3629241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6A92-15E8-4149-89B1-9217CCA712DA}"/>
              </a:ext>
            </a:extLst>
          </p:cNvPr>
          <p:cNvSpPr>
            <a:spLocks noGrp="1"/>
          </p:cNvSpPr>
          <p:nvPr>
            <p:ph type="title"/>
          </p:nvPr>
        </p:nvSpPr>
        <p:spPr>
          <a:xfrm>
            <a:off x="1295400" y="326465"/>
            <a:ext cx="9601200" cy="930327"/>
          </a:xfrm>
        </p:spPr>
        <p:txBody>
          <a:bodyPr>
            <a:normAutofit/>
          </a:bodyPr>
          <a:lstStyle/>
          <a:p>
            <a:pPr algn="ctr"/>
            <a:r>
              <a:rPr lang="en-GB" sz="4800" b="1" dirty="0">
                <a:solidFill>
                  <a:srgbClr val="000099"/>
                </a:solidFill>
                <a:latin typeface="Gill Sans MT" charset="0"/>
              </a:rPr>
              <a:t>Thank you</a:t>
            </a:r>
          </a:p>
        </p:txBody>
      </p:sp>
      <p:sp>
        <p:nvSpPr>
          <p:cNvPr id="3" name="Content Placeholder 2">
            <a:extLst>
              <a:ext uri="{FF2B5EF4-FFF2-40B4-BE49-F238E27FC236}">
                <a16:creationId xmlns:a16="http://schemas.microsoft.com/office/drawing/2014/main" id="{52448D1A-77EC-442D-A4F6-016A7BDAA9A3}"/>
              </a:ext>
            </a:extLst>
          </p:cNvPr>
          <p:cNvSpPr>
            <a:spLocks noGrp="1"/>
          </p:cNvSpPr>
          <p:nvPr>
            <p:ph idx="1"/>
          </p:nvPr>
        </p:nvSpPr>
        <p:spPr>
          <a:xfrm>
            <a:off x="1209104" y="1306893"/>
            <a:ext cx="10530590" cy="3587414"/>
          </a:xfrm>
        </p:spPr>
        <p:txBody>
          <a:bodyPr>
            <a:normAutofit/>
          </a:bodyPr>
          <a:lstStyle/>
          <a:p>
            <a:pPr marL="0" indent="0" algn="ctr">
              <a:lnSpc>
                <a:spcPct val="100000"/>
              </a:lnSpc>
              <a:buNone/>
            </a:pPr>
            <a:r>
              <a:rPr lang="en-GB" sz="2600" dirty="0">
                <a:latin typeface="Gill Sans MT" panose="020B0502020104020203" pitchFamily="34" charset="77"/>
              </a:rPr>
              <a:t>This training is part of the project: </a:t>
            </a:r>
            <a:r>
              <a:rPr lang="en-GB" sz="2600" b="1" dirty="0">
                <a:latin typeface="Gill Sans MT" panose="020B0502020104020203" pitchFamily="34" charset="77"/>
                <a:hlinkClick r:id="rId2"/>
              </a:rPr>
              <a:t>Implementing park action plans for community engagement to tackle IWT</a:t>
            </a:r>
            <a:r>
              <a:rPr lang="en-GB" sz="2600" dirty="0">
                <a:latin typeface="Gill Sans MT" panose="020B0502020104020203" pitchFamily="34" charset="77"/>
              </a:rPr>
              <a:t>, coordinated by IIED and grant funded by the UK government’s </a:t>
            </a:r>
            <a:r>
              <a:rPr lang="en-GB" sz="2600" dirty="0">
                <a:latin typeface="Gill Sans MT" panose="020B0502020104020203" pitchFamily="34" charset="77"/>
                <a:hlinkClick r:id="rId3"/>
              </a:rPr>
              <a:t>Illegal Wildlife Trade (IWT) Challenge Fund</a:t>
            </a:r>
            <a:r>
              <a:rPr lang="en-GB" sz="2600" dirty="0">
                <a:latin typeface="Gill Sans MT" panose="020B0502020104020203" pitchFamily="34" charset="77"/>
              </a:rPr>
              <a:t>.</a:t>
            </a:r>
          </a:p>
          <a:p>
            <a:pPr marL="0" indent="0" algn="ctr">
              <a:lnSpc>
                <a:spcPct val="100000"/>
              </a:lnSpc>
              <a:buNone/>
            </a:pPr>
            <a:r>
              <a:rPr lang="en-GB" sz="2600" dirty="0">
                <a:latin typeface="Gill Sans MT" panose="020B0502020104020203" pitchFamily="34" charset="77"/>
              </a:rPr>
              <a:t>The IWT Challenge Fund is for projects around the world tackling illegal wildlife trade and supports action in three areas, including developing sustainable livelihoods for communities affected by illegal wildlife trade. The views expressed are not necessarily the views of the UK government.</a:t>
            </a:r>
          </a:p>
        </p:txBody>
      </p:sp>
      <p:sp>
        <p:nvSpPr>
          <p:cNvPr id="4" name="Slide Number Placeholder 3">
            <a:extLst>
              <a:ext uri="{FF2B5EF4-FFF2-40B4-BE49-F238E27FC236}">
                <a16:creationId xmlns:a16="http://schemas.microsoft.com/office/drawing/2014/main" id="{EFE3EEAB-2EE8-4973-AC38-8193447E209C}"/>
              </a:ext>
            </a:extLst>
          </p:cNvPr>
          <p:cNvSpPr>
            <a:spLocks noGrp="1"/>
          </p:cNvSpPr>
          <p:nvPr>
            <p:ph type="sldNum" sz="quarter" idx="12"/>
          </p:nvPr>
        </p:nvSpPr>
        <p:spPr/>
        <p:txBody>
          <a:bodyPr/>
          <a:lstStyle/>
          <a:p>
            <a:fld id="{D8AC6650-73DF-46B7-A688-A216FA2CA224}" type="slidenum">
              <a:rPr lang="en-GB" smtClean="0"/>
              <a:pPr/>
              <a:t>28</a:t>
            </a:fld>
            <a:endParaRPr lang="en-GB" dirty="0"/>
          </a:p>
        </p:txBody>
      </p:sp>
      <p:pic>
        <p:nvPicPr>
          <p:cNvPr id="5" name="Picture 4">
            <a:extLst>
              <a:ext uri="{FF2B5EF4-FFF2-40B4-BE49-F238E27FC236}">
                <a16:creationId xmlns:a16="http://schemas.microsoft.com/office/drawing/2014/main" id="{7572FC0E-1A86-41F4-AE01-B4E6CC5E0E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2760" y="4894306"/>
            <a:ext cx="1140883" cy="1774706"/>
          </a:xfrm>
          <a:prstGeom prst="rect">
            <a:avLst/>
          </a:prstGeom>
        </p:spPr>
      </p:pic>
      <p:pic>
        <p:nvPicPr>
          <p:cNvPr id="6" name="Picture 5">
            <a:extLst>
              <a:ext uri="{FF2B5EF4-FFF2-40B4-BE49-F238E27FC236}">
                <a16:creationId xmlns:a16="http://schemas.microsoft.com/office/drawing/2014/main" id="{46CEA87F-C2F6-4B90-90C8-82A0F0828F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25199" y="5242346"/>
            <a:ext cx="1741602" cy="1115900"/>
          </a:xfrm>
          <a:prstGeom prst="rect">
            <a:avLst/>
          </a:prstGeom>
        </p:spPr>
      </p:pic>
      <p:pic>
        <p:nvPicPr>
          <p:cNvPr id="7" name="Picture 6">
            <a:extLst>
              <a:ext uri="{FF2B5EF4-FFF2-40B4-BE49-F238E27FC236}">
                <a16:creationId xmlns:a16="http://schemas.microsoft.com/office/drawing/2014/main" id="{10E4C286-4115-4613-87D6-391BAD17A92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0921" t="8146" r="5681" b="5436"/>
          <a:stretch/>
        </p:blipFill>
        <p:spPr>
          <a:xfrm>
            <a:off x="9078798" y="4844205"/>
            <a:ext cx="1741602" cy="1912183"/>
          </a:xfrm>
          <a:prstGeom prst="rect">
            <a:avLst/>
          </a:prstGeom>
        </p:spPr>
      </p:pic>
    </p:spTree>
    <p:extLst>
      <p:ext uri="{BB962C8B-B14F-4D97-AF65-F5344CB8AC3E}">
        <p14:creationId xmlns:p14="http://schemas.microsoft.com/office/powerpoint/2010/main" val="1749095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99"/>
                </a:solidFill>
                <a:latin typeface="Gill Sans MT" panose="020B0502020104020203" pitchFamily="34" charset="0"/>
              </a:rPr>
              <a:t>References</a:t>
            </a:r>
            <a:endParaRPr lang="en-GB" dirty="0">
              <a:solidFill>
                <a:srgbClr val="000099"/>
              </a:solidFill>
              <a:latin typeface="Gill Sans MT" panose="020B0502020104020203" pitchFamily="34" charset="0"/>
            </a:endParaRPr>
          </a:p>
        </p:txBody>
      </p:sp>
      <p:sp>
        <p:nvSpPr>
          <p:cNvPr id="3" name="Content Placeholder 2"/>
          <p:cNvSpPr>
            <a:spLocks noGrp="1"/>
          </p:cNvSpPr>
          <p:nvPr>
            <p:ph idx="1"/>
          </p:nvPr>
        </p:nvSpPr>
        <p:spPr>
          <a:xfrm>
            <a:off x="1371600" y="1615044"/>
            <a:ext cx="9601200" cy="4959376"/>
          </a:xfrm>
        </p:spPr>
        <p:txBody>
          <a:bodyPr>
            <a:normAutofit/>
          </a:bodyPr>
          <a:lstStyle/>
          <a:p>
            <a:pPr marL="0" indent="0">
              <a:buNone/>
            </a:pPr>
            <a:r>
              <a:rPr lang="en-US" sz="2400">
                <a:solidFill>
                  <a:srgbClr val="000099"/>
                </a:solidFill>
                <a:latin typeface="Gill Sans MT" charset="0"/>
                <a:ea typeface="Gill Sans MT" charset="0"/>
                <a:cs typeface="Gill Sans MT" charset="0"/>
              </a:rPr>
              <a:t>Wikipedia</a:t>
            </a:r>
            <a:r>
              <a:rPr lang="en-US" sz="2400" dirty="0">
                <a:solidFill>
                  <a:srgbClr val="000099"/>
                </a:solidFill>
                <a:latin typeface="Gill Sans MT" charset="0"/>
                <a:ea typeface="Gill Sans MT" charset="0"/>
                <a:cs typeface="Gill Sans MT" charset="0"/>
              </a:rPr>
              <a:t>, </a:t>
            </a:r>
            <a:r>
              <a:rPr lang="en-US" sz="2400" dirty="0" err="1">
                <a:solidFill>
                  <a:srgbClr val="000099"/>
                </a:solidFill>
                <a:latin typeface="Gill Sans MT" charset="0"/>
                <a:ea typeface="Gill Sans MT" charset="0"/>
                <a:cs typeface="Gill Sans MT" charset="0"/>
              </a:rPr>
              <a:t>n.d.</a:t>
            </a:r>
            <a:r>
              <a:rPr lang="en-US" sz="2400" dirty="0">
                <a:solidFill>
                  <a:srgbClr val="000099"/>
                </a:solidFill>
                <a:latin typeface="Gill Sans MT" charset="0"/>
                <a:ea typeface="Gill Sans MT" charset="0"/>
                <a:cs typeface="Gill Sans MT" charset="0"/>
              </a:rPr>
              <a:t>, </a:t>
            </a:r>
            <a:r>
              <a:rPr lang="en-US" sz="2400" dirty="0">
                <a:latin typeface="Gill Sans MT" charset="0"/>
                <a:ea typeface="Gill Sans MT" charset="0"/>
                <a:cs typeface="Gill Sans MT" charset="0"/>
                <a:hlinkClick r:id="rId2"/>
              </a:rPr>
              <a:t>https://en.wikipedia.org/wiki/Facilitation_(business)</a:t>
            </a:r>
            <a:r>
              <a:rPr lang="en-US" sz="2400" dirty="0">
                <a:latin typeface="Gill Sans MT" charset="0"/>
                <a:ea typeface="Gill Sans MT" charset="0"/>
                <a:cs typeface="Gill Sans MT" charset="0"/>
              </a:rPr>
              <a:t> </a:t>
            </a:r>
            <a:endParaRPr lang="en-US" dirty="0">
              <a:solidFill>
                <a:srgbClr val="000099"/>
              </a:solidFill>
              <a:latin typeface="Gill Sans MT" panose="020B0502020104020203" pitchFamily="34" charset="0"/>
              <a:ea typeface="Calibri" panose="020F0502020204030204" pitchFamily="34" charset="0"/>
              <a:cs typeface="Arial" panose="020B0604020202020204" pitchFamily="34" charset="0"/>
            </a:endParaRPr>
          </a:p>
          <a:p>
            <a:pPr marL="514350" indent="-514350">
              <a:buAutoNum type="arabicPeriod"/>
            </a:pPr>
            <a:endParaRPr lang="en-US" dirty="0">
              <a:solidFill>
                <a:schemeClr val="tx2">
                  <a:satMod val="130000"/>
                </a:schemeClr>
              </a:solidFill>
            </a:endParaRPr>
          </a:p>
          <a:p>
            <a:pPr marL="514350" indent="-514350">
              <a:buAutoNum type="arabicPeriod"/>
            </a:pPr>
            <a:endParaRPr lang="en-US" dirty="0">
              <a:solidFill>
                <a:schemeClr val="tx2">
                  <a:satMod val="130000"/>
                </a:schemeClr>
              </a:solidFill>
            </a:endParaRPr>
          </a:p>
          <a:p>
            <a:pPr marL="514350" indent="-514350">
              <a:buAutoNum type="arabicPeriod"/>
            </a:pPr>
            <a:endParaRPr lang="en-US" dirty="0">
              <a:cs typeface="Arial" charset="0"/>
            </a:endParaRPr>
          </a:p>
          <a:p>
            <a:endParaRPr lang="en-GB" dirty="0"/>
          </a:p>
        </p:txBody>
      </p:sp>
      <p:sp>
        <p:nvSpPr>
          <p:cNvPr id="4" name="Slide Number Placeholder 3"/>
          <p:cNvSpPr>
            <a:spLocks noGrp="1"/>
          </p:cNvSpPr>
          <p:nvPr>
            <p:ph type="sldNum" sz="quarter" idx="12"/>
          </p:nvPr>
        </p:nvSpPr>
        <p:spPr/>
        <p:txBody>
          <a:bodyPr/>
          <a:lstStyle/>
          <a:p>
            <a:fld id="{F37E35ED-8B68-044A-BAE8-8E9812083E95}" type="slidenum">
              <a:rPr lang="en-GB" smtClean="0"/>
              <a:pPr/>
              <a:t>29</a:t>
            </a:fld>
            <a:endParaRPr lang="en-GB" dirty="0"/>
          </a:p>
        </p:txBody>
      </p:sp>
    </p:spTree>
    <p:extLst>
      <p:ext uri="{BB962C8B-B14F-4D97-AF65-F5344CB8AC3E}">
        <p14:creationId xmlns:p14="http://schemas.microsoft.com/office/powerpoint/2010/main" val="361355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350134"/>
            <a:ext cx="9601200" cy="822366"/>
          </a:xfrm>
        </p:spPr>
        <p:txBody>
          <a:bodyPr>
            <a:normAutofit fontScale="90000"/>
          </a:bodyPr>
          <a:lstStyle/>
          <a:p>
            <a:r>
              <a:rPr lang="en-US" b="1" dirty="0">
                <a:solidFill>
                  <a:srgbClr val="000099"/>
                </a:solidFill>
                <a:latin typeface="Gill Sans MT" panose="020B0502020104020203" pitchFamily="34" charset="0"/>
              </a:rPr>
              <a:t>Module 4: Facilitating Community Meetings</a:t>
            </a:r>
            <a:endParaRPr lang="en-GB" dirty="0">
              <a:solidFill>
                <a:srgbClr val="000099"/>
              </a:solidFill>
            </a:endParaRPr>
          </a:p>
        </p:txBody>
      </p:sp>
      <p:sp>
        <p:nvSpPr>
          <p:cNvPr id="4" name="Slide Number Placeholder 3"/>
          <p:cNvSpPr>
            <a:spLocks noGrp="1"/>
          </p:cNvSpPr>
          <p:nvPr>
            <p:ph type="sldNum" sz="quarter" idx="12"/>
          </p:nvPr>
        </p:nvSpPr>
        <p:spPr/>
        <p:txBody>
          <a:bodyPr/>
          <a:lstStyle/>
          <a:p>
            <a:fld id="{F37E35ED-8B68-044A-BAE8-8E9812083E95}" type="slidenum">
              <a:rPr lang="en-GB" smtClean="0"/>
              <a:pPr/>
              <a:t>3</a:t>
            </a:fld>
            <a:endParaRPr lang="en-GB" dirty="0"/>
          </a:p>
        </p:txBody>
      </p:sp>
      <p:graphicFrame>
        <p:nvGraphicFramePr>
          <p:cNvPr id="5" name="Diagram 4">
            <a:extLst>
              <a:ext uri="{FF2B5EF4-FFF2-40B4-BE49-F238E27FC236}">
                <a16:creationId xmlns:a16="http://schemas.microsoft.com/office/drawing/2014/main" id="{241D6902-C583-BC4E-A440-3684BD016805}"/>
              </a:ext>
            </a:extLst>
          </p:cNvPr>
          <p:cNvGraphicFramePr/>
          <p:nvPr>
            <p:extLst>
              <p:ext uri="{D42A27DB-BD31-4B8C-83A1-F6EECF244321}">
                <p14:modId xmlns:p14="http://schemas.microsoft.com/office/powerpoint/2010/main" val="3064700403"/>
              </p:ext>
            </p:extLst>
          </p:nvPr>
        </p:nvGraphicFramePr>
        <p:xfrm>
          <a:off x="1371599" y="1439334"/>
          <a:ext cx="9915789" cy="5250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226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436985"/>
            <a:ext cx="8361229" cy="1032468"/>
          </a:xfrm>
        </p:spPr>
        <p:txBody>
          <a:bodyPr>
            <a:normAutofit/>
          </a:bodyPr>
          <a:lstStyle/>
          <a:p>
            <a:r>
              <a:rPr lang="en-US" sz="4000" b="1" dirty="0">
                <a:solidFill>
                  <a:srgbClr val="000099"/>
                </a:solidFill>
                <a:latin typeface="Gill Sans MT" panose="020B0502020104020203" pitchFamily="34" charset="0"/>
              </a:rPr>
              <a:t>1. Facilitation </a:t>
            </a:r>
            <a:endParaRPr lang="en-GB" sz="4000" b="1" dirty="0">
              <a:solidFill>
                <a:srgbClr val="000099"/>
              </a:solidFill>
              <a:latin typeface="Gill Sans MT" panose="020B0502020104020203" pitchFamily="34" charset="0"/>
            </a:endParaRPr>
          </a:p>
        </p:txBody>
      </p:sp>
      <p:sp>
        <p:nvSpPr>
          <p:cNvPr id="3" name="Content Placeholder 2"/>
          <p:cNvSpPr>
            <a:spLocks noGrp="1"/>
          </p:cNvSpPr>
          <p:nvPr>
            <p:ph type="subTitle" idx="1"/>
          </p:nvPr>
        </p:nvSpPr>
        <p:spPr>
          <a:xfrm>
            <a:off x="2679905" y="2469452"/>
            <a:ext cx="6831673" cy="1790461"/>
          </a:xfrm>
        </p:spPr>
        <p:txBody>
          <a:bodyPr>
            <a:normAutofit/>
          </a:bodyPr>
          <a:lstStyle/>
          <a:p>
            <a:r>
              <a:rPr lang="en-US" sz="3200" i="1" dirty="0">
                <a:solidFill>
                  <a:schemeClr val="tx1"/>
                </a:solidFill>
                <a:latin typeface="Gill Sans MT" panose="020B0502020104020203" pitchFamily="34" charset="0"/>
              </a:rPr>
              <a:t>Learning objective 1: Understand what facilitation means in community conservation</a:t>
            </a:r>
          </a:p>
          <a:p>
            <a:pPr marL="0" indent="0">
              <a:buNone/>
            </a:pPr>
            <a:endParaRPr lang="en-US" b="1" dirty="0">
              <a:solidFill>
                <a:srgbClr val="000099"/>
              </a:solidFill>
              <a:latin typeface="Gill Sans MT" panose="020B0502020104020203" pitchFamily="34" charset="0"/>
            </a:endParaRPr>
          </a:p>
        </p:txBody>
      </p:sp>
      <p:sp>
        <p:nvSpPr>
          <p:cNvPr id="7" name="Slide Number Placeholder 6"/>
          <p:cNvSpPr>
            <a:spLocks noGrp="1"/>
          </p:cNvSpPr>
          <p:nvPr>
            <p:ph type="sldNum" sz="quarter" idx="12"/>
          </p:nvPr>
        </p:nvSpPr>
        <p:spPr/>
        <p:txBody>
          <a:bodyPr/>
          <a:lstStyle/>
          <a:p>
            <a:fld id="{AA507198-FB96-4B84-AC65-33D30F428326}" type="slidenum">
              <a:rPr lang="en-GB" smtClean="0"/>
              <a:t>4</a:t>
            </a:fld>
            <a:endParaRPr lang="en-GB"/>
          </a:p>
        </p:txBody>
      </p:sp>
    </p:spTree>
    <p:extLst>
      <p:ext uri="{BB962C8B-B14F-4D97-AF65-F5344CB8AC3E}">
        <p14:creationId xmlns:p14="http://schemas.microsoft.com/office/powerpoint/2010/main" val="392306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Cloud Callout 4"/>
          <p:cNvSpPr/>
          <p:nvPr/>
        </p:nvSpPr>
        <p:spPr>
          <a:xfrm>
            <a:off x="4184073" y="1692235"/>
            <a:ext cx="4920343" cy="3396342"/>
          </a:xfrm>
          <a:prstGeom prst="cloud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GB" sz="4000" b="1" dirty="0">
                <a:solidFill>
                  <a:srgbClr val="000099"/>
                </a:solidFill>
                <a:latin typeface="Gill Sans MT" panose="020B0502020104020203" pitchFamily="34" charset="0"/>
              </a:rPr>
              <a:t>Group activity: brainstorm</a:t>
            </a:r>
          </a:p>
        </p:txBody>
      </p:sp>
      <p:sp>
        <p:nvSpPr>
          <p:cNvPr id="3" name="Content Placeholder 2"/>
          <p:cNvSpPr>
            <a:spLocks noGrp="1"/>
          </p:cNvSpPr>
          <p:nvPr>
            <p:ph idx="1"/>
          </p:nvPr>
        </p:nvSpPr>
        <p:spPr>
          <a:xfrm>
            <a:off x="4532416" y="2321558"/>
            <a:ext cx="4364819" cy="2327418"/>
          </a:xfrm>
        </p:spPr>
        <p:txBody>
          <a:bodyPr>
            <a:normAutofit/>
          </a:bodyPr>
          <a:lstStyle/>
          <a:p>
            <a:pPr marL="0" indent="0" algn="ctr">
              <a:buNone/>
            </a:pPr>
            <a:r>
              <a:rPr lang="en-GB" sz="3600" dirty="0">
                <a:solidFill>
                  <a:schemeClr val="tx1"/>
                </a:solidFill>
                <a:latin typeface="Gill Sans MT" panose="020B0502020104020203" pitchFamily="34" charset="0"/>
              </a:rPr>
              <a:t>What is facilitation in community conservation meetings?</a:t>
            </a:r>
            <a:endParaRPr lang="en-US" sz="3600" dirty="0">
              <a:solidFill>
                <a:schemeClr val="tx1"/>
              </a:solidFill>
              <a:latin typeface="Gill Sans MT" panose="020B0502020104020203" pitchFamily="34" charset="0"/>
            </a:endParaRPr>
          </a:p>
        </p:txBody>
      </p:sp>
      <p:sp>
        <p:nvSpPr>
          <p:cNvPr id="6" name="Slide Number Placeholder 5"/>
          <p:cNvSpPr>
            <a:spLocks noGrp="1"/>
          </p:cNvSpPr>
          <p:nvPr>
            <p:ph type="sldNum" sz="quarter" idx="12"/>
          </p:nvPr>
        </p:nvSpPr>
        <p:spPr/>
        <p:txBody>
          <a:bodyPr/>
          <a:lstStyle/>
          <a:p>
            <a:fld id="{F37E35ED-8B68-044A-BAE8-8E9812083E95}" type="slidenum">
              <a:rPr lang="en-GB" smtClean="0"/>
              <a:pPr/>
              <a:t>5</a:t>
            </a:fld>
            <a:endParaRPr lang="en-GB" dirty="0"/>
          </a:p>
        </p:txBody>
      </p:sp>
    </p:spTree>
    <p:extLst>
      <p:ext uri="{BB962C8B-B14F-4D97-AF65-F5344CB8AC3E}">
        <p14:creationId xmlns:p14="http://schemas.microsoft.com/office/powerpoint/2010/main" val="1014391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6</a:t>
            </a:fld>
            <a:endParaRPr lang="en-GB"/>
          </a:p>
        </p:txBody>
      </p:sp>
      <p:sp>
        <p:nvSpPr>
          <p:cNvPr id="4" name="Content Placeholder 2"/>
          <p:cNvSpPr txBox="1">
            <a:spLocks/>
          </p:cNvSpPr>
          <p:nvPr/>
        </p:nvSpPr>
        <p:spPr>
          <a:xfrm>
            <a:off x="1077893" y="1423179"/>
            <a:ext cx="10127135" cy="4538234"/>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3200" dirty="0">
                <a:latin typeface="Gill Sans MT" charset="0"/>
                <a:ea typeface="Gill Sans MT" charset="0"/>
                <a:cs typeface="Gill Sans MT" charset="0"/>
              </a:rPr>
              <a:t>Facilitation means making something easier; in businesses and </a:t>
            </a:r>
            <a:r>
              <a:rPr lang="en-US" sz="3200" dirty="0" err="1">
                <a:latin typeface="Gill Sans MT" charset="0"/>
                <a:ea typeface="Gill Sans MT" charset="0"/>
                <a:cs typeface="Gill Sans MT" charset="0"/>
              </a:rPr>
              <a:t>organisations</a:t>
            </a:r>
            <a:r>
              <a:rPr lang="en-US" sz="3200" dirty="0">
                <a:latin typeface="Gill Sans MT" charset="0"/>
                <a:ea typeface="Gill Sans MT" charset="0"/>
                <a:cs typeface="Gill Sans MT" charset="0"/>
              </a:rPr>
              <a:t>, facilitation refers to designing and running a successful meeting</a:t>
            </a:r>
          </a:p>
          <a:p>
            <a:r>
              <a:rPr lang="en-US" sz="3200" dirty="0">
                <a:latin typeface="Gill Sans MT" charset="0"/>
                <a:ea typeface="Gill Sans MT" charset="0"/>
                <a:cs typeface="Gill Sans MT" charset="0"/>
              </a:rPr>
              <a:t>It means helping others to talk to each other, and perhaps reach an agreement or solution, without yourself getting </a:t>
            </a:r>
            <a:r>
              <a:rPr lang="en-US" sz="3200" i="1" dirty="0">
                <a:latin typeface="Gill Sans MT" charset="0"/>
                <a:ea typeface="Gill Sans MT" charset="0"/>
                <a:cs typeface="Gill Sans MT" charset="0"/>
              </a:rPr>
              <a:t>directly</a:t>
            </a:r>
            <a:r>
              <a:rPr lang="en-US" sz="3200" dirty="0">
                <a:latin typeface="Gill Sans MT" charset="0"/>
                <a:ea typeface="Gill Sans MT" charset="0"/>
                <a:cs typeface="Gill Sans MT" charset="0"/>
              </a:rPr>
              <a:t> involved in the process</a:t>
            </a:r>
          </a:p>
          <a:p>
            <a:r>
              <a:rPr lang="en-US" sz="3200" dirty="0">
                <a:latin typeface="Gill Sans MT" charset="0"/>
                <a:ea typeface="Gill Sans MT" charset="0"/>
                <a:cs typeface="Gill Sans MT" charset="0"/>
              </a:rPr>
              <a:t>In a community conservation context, facilitation usually takes place in community workshops or meetings about a particular conservation issue </a:t>
            </a:r>
          </a:p>
        </p:txBody>
      </p:sp>
      <p:sp>
        <p:nvSpPr>
          <p:cNvPr id="5" name="Title 1"/>
          <p:cNvSpPr txBox="1">
            <a:spLocks/>
          </p:cNvSpPr>
          <p:nvPr/>
        </p:nvSpPr>
        <p:spPr>
          <a:xfrm>
            <a:off x="1077894" y="410368"/>
            <a:ext cx="10127134" cy="1012811"/>
          </a:xfrm>
          <a:prstGeom prst="rect">
            <a:avLst/>
          </a:prstGeom>
        </p:spPr>
        <p:txBody>
          <a:bodyPr>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Facilitation</a:t>
            </a:r>
          </a:p>
        </p:txBody>
      </p:sp>
    </p:spTree>
    <p:extLst>
      <p:ext uri="{BB962C8B-B14F-4D97-AF65-F5344CB8AC3E}">
        <p14:creationId xmlns:p14="http://schemas.microsoft.com/office/powerpoint/2010/main" val="1943082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7</a:t>
            </a:fld>
            <a:endParaRPr lang="en-GB"/>
          </a:p>
        </p:txBody>
      </p:sp>
      <p:sp>
        <p:nvSpPr>
          <p:cNvPr id="4" name="Content Placeholder 2"/>
          <p:cNvSpPr txBox="1">
            <a:spLocks/>
          </p:cNvSpPr>
          <p:nvPr/>
        </p:nvSpPr>
        <p:spPr>
          <a:xfrm>
            <a:off x="1077893" y="1423179"/>
            <a:ext cx="10127135" cy="4451148"/>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3200" dirty="0">
                <a:latin typeface="Gill Sans MT" charset="0"/>
                <a:ea typeface="Gill Sans MT" charset="0"/>
                <a:cs typeface="Gill Sans MT" charset="0"/>
              </a:rPr>
              <a:t>Facilitation means making all group interactions easier </a:t>
            </a:r>
          </a:p>
          <a:p>
            <a:r>
              <a:rPr lang="en-US" sz="3200" dirty="0">
                <a:latin typeface="Gill Sans MT" charset="0"/>
                <a:ea typeface="Gill Sans MT" charset="0"/>
                <a:cs typeface="Gill Sans MT" charset="0"/>
              </a:rPr>
              <a:t>Facilitation helps groups and </a:t>
            </a:r>
            <a:r>
              <a:rPr lang="en-US" sz="3200" dirty="0" err="1">
                <a:latin typeface="Gill Sans MT" charset="0"/>
                <a:ea typeface="Gill Sans MT" charset="0"/>
                <a:cs typeface="Gill Sans MT" charset="0"/>
              </a:rPr>
              <a:t>organisations</a:t>
            </a:r>
            <a:r>
              <a:rPr lang="en-US" sz="3200" dirty="0">
                <a:latin typeface="Gill Sans MT" charset="0"/>
                <a:ea typeface="Gill Sans MT" charset="0"/>
                <a:cs typeface="Gill Sans MT" charset="0"/>
              </a:rPr>
              <a:t> identify and resolve difficult issues</a:t>
            </a:r>
          </a:p>
          <a:p>
            <a:r>
              <a:rPr lang="en-US" sz="3200" dirty="0">
                <a:latin typeface="Gill Sans MT" charset="0"/>
                <a:ea typeface="Gill Sans MT" charset="0"/>
                <a:cs typeface="Gill Sans MT" charset="0"/>
              </a:rPr>
              <a:t>It is based on techniques that are only appropriate and innovative (not right or wrong)</a:t>
            </a:r>
          </a:p>
          <a:p>
            <a:r>
              <a:rPr lang="en-US" sz="3200" dirty="0">
                <a:latin typeface="Gill Sans MT" charset="0"/>
                <a:ea typeface="Gill Sans MT" charset="0"/>
                <a:cs typeface="Gill Sans MT" charset="0"/>
              </a:rPr>
              <a:t>Facilitation is not an exact science but a good facilitator has certain qualities </a:t>
            </a:r>
          </a:p>
          <a:p>
            <a:endParaRPr lang="en-US" sz="3200" dirty="0">
              <a:effectLst/>
              <a:latin typeface="Gill Sans MT" charset="0"/>
              <a:ea typeface="Gill Sans MT" charset="0"/>
              <a:cs typeface="Gill Sans MT" charset="0"/>
            </a:endParaRPr>
          </a:p>
        </p:txBody>
      </p:sp>
      <p:sp>
        <p:nvSpPr>
          <p:cNvPr id="5" name="Title 1"/>
          <p:cNvSpPr txBox="1">
            <a:spLocks/>
          </p:cNvSpPr>
          <p:nvPr/>
        </p:nvSpPr>
        <p:spPr>
          <a:xfrm>
            <a:off x="1077894" y="410368"/>
            <a:ext cx="10127134" cy="1012811"/>
          </a:xfrm>
          <a:prstGeom prst="rect">
            <a:avLst/>
          </a:prstGeom>
        </p:spPr>
        <p:txBody>
          <a:bodyPr>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Beyond the definition</a:t>
            </a:r>
          </a:p>
        </p:txBody>
      </p:sp>
    </p:spTree>
    <p:extLst>
      <p:ext uri="{BB962C8B-B14F-4D97-AF65-F5344CB8AC3E}">
        <p14:creationId xmlns:p14="http://schemas.microsoft.com/office/powerpoint/2010/main" val="185846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126" y="1480458"/>
            <a:ext cx="8361229" cy="1569567"/>
          </a:xfrm>
        </p:spPr>
        <p:txBody>
          <a:bodyPr>
            <a:normAutofit/>
          </a:bodyPr>
          <a:lstStyle/>
          <a:p>
            <a:r>
              <a:rPr lang="en-US" sz="4000" b="1" dirty="0">
                <a:solidFill>
                  <a:srgbClr val="000099"/>
                </a:solidFill>
                <a:latin typeface="Gill Sans MT" panose="020B0502020104020203" pitchFamily="34" charset="0"/>
              </a:rPr>
              <a:t>2. Planning and doing facilitation</a:t>
            </a:r>
            <a:endParaRPr lang="en-GB" sz="4000" b="1" dirty="0">
              <a:solidFill>
                <a:srgbClr val="000099"/>
              </a:solidFill>
              <a:latin typeface="Gill Sans MT" panose="020B0502020104020203" pitchFamily="34" charset="0"/>
            </a:endParaRPr>
          </a:p>
        </p:txBody>
      </p:sp>
      <p:sp>
        <p:nvSpPr>
          <p:cNvPr id="3" name="Content Placeholder 2"/>
          <p:cNvSpPr>
            <a:spLocks noGrp="1"/>
          </p:cNvSpPr>
          <p:nvPr>
            <p:ph type="subTitle" idx="1"/>
          </p:nvPr>
        </p:nvSpPr>
        <p:spPr>
          <a:xfrm>
            <a:off x="2679905" y="3238709"/>
            <a:ext cx="6831673" cy="1790461"/>
          </a:xfrm>
        </p:spPr>
        <p:txBody>
          <a:bodyPr>
            <a:normAutofit/>
          </a:bodyPr>
          <a:lstStyle/>
          <a:p>
            <a:r>
              <a:rPr lang="en-US" sz="3200" i="1" dirty="0">
                <a:solidFill>
                  <a:schemeClr val="tx1"/>
                </a:solidFill>
                <a:latin typeface="Gill Sans MT" panose="020B0502020104020203" pitchFamily="34" charset="0"/>
              </a:rPr>
              <a:t>Learning objective 2: Gain a foundational knowledge of planning and carrying out facilitation</a:t>
            </a:r>
          </a:p>
          <a:p>
            <a:pPr marL="0" indent="0">
              <a:buNone/>
            </a:pPr>
            <a:endParaRPr lang="en-US" b="1" dirty="0">
              <a:solidFill>
                <a:srgbClr val="FF0000"/>
              </a:solidFill>
              <a:latin typeface="Gill Sans MT" panose="020B0502020104020203" pitchFamily="34" charset="0"/>
            </a:endParaRPr>
          </a:p>
        </p:txBody>
      </p:sp>
      <p:sp>
        <p:nvSpPr>
          <p:cNvPr id="7" name="Slide Number Placeholder 6"/>
          <p:cNvSpPr>
            <a:spLocks noGrp="1"/>
          </p:cNvSpPr>
          <p:nvPr>
            <p:ph type="sldNum" sz="quarter" idx="12"/>
          </p:nvPr>
        </p:nvSpPr>
        <p:spPr/>
        <p:txBody>
          <a:bodyPr/>
          <a:lstStyle/>
          <a:p>
            <a:fld id="{AA507198-FB96-4B84-AC65-33D30F428326}" type="slidenum">
              <a:rPr lang="en-GB" smtClean="0"/>
              <a:t>8</a:t>
            </a:fld>
            <a:endParaRPr lang="en-GB"/>
          </a:p>
        </p:txBody>
      </p:sp>
    </p:spTree>
    <p:extLst>
      <p:ext uri="{BB962C8B-B14F-4D97-AF65-F5344CB8AC3E}">
        <p14:creationId xmlns:p14="http://schemas.microsoft.com/office/powerpoint/2010/main" val="107723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A507198-FB96-4B84-AC65-33D30F428326}" type="slidenum">
              <a:rPr lang="en-GB" smtClean="0"/>
              <a:t>9</a:t>
            </a:fld>
            <a:endParaRPr lang="en-GB"/>
          </a:p>
        </p:txBody>
      </p:sp>
      <p:sp>
        <p:nvSpPr>
          <p:cNvPr id="4" name="Content Placeholder 2"/>
          <p:cNvSpPr txBox="1">
            <a:spLocks/>
          </p:cNvSpPr>
          <p:nvPr/>
        </p:nvSpPr>
        <p:spPr>
          <a:xfrm>
            <a:off x="1030288" y="1056904"/>
            <a:ext cx="10038739" cy="5498275"/>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sz="2400" dirty="0">
                <a:latin typeface="Gill Sans MT" charset="0"/>
                <a:ea typeface="Gill Sans MT" charset="0"/>
                <a:cs typeface="Gill Sans MT" charset="0"/>
              </a:rPr>
              <a:t>What is the meeting objective? </a:t>
            </a:r>
            <a:r>
              <a:rPr lang="en-US" sz="2400" dirty="0" err="1">
                <a:latin typeface="Gill Sans MT" charset="0"/>
                <a:ea typeface="Gill Sans MT" charset="0"/>
                <a:cs typeface="Gill Sans MT" charset="0"/>
              </a:rPr>
              <a:t>Eg.</a:t>
            </a:r>
            <a:r>
              <a:rPr lang="en-US" sz="2400" dirty="0">
                <a:latin typeface="Gill Sans MT" charset="0"/>
                <a:ea typeface="Gill Sans MT" charset="0"/>
                <a:cs typeface="Gill Sans MT" charset="0"/>
              </a:rPr>
              <a:t> reach a decision, make an agreement, planning, brainstorming, message communication, awareness raising?</a:t>
            </a:r>
          </a:p>
          <a:p>
            <a:r>
              <a:rPr lang="en-US" sz="2400" dirty="0">
                <a:latin typeface="Gill Sans MT" charset="0"/>
                <a:ea typeface="Gill Sans MT" charset="0"/>
                <a:cs typeface="Gill Sans MT" charset="0"/>
              </a:rPr>
              <a:t>What kind of people will you be dealing with? Who must be included in your meeting? Don’t forget vulnerable groups!</a:t>
            </a:r>
          </a:p>
          <a:p>
            <a:r>
              <a:rPr lang="en-US" sz="2400" dirty="0">
                <a:latin typeface="Gill Sans MT" charset="0"/>
                <a:ea typeface="Gill Sans MT" charset="0"/>
                <a:cs typeface="Gill Sans MT" charset="0"/>
              </a:rPr>
              <a:t>Send out invitation early enough, and think carefully </a:t>
            </a:r>
            <a:r>
              <a:rPr lang="en-GB" sz="2400" dirty="0">
                <a:latin typeface="Gill Sans MT" charset="0"/>
                <a:ea typeface="Gill Sans MT" charset="0"/>
                <a:cs typeface="Gill Sans MT" charset="0"/>
              </a:rPr>
              <a:t>about </a:t>
            </a:r>
            <a:r>
              <a:rPr lang="en-GB" sz="2400" i="1" dirty="0">
                <a:latin typeface="Gill Sans MT" charset="0"/>
                <a:ea typeface="Gill Sans MT" charset="0"/>
                <a:cs typeface="Gill Sans MT" charset="0"/>
              </a:rPr>
              <a:t>how</a:t>
            </a:r>
            <a:r>
              <a:rPr lang="en-GB" sz="2400" dirty="0">
                <a:latin typeface="Gill Sans MT" charset="0"/>
                <a:ea typeface="Gill Sans MT" charset="0"/>
                <a:cs typeface="Gill Sans MT" charset="0"/>
              </a:rPr>
              <a:t> to invite people (see</a:t>
            </a:r>
            <a:r>
              <a:rPr lang="en-US" sz="2400" dirty="0">
                <a:latin typeface="Gill Sans MT" charset="0"/>
                <a:ea typeface="Gill Sans MT" charset="0"/>
                <a:cs typeface="Gill Sans MT" charset="0"/>
              </a:rPr>
              <a:t> </a:t>
            </a:r>
            <a:r>
              <a:rPr lang="en-US" sz="2400" dirty="0">
                <a:solidFill>
                  <a:srgbClr val="000099"/>
                </a:solidFill>
                <a:latin typeface="Gill Sans MT" charset="0"/>
                <a:ea typeface="Gill Sans MT" charset="0"/>
                <a:cs typeface="Gill Sans MT" charset="0"/>
              </a:rPr>
              <a:t>Module 2: Effective Communication</a:t>
            </a:r>
            <a:r>
              <a:rPr lang="en-US" sz="2400" dirty="0">
                <a:latin typeface="Gill Sans MT" charset="0"/>
                <a:ea typeface="Gill Sans MT" charset="0"/>
                <a:cs typeface="Gill Sans MT" charset="0"/>
              </a:rPr>
              <a:t>)</a:t>
            </a:r>
          </a:p>
          <a:p>
            <a:r>
              <a:rPr lang="en-US" sz="2400" dirty="0">
                <a:latin typeface="Gill Sans MT" charset="0"/>
                <a:ea typeface="Gill Sans MT" charset="0"/>
                <a:cs typeface="Gill Sans MT" charset="0"/>
              </a:rPr>
              <a:t>Time your meeting accordingly: appropriate time of day, time of year (harvest, festivals)</a:t>
            </a:r>
          </a:p>
          <a:p>
            <a:r>
              <a:rPr lang="en-US" sz="2400" dirty="0">
                <a:latin typeface="Gill Sans MT" charset="0"/>
                <a:ea typeface="Gill Sans MT" charset="0"/>
                <a:cs typeface="Gill Sans MT" charset="0"/>
              </a:rPr>
              <a:t>Choose a suitable venue: not too far, a ‘neutral’ place that won’t intimidate or exclude certain groups</a:t>
            </a:r>
          </a:p>
          <a:p>
            <a:r>
              <a:rPr lang="en-US" sz="2400" dirty="0">
                <a:latin typeface="Gill Sans MT" charset="0"/>
                <a:ea typeface="Gill Sans MT" charset="0"/>
                <a:cs typeface="Gill Sans MT" charset="0"/>
              </a:rPr>
              <a:t>Plan with other stakeholders where necessary (e.g. for a meeting on resource collection you may need input from law enforcement staff, for a meeting on revenue sharing you may need input from tourism stakeholders) </a:t>
            </a:r>
          </a:p>
        </p:txBody>
      </p:sp>
      <p:sp>
        <p:nvSpPr>
          <p:cNvPr id="5" name="Title 1"/>
          <p:cNvSpPr txBox="1">
            <a:spLocks/>
          </p:cNvSpPr>
          <p:nvPr/>
        </p:nvSpPr>
        <p:spPr>
          <a:xfrm>
            <a:off x="1291771" y="285750"/>
            <a:ext cx="9777256" cy="644952"/>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GB" sz="4000" b="1" dirty="0">
                <a:solidFill>
                  <a:srgbClr val="000099"/>
                </a:solidFill>
                <a:latin typeface="Gill Sans MT" panose="020B0502020104020203" pitchFamily="34" charset="0"/>
              </a:rPr>
              <a:t>Your meeting: pre-planning</a:t>
            </a:r>
          </a:p>
        </p:txBody>
      </p:sp>
    </p:spTree>
    <p:extLst>
      <p:ext uri="{BB962C8B-B14F-4D97-AF65-F5344CB8AC3E}">
        <p14:creationId xmlns:p14="http://schemas.microsoft.com/office/powerpoint/2010/main" val="9054235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9D153DC94E3DB4E90E795727DC83572" ma:contentTypeVersion="13" ma:contentTypeDescription="Create a new document." ma:contentTypeScope="" ma:versionID="915b57c0796c8c52cc601e5c2276870d">
  <xsd:schema xmlns:xsd="http://www.w3.org/2001/XMLSchema" xmlns:xs="http://www.w3.org/2001/XMLSchema" xmlns:p="http://schemas.microsoft.com/office/2006/metadata/properties" xmlns:ns3="bf98e7ab-5d65-49c3-8f81-c8544917c2b0" xmlns:ns4="693b403a-17d8-4071-8d3c-d30ff9f18a8d" targetNamespace="http://schemas.microsoft.com/office/2006/metadata/properties" ma:root="true" ma:fieldsID="62c30d0ed2fa83f54b36d27302b936f8" ns3:_="" ns4:_="">
    <xsd:import namespace="bf98e7ab-5d65-49c3-8f81-c8544917c2b0"/>
    <xsd:import namespace="693b403a-17d8-4071-8d3c-d30ff9f18a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98e7ab-5d65-49c3-8f81-c8544917c2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3b403a-17d8-4071-8d3c-d30ff9f18a8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6165A2-B28D-4A24-AB18-AD90546FC69D}">
  <ds:schemaRefs>
    <ds:schemaRef ds:uri="http://purl.org/dc/terms/"/>
    <ds:schemaRef ds:uri="http://schemas.openxmlformats.org/package/2006/metadata/core-properties"/>
    <ds:schemaRef ds:uri="693b403a-17d8-4071-8d3c-d30ff9f18a8d"/>
    <ds:schemaRef ds:uri="http://schemas.microsoft.com/office/2006/documentManagement/types"/>
    <ds:schemaRef ds:uri="http://schemas.microsoft.com/office/infopath/2007/PartnerControls"/>
    <ds:schemaRef ds:uri="http://purl.org/dc/elements/1.1/"/>
    <ds:schemaRef ds:uri="http://schemas.microsoft.com/office/2006/metadata/properties"/>
    <ds:schemaRef ds:uri="bf98e7ab-5d65-49c3-8f81-c8544917c2b0"/>
    <ds:schemaRef ds:uri="http://www.w3.org/XML/1998/namespace"/>
    <ds:schemaRef ds:uri="http://purl.org/dc/dcmitype/"/>
  </ds:schemaRefs>
</ds:datastoreItem>
</file>

<file path=customXml/itemProps2.xml><?xml version="1.0" encoding="utf-8"?>
<ds:datastoreItem xmlns:ds="http://schemas.openxmlformats.org/officeDocument/2006/customXml" ds:itemID="{C1C56CE3-BB23-4796-83DB-B3B291DFB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98e7ab-5d65-49c3-8f81-c8544917c2b0"/>
    <ds:schemaRef ds:uri="693b403a-17d8-4071-8d3c-d30ff9f18a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DDA001-55B0-42EE-ACA2-DB13DB0576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7105</TotalTime>
  <Words>1702</Words>
  <Application>Microsoft Office PowerPoint</Application>
  <PresentationFormat>Widescreen</PresentationFormat>
  <Paragraphs>192</Paragraphs>
  <Slides>29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Franklin Gothic Book</vt:lpstr>
      <vt:lpstr>Gill Sans MT</vt:lpstr>
      <vt:lpstr>Custom Design</vt:lpstr>
      <vt:lpstr>Crop</vt:lpstr>
      <vt:lpstr>Module 4 - Facilitating community meetings</vt:lpstr>
      <vt:lpstr>PowerPoint Presentation</vt:lpstr>
      <vt:lpstr>Module 4: Facilitating Community Meetings</vt:lpstr>
      <vt:lpstr>1. Facilitation </vt:lpstr>
      <vt:lpstr>Group activity: brainstorm</vt:lpstr>
      <vt:lpstr>PowerPoint Presentation</vt:lpstr>
      <vt:lpstr>PowerPoint Presentation</vt:lpstr>
      <vt:lpstr>2. Planning and doing facilitation</vt:lpstr>
      <vt:lpstr>PowerPoint Presentation</vt:lpstr>
      <vt:lpstr>PowerPoint Presentation</vt:lpstr>
      <vt:lpstr>PowerPoint Presentation</vt:lpstr>
      <vt:lpstr>PowerPoint Presentation</vt:lpstr>
      <vt:lpstr>PowerPoint Presentation</vt:lpstr>
      <vt:lpstr>3. facilitators</vt:lpstr>
      <vt:lpstr>PowerPoint Presentation</vt:lpstr>
      <vt:lpstr>PowerPoint Presentation</vt:lpstr>
      <vt:lpstr>Group activity: brainstorm</vt:lpstr>
      <vt:lpstr>PowerPoint Presentation</vt:lpstr>
      <vt:lpstr>PowerPoint Presentation</vt:lpstr>
      <vt:lpstr>4. Challenges in facilitation</vt:lpstr>
      <vt:lpstr>PowerPoint Presentation</vt:lpstr>
      <vt:lpstr>PowerPoint Presentation</vt:lpstr>
      <vt:lpstr>PowerPoint Presentation</vt:lpstr>
      <vt:lpstr>PowerPoint Presentation</vt:lpstr>
      <vt:lpstr>To sum up....</vt:lpstr>
      <vt:lpstr>PowerPoint Presentation</vt:lpstr>
      <vt:lpstr>Acknowledgement</vt:lpstr>
      <vt:lpstr>Thank you</vt:lpstr>
      <vt:lpstr>References</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Agrippinah Namara</dc:creator>
  <cp:lastModifiedBy>Matthew Wright</cp:lastModifiedBy>
  <cp:revision>484</cp:revision>
  <dcterms:created xsi:type="dcterms:W3CDTF">2018-01-17T11:47:26Z</dcterms:created>
  <dcterms:modified xsi:type="dcterms:W3CDTF">2020-06-10T13:08:43Z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0x01010039D153DC94E3DB4E90E795727DC83572</vt:lpwstr>
  </property>
</Properties>
</file>