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745" r:id="rId5"/>
  </p:sldMasterIdLst>
  <p:notesMasterIdLst>
    <p:notesMasterId r:id="rId33"/>
  </p:notesMasterIdLst>
  <p:sldIdLst>
    <p:sldId id="477" r:id="rId6"/>
    <p:sldId id="463" r:id="rId7"/>
    <p:sldId id="407" r:id="rId8"/>
    <p:sldId id="391" r:id="rId9"/>
    <p:sldId id="393" r:id="rId10"/>
    <p:sldId id="394" r:id="rId11"/>
    <p:sldId id="395" r:id="rId12"/>
    <p:sldId id="339" r:id="rId13"/>
    <p:sldId id="258" r:id="rId14"/>
    <p:sldId id="400" r:id="rId15"/>
    <p:sldId id="381" r:id="rId16"/>
    <p:sldId id="406" r:id="rId17"/>
    <p:sldId id="383" r:id="rId18"/>
    <p:sldId id="384" r:id="rId19"/>
    <p:sldId id="392" r:id="rId20"/>
    <p:sldId id="397" r:id="rId21"/>
    <p:sldId id="399" r:id="rId22"/>
    <p:sldId id="401" r:id="rId23"/>
    <p:sldId id="402" r:id="rId24"/>
    <p:sldId id="404" r:id="rId25"/>
    <p:sldId id="398" r:id="rId26"/>
    <p:sldId id="387" r:id="rId27"/>
    <p:sldId id="325" r:id="rId28"/>
    <p:sldId id="375" r:id="rId29"/>
    <p:sldId id="484" r:id="rId30"/>
    <p:sldId id="479" r:id="rId31"/>
    <p:sldId id="313"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A. Green" initials="AG [7]" lastIdx="1" clrIdx="6"/>
  <p:cmAuthor id="1" name="A. Green" initials="AG" lastIdx="6" clrIdx="0"/>
  <p:cmAuthor id="8" name="A. Green" initials="AG [8]" lastIdx="1" clrIdx="7"/>
  <p:cmAuthor id="2" name="A. Green" initials="AG [2]" lastIdx="1" clrIdx="1"/>
  <p:cmAuthor id="9" name="A. Green" initials="AG [9]" lastIdx="1" clrIdx="8"/>
  <p:cmAuthor id="3" name="A. Green" initials="AG [3]" lastIdx="1" clrIdx="2"/>
  <p:cmAuthor id="4" name="A. Green" initials="AG [4]" lastIdx="1" clrIdx="3"/>
  <p:cmAuthor id="5" name="A. Green" initials="AG [5]" lastIdx="1" clrIdx="4"/>
  <p:cmAuthor id="6" name="A. Green" initials="AG [6]" lastIdx="1"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31" autoAdjust="0"/>
    <p:restoredTop sz="91401" autoAdjust="0"/>
  </p:normalViewPr>
  <p:slideViewPr>
    <p:cSldViewPr snapToGrid="0">
      <p:cViewPr varScale="1">
        <p:scale>
          <a:sx n="78" d="100"/>
          <a:sy n="78" d="100"/>
        </p:scale>
        <p:origin x="970" y="72"/>
      </p:cViewPr>
      <p:guideLst>
        <p:guide orient="horz" pos="2160"/>
        <p:guide pos="3840"/>
      </p:guideLst>
    </p:cSldViewPr>
  </p:slideViewPr>
  <p:outlineViewPr>
    <p:cViewPr>
      <p:scale>
        <a:sx n="33" d="100"/>
        <a:sy n="33" d="100"/>
      </p:scale>
      <p:origin x="0" y="-5142"/>
    </p:cViewPr>
  </p:outlineViewPr>
  <p:notesTextViewPr>
    <p:cViewPr>
      <p:scale>
        <a:sx n="1" d="1"/>
        <a:sy n="1" d="1"/>
      </p:scale>
      <p:origin x="0" y="0"/>
    </p:cViewPr>
  </p:notesTextViewPr>
  <p:sorterViewPr>
    <p:cViewPr>
      <p:scale>
        <a:sx n="250" d="100"/>
        <a:sy n="250" d="100"/>
      </p:scale>
      <p:origin x="0" y="0"/>
    </p:cViewPr>
  </p:sorterViewPr>
  <p:notesViewPr>
    <p:cSldViewPr snapToGrid="0">
      <p:cViewPr>
        <p:scale>
          <a:sx n="125" d="100"/>
          <a:sy n="125" d="100"/>
        </p:scale>
        <p:origin x="1350" y="-75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655947-C47E-814A-879F-ED761B424148}" type="doc">
      <dgm:prSet loTypeId="urn:microsoft.com/office/officeart/2005/8/layout/list1" loCatId="" qsTypeId="urn:microsoft.com/office/officeart/2005/8/quickstyle/simple1" qsCatId="simple" csTypeId="urn:microsoft.com/office/officeart/2005/8/colors/accent1_2" csCatId="accent1" phldr="1"/>
      <dgm:spPr/>
      <dgm:t>
        <a:bodyPr/>
        <a:lstStyle/>
        <a:p>
          <a:endParaRPr lang="en-GB"/>
        </a:p>
      </dgm:t>
    </dgm:pt>
    <dgm:pt modelId="{B4FA6257-201E-9649-BBB2-C6E7EAE61399}">
      <dgm:prSet phldrT="[Text]" custT="1"/>
      <dgm:spPr/>
      <dgm:t>
        <a:bodyPr/>
        <a:lstStyle/>
        <a:p>
          <a:r>
            <a:rPr lang="en-GB" sz="2300" dirty="0">
              <a:latin typeface="Gill Sans MT" panose="020B0502020104020203" pitchFamily="34" charset="77"/>
            </a:rPr>
            <a:t>1. Community conservation</a:t>
          </a:r>
        </a:p>
      </dgm:t>
    </dgm:pt>
    <dgm:pt modelId="{724D3FDA-2282-9646-9A1A-29B3BA3610E5}" type="parTrans" cxnId="{274ADDEC-3AA4-E846-8B20-6C0E976271DC}">
      <dgm:prSet/>
      <dgm:spPr/>
      <dgm:t>
        <a:bodyPr/>
        <a:lstStyle/>
        <a:p>
          <a:endParaRPr lang="en-GB"/>
        </a:p>
      </dgm:t>
    </dgm:pt>
    <dgm:pt modelId="{E2852E11-B1AB-594E-8A8B-94311FDBDA09}" type="sibTrans" cxnId="{274ADDEC-3AA4-E846-8B20-6C0E976271DC}">
      <dgm:prSet/>
      <dgm:spPr/>
      <dgm:t>
        <a:bodyPr/>
        <a:lstStyle/>
        <a:p>
          <a:endParaRPr lang="en-GB"/>
        </a:p>
      </dgm:t>
    </dgm:pt>
    <dgm:pt modelId="{2C399C08-19ED-F047-8B97-EAE5140B3EE4}">
      <dgm:prSet phldrT="[Text]" custT="1"/>
      <dgm:spPr/>
      <dgm:t>
        <a:bodyPr/>
        <a:lstStyle/>
        <a:p>
          <a:pPr>
            <a:buSzPct val="71000"/>
            <a:buFont typeface="Arial" panose="020B0604020202020204" pitchFamily="34" charset="0"/>
            <a:buNone/>
          </a:pPr>
          <a:r>
            <a:rPr lang="en-US" sz="2000" i="1" dirty="0">
              <a:latin typeface="Gill Sans MT" panose="020B0502020104020203" pitchFamily="34" charset="0"/>
            </a:rPr>
            <a:t>Learning objective: </a:t>
          </a:r>
          <a:r>
            <a:rPr lang="en-GB" sz="2000" i="1" dirty="0">
              <a:latin typeface="Gill Sans MT" panose="020B0502020104020203" pitchFamily="34" charset="77"/>
            </a:rPr>
            <a:t>Understand the meaning of community conservation and what it can achieve</a:t>
          </a:r>
          <a:endParaRPr lang="en-GB" sz="2000" i="1" dirty="0"/>
        </a:p>
      </dgm:t>
    </dgm:pt>
    <dgm:pt modelId="{D3EF2946-CA5D-0841-83A1-DBF75721413A}" type="parTrans" cxnId="{01D07BB7-7DD8-7744-89B3-5D8A87C92544}">
      <dgm:prSet/>
      <dgm:spPr/>
      <dgm:t>
        <a:bodyPr/>
        <a:lstStyle/>
        <a:p>
          <a:endParaRPr lang="en-GB"/>
        </a:p>
      </dgm:t>
    </dgm:pt>
    <dgm:pt modelId="{FE7ECB2D-649B-FC4D-9954-76BE62311884}" type="sibTrans" cxnId="{01D07BB7-7DD8-7744-89B3-5D8A87C92544}">
      <dgm:prSet/>
      <dgm:spPr/>
      <dgm:t>
        <a:bodyPr/>
        <a:lstStyle/>
        <a:p>
          <a:endParaRPr lang="en-GB"/>
        </a:p>
      </dgm:t>
    </dgm:pt>
    <dgm:pt modelId="{B1BC095A-8B31-B845-8D73-0FDE17BFAEDB}">
      <dgm:prSet phldrT="[Text]" custT="1"/>
      <dgm:spPr/>
      <dgm:t>
        <a:bodyPr/>
        <a:lstStyle/>
        <a:p>
          <a:pPr>
            <a:buFont typeface="Arial" panose="020B0604020202020204" pitchFamily="34" charset="0"/>
            <a:buChar char="•"/>
          </a:pPr>
          <a:r>
            <a:rPr lang="en-GB" sz="2300" i="0" dirty="0">
              <a:latin typeface="Gill Sans MT" panose="020B0502020104020203" pitchFamily="34" charset="0"/>
            </a:rPr>
            <a:t>2. Community conservation wardens: roles and responsibilities</a:t>
          </a:r>
          <a:endParaRPr lang="en-GB" sz="2300" i="0" dirty="0"/>
        </a:p>
      </dgm:t>
    </dgm:pt>
    <dgm:pt modelId="{4B750586-33F0-084D-BFF9-6DAF52EE2446}" type="parTrans" cxnId="{63F573A1-06C2-8648-A5CC-6F6DFFADBF2B}">
      <dgm:prSet/>
      <dgm:spPr/>
      <dgm:t>
        <a:bodyPr/>
        <a:lstStyle/>
        <a:p>
          <a:endParaRPr lang="en-GB"/>
        </a:p>
      </dgm:t>
    </dgm:pt>
    <dgm:pt modelId="{F2649061-B49D-9E4B-B091-F5673345E93A}" type="sibTrans" cxnId="{63F573A1-06C2-8648-A5CC-6F6DFFADBF2B}">
      <dgm:prSet/>
      <dgm:spPr/>
      <dgm:t>
        <a:bodyPr/>
        <a:lstStyle/>
        <a:p>
          <a:endParaRPr lang="en-GB"/>
        </a:p>
      </dgm:t>
    </dgm:pt>
    <dgm:pt modelId="{E25FE525-F45D-BD44-B204-003F37B99887}">
      <dgm:prSet phldrT="[Text]" custT="1"/>
      <dgm:spPr/>
      <dgm:t>
        <a:bodyPr/>
        <a:lstStyle/>
        <a:p>
          <a:pPr>
            <a:buFont typeface="Arial" panose="020B0604020202020204" pitchFamily="34" charset="0"/>
            <a:buNone/>
          </a:pPr>
          <a:r>
            <a:rPr lang="en-US" sz="2000" i="1" dirty="0">
              <a:latin typeface="Gill Sans MT" panose="020B0502020104020203" pitchFamily="34" charset="0"/>
            </a:rPr>
            <a:t>Learning objective: </a:t>
          </a:r>
          <a:r>
            <a:rPr lang="en-GB" sz="2000" i="1" dirty="0">
              <a:latin typeface="Gill Sans MT" panose="020B0502020104020203" pitchFamily="34" charset="0"/>
            </a:rPr>
            <a:t>Understand the roles and responsibilities of community conservation wardens</a:t>
          </a:r>
          <a:endParaRPr lang="en-GB" sz="2000" dirty="0"/>
        </a:p>
      </dgm:t>
    </dgm:pt>
    <dgm:pt modelId="{D36C2F9A-B831-EE47-B93B-20244DF01F5E}" type="parTrans" cxnId="{FB8C4E8C-4E73-7340-93E6-5A2CED3F2257}">
      <dgm:prSet/>
      <dgm:spPr/>
      <dgm:t>
        <a:bodyPr/>
        <a:lstStyle/>
        <a:p>
          <a:endParaRPr lang="en-GB"/>
        </a:p>
      </dgm:t>
    </dgm:pt>
    <dgm:pt modelId="{EB66A72F-7D8D-0F44-8E7D-1020F1450E21}" type="sibTrans" cxnId="{FB8C4E8C-4E73-7340-93E6-5A2CED3F2257}">
      <dgm:prSet/>
      <dgm:spPr/>
      <dgm:t>
        <a:bodyPr/>
        <a:lstStyle/>
        <a:p>
          <a:endParaRPr lang="en-GB"/>
        </a:p>
      </dgm:t>
    </dgm:pt>
    <dgm:pt modelId="{2E6BC770-60B9-5248-B607-F2BF87BCBA2E}">
      <dgm:prSet phldrT="[Text]" custT="1"/>
      <dgm:spPr/>
      <dgm:t>
        <a:bodyPr/>
        <a:lstStyle/>
        <a:p>
          <a:pPr>
            <a:buFont typeface="Arial" panose="020B0604020202020204" pitchFamily="34" charset="0"/>
            <a:buChar char="•"/>
          </a:pPr>
          <a:r>
            <a:rPr lang="en-US" sz="2300" i="0" dirty="0">
              <a:latin typeface="Gill Sans MT" panose="020B0502020104020203" pitchFamily="34" charset="0"/>
            </a:rPr>
            <a:t>3. Community conservation challenges</a:t>
          </a:r>
          <a:endParaRPr lang="en-GB" sz="2300" i="0" dirty="0"/>
        </a:p>
      </dgm:t>
    </dgm:pt>
    <dgm:pt modelId="{BDDAC69D-FDBF-6E4E-BF54-F193FB16D847}" type="parTrans" cxnId="{282D080C-0064-5749-A0D5-FA97E3536906}">
      <dgm:prSet/>
      <dgm:spPr/>
      <dgm:t>
        <a:bodyPr/>
        <a:lstStyle/>
        <a:p>
          <a:endParaRPr lang="en-GB"/>
        </a:p>
      </dgm:t>
    </dgm:pt>
    <dgm:pt modelId="{F5782179-AF92-F34C-A9F8-993A05933B9D}" type="sibTrans" cxnId="{282D080C-0064-5749-A0D5-FA97E3536906}">
      <dgm:prSet/>
      <dgm:spPr/>
      <dgm:t>
        <a:bodyPr/>
        <a:lstStyle/>
        <a:p>
          <a:endParaRPr lang="en-GB"/>
        </a:p>
      </dgm:t>
    </dgm:pt>
    <dgm:pt modelId="{0DBAD1B1-F8F0-2B45-BA84-A964C9AA9FC8}">
      <dgm:prSet phldrT="[Text]" custT="1"/>
      <dgm:spPr/>
      <dgm:t>
        <a:bodyPr/>
        <a:lstStyle/>
        <a:p>
          <a:pPr>
            <a:buFont typeface="Arial" panose="020B0604020202020204" pitchFamily="34" charset="0"/>
            <a:buNone/>
          </a:pPr>
          <a:r>
            <a:rPr lang="en-US" sz="2000" i="1" dirty="0">
              <a:latin typeface="Gill Sans MT" panose="020B0502020104020203" pitchFamily="34" charset="0"/>
            </a:rPr>
            <a:t>Learning objective: Understand challenges in community conservation</a:t>
          </a:r>
          <a:endParaRPr lang="en-GB" sz="2000" dirty="0"/>
        </a:p>
      </dgm:t>
    </dgm:pt>
    <dgm:pt modelId="{906B0083-9D82-2B47-9971-61609CF81881}" type="parTrans" cxnId="{A4D8C0E2-F2C7-4842-92D4-F3C5BCB2F39C}">
      <dgm:prSet/>
      <dgm:spPr/>
      <dgm:t>
        <a:bodyPr/>
        <a:lstStyle/>
        <a:p>
          <a:endParaRPr lang="en-GB"/>
        </a:p>
      </dgm:t>
    </dgm:pt>
    <dgm:pt modelId="{0CCF8166-B182-1849-B008-A5AA06585C72}" type="sibTrans" cxnId="{A4D8C0E2-F2C7-4842-92D4-F3C5BCB2F39C}">
      <dgm:prSet/>
      <dgm:spPr/>
      <dgm:t>
        <a:bodyPr/>
        <a:lstStyle/>
        <a:p>
          <a:endParaRPr lang="en-GB"/>
        </a:p>
      </dgm:t>
    </dgm:pt>
    <dgm:pt modelId="{02716B51-EF88-1549-B069-20108EB573D9}" type="pres">
      <dgm:prSet presAssocID="{85655947-C47E-814A-879F-ED761B424148}" presName="linear" presStyleCnt="0">
        <dgm:presLayoutVars>
          <dgm:dir/>
          <dgm:animLvl val="lvl"/>
          <dgm:resizeHandles val="exact"/>
        </dgm:presLayoutVars>
      </dgm:prSet>
      <dgm:spPr/>
    </dgm:pt>
    <dgm:pt modelId="{00BE8CE2-EB2E-D64E-94A9-D15A287C01D5}" type="pres">
      <dgm:prSet presAssocID="{B4FA6257-201E-9649-BBB2-C6E7EAE61399}" presName="parentLin" presStyleCnt="0"/>
      <dgm:spPr/>
    </dgm:pt>
    <dgm:pt modelId="{2EAA612B-7D82-EF4E-9EE6-78E540F66E3A}" type="pres">
      <dgm:prSet presAssocID="{B4FA6257-201E-9649-BBB2-C6E7EAE61399}" presName="parentLeftMargin" presStyleLbl="node1" presStyleIdx="0" presStyleCnt="3"/>
      <dgm:spPr/>
    </dgm:pt>
    <dgm:pt modelId="{92FE0C06-ED1E-3141-A44D-8F4FD2843C99}" type="pres">
      <dgm:prSet presAssocID="{B4FA6257-201E-9649-BBB2-C6E7EAE61399}" presName="parentText" presStyleLbl="node1" presStyleIdx="0" presStyleCnt="3">
        <dgm:presLayoutVars>
          <dgm:chMax val="0"/>
          <dgm:bulletEnabled val="1"/>
        </dgm:presLayoutVars>
      </dgm:prSet>
      <dgm:spPr/>
    </dgm:pt>
    <dgm:pt modelId="{F4F8A6C8-0154-DD4E-911B-1DE2820FA2C2}" type="pres">
      <dgm:prSet presAssocID="{B4FA6257-201E-9649-BBB2-C6E7EAE61399}" presName="negativeSpace" presStyleCnt="0"/>
      <dgm:spPr/>
    </dgm:pt>
    <dgm:pt modelId="{30BB1462-84DC-3244-ABA8-A0E234A61550}" type="pres">
      <dgm:prSet presAssocID="{B4FA6257-201E-9649-BBB2-C6E7EAE61399}" presName="childText" presStyleLbl="conFgAcc1" presStyleIdx="0" presStyleCnt="3">
        <dgm:presLayoutVars>
          <dgm:bulletEnabled val="1"/>
        </dgm:presLayoutVars>
      </dgm:prSet>
      <dgm:spPr/>
    </dgm:pt>
    <dgm:pt modelId="{B6D390C1-62BA-BF4C-85D8-0A665F3F2E95}" type="pres">
      <dgm:prSet presAssocID="{E2852E11-B1AB-594E-8A8B-94311FDBDA09}" presName="spaceBetweenRectangles" presStyleCnt="0"/>
      <dgm:spPr/>
    </dgm:pt>
    <dgm:pt modelId="{BE4704CB-CC14-2D4A-B232-E50DA7CE80E3}" type="pres">
      <dgm:prSet presAssocID="{B1BC095A-8B31-B845-8D73-0FDE17BFAEDB}" presName="parentLin" presStyleCnt="0"/>
      <dgm:spPr/>
    </dgm:pt>
    <dgm:pt modelId="{BD0D2D08-233D-1242-A2B1-AB15536E664E}" type="pres">
      <dgm:prSet presAssocID="{B1BC095A-8B31-B845-8D73-0FDE17BFAEDB}" presName="parentLeftMargin" presStyleLbl="node1" presStyleIdx="0" presStyleCnt="3"/>
      <dgm:spPr/>
    </dgm:pt>
    <dgm:pt modelId="{0F46AB32-533B-9241-A9E1-46579D74EE24}" type="pres">
      <dgm:prSet presAssocID="{B1BC095A-8B31-B845-8D73-0FDE17BFAEDB}" presName="parentText" presStyleLbl="node1" presStyleIdx="1" presStyleCnt="3">
        <dgm:presLayoutVars>
          <dgm:chMax val="0"/>
          <dgm:bulletEnabled val="1"/>
        </dgm:presLayoutVars>
      </dgm:prSet>
      <dgm:spPr/>
    </dgm:pt>
    <dgm:pt modelId="{D6A4BC00-EC0F-BC44-93C1-6681FC9DE59C}" type="pres">
      <dgm:prSet presAssocID="{B1BC095A-8B31-B845-8D73-0FDE17BFAEDB}" presName="negativeSpace" presStyleCnt="0"/>
      <dgm:spPr/>
    </dgm:pt>
    <dgm:pt modelId="{6D9738B7-25D8-7D4D-A185-5D06486B8B26}" type="pres">
      <dgm:prSet presAssocID="{B1BC095A-8B31-B845-8D73-0FDE17BFAEDB}" presName="childText" presStyleLbl="conFgAcc1" presStyleIdx="1" presStyleCnt="3">
        <dgm:presLayoutVars>
          <dgm:bulletEnabled val="1"/>
        </dgm:presLayoutVars>
      </dgm:prSet>
      <dgm:spPr/>
    </dgm:pt>
    <dgm:pt modelId="{C97B253F-C812-2F49-BAF5-A08A852A32AD}" type="pres">
      <dgm:prSet presAssocID="{F2649061-B49D-9E4B-B091-F5673345E93A}" presName="spaceBetweenRectangles" presStyleCnt="0"/>
      <dgm:spPr/>
    </dgm:pt>
    <dgm:pt modelId="{DA85C9F7-B9F8-244A-AC07-CADEFF3C8642}" type="pres">
      <dgm:prSet presAssocID="{2E6BC770-60B9-5248-B607-F2BF87BCBA2E}" presName="parentLin" presStyleCnt="0"/>
      <dgm:spPr/>
    </dgm:pt>
    <dgm:pt modelId="{F1228581-38DA-4F41-A750-E48977B2D296}" type="pres">
      <dgm:prSet presAssocID="{2E6BC770-60B9-5248-B607-F2BF87BCBA2E}" presName="parentLeftMargin" presStyleLbl="node1" presStyleIdx="1" presStyleCnt="3"/>
      <dgm:spPr/>
    </dgm:pt>
    <dgm:pt modelId="{F700A760-288F-FD4C-B03D-414F659CCD2D}" type="pres">
      <dgm:prSet presAssocID="{2E6BC770-60B9-5248-B607-F2BF87BCBA2E}" presName="parentText" presStyleLbl="node1" presStyleIdx="2" presStyleCnt="3">
        <dgm:presLayoutVars>
          <dgm:chMax val="0"/>
          <dgm:bulletEnabled val="1"/>
        </dgm:presLayoutVars>
      </dgm:prSet>
      <dgm:spPr/>
    </dgm:pt>
    <dgm:pt modelId="{575C0744-6810-A240-8F58-EAD1C8F1446D}" type="pres">
      <dgm:prSet presAssocID="{2E6BC770-60B9-5248-B607-F2BF87BCBA2E}" presName="negativeSpace" presStyleCnt="0"/>
      <dgm:spPr/>
    </dgm:pt>
    <dgm:pt modelId="{67E63FB8-C5A2-E04F-814E-82D623EAAD8C}" type="pres">
      <dgm:prSet presAssocID="{2E6BC770-60B9-5248-B607-F2BF87BCBA2E}" presName="childText" presStyleLbl="conFgAcc1" presStyleIdx="2" presStyleCnt="3">
        <dgm:presLayoutVars>
          <dgm:bulletEnabled val="1"/>
        </dgm:presLayoutVars>
      </dgm:prSet>
      <dgm:spPr/>
    </dgm:pt>
  </dgm:ptLst>
  <dgm:cxnLst>
    <dgm:cxn modelId="{282D080C-0064-5749-A0D5-FA97E3536906}" srcId="{85655947-C47E-814A-879F-ED761B424148}" destId="{2E6BC770-60B9-5248-B607-F2BF87BCBA2E}" srcOrd="2" destOrd="0" parTransId="{BDDAC69D-FDBF-6E4E-BF54-F193FB16D847}" sibTransId="{F5782179-AF92-F34C-A9F8-993A05933B9D}"/>
    <dgm:cxn modelId="{FD3D470F-9415-9B46-8F71-C9CA214F1ADD}" type="presOf" srcId="{0DBAD1B1-F8F0-2B45-BA84-A964C9AA9FC8}" destId="{67E63FB8-C5A2-E04F-814E-82D623EAAD8C}" srcOrd="0" destOrd="0" presId="urn:microsoft.com/office/officeart/2005/8/layout/list1"/>
    <dgm:cxn modelId="{21875A0F-8863-7347-ACAD-B138C0E03D6D}" type="presOf" srcId="{B4FA6257-201E-9649-BBB2-C6E7EAE61399}" destId="{92FE0C06-ED1E-3141-A44D-8F4FD2843C99}" srcOrd="1" destOrd="0" presId="urn:microsoft.com/office/officeart/2005/8/layout/list1"/>
    <dgm:cxn modelId="{C2D93C17-D7DA-3144-8E27-F1759E9833F7}" type="presOf" srcId="{2C399C08-19ED-F047-8B97-EAE5140B3EE4}" destId="{30BB1462-84DC-3244-ABA8-A0E234A61550}" srcOrd="0" destOrd="0" presId="urn:microsoft.com/office/officeart/2005/8/layout/list1"/>
    <dgm:cxn modelId="{4AF1DA5E-546E-CF4F-BDAB-3F9EC7CF4842}" type="presOf" srcId="{85655947-C47E-814A-879F-ED761B424148}" destId="{02716B51-EF88-1549-B069-20108EB573D9}" srcOrd="0" destOrd="0" presId="urn:microsoft.com/office/officeart/2005/8/layout/list1"/>
    <dgm:cxn modelId="{AFC17881-07E2-DA45-923F-5AF7C8FDB56C}" type="presOf" srcId="{B1BC095A-8B31-B845-8D73-0FDE17BFAEDB}" destId="{0F46AB32-533B-9241-A9E1-46579D74EE24}" srcOrd="1" destOrd="0" presId="urn:microsoft.com/office/officeart/2005/8/layout/list1"/>
    <dgm:cxn modelId="{FB8C4E8C-4E73-7340-93E6-5A2CED3F2257}" srcId="{B1BC095A-8B31-B845-8D73-0FDE17BFAEDB}" destId="{E25FE525-F45D-BD44-B204-003F37B99887}" srcOrd="0" destOrd="0" parTransId="{D36C2F9A-B831-EE47-B93B-20244DF01F5E}" sibTransId="{EB66A72F-7D8D-0F44-8E7D-1020F1450E21}"/>
    <dgm:cxn modelId="{2DEBAC8C-1526-7943-A859-69F0C6F389C0}" type="presOf" srcId="{B1BC095A-8B31-B845-8D73-0FDE17BFAEDB}" destId="{BD0D2D08-233D-1242-A2B1-AB15536E664E}" srcOrd="0" destOrd="0" presId="urn:microsoft.com/office/officeart/2005/8/layout/list1"/>
    <dgm:cxn modelId="{63F573A1-06C2-8648-A5CC-6F6DFFADBF2B}" srcId="{85655947-C47E-814A-879F-ED761B424148}" destId="{B1BC095A-8B31-B845-8D73-0FDE17BFAEDB}" srcOrd="1" destOrd="0" parTransId="{4B750586-33F0-084D-BFF9-6DAF52EE2446}" sibTransId="{F2649061-B49D-9E4B-B091-F5673345E93A}"/>
    <dgm:cxn modelId="{01D07BB7-7DD8-7744-89B3-5D8A87C92544}" srcId="{B4FA6257-201E-9649-BBB2-C6E7EAE61399}" destId="{2C399C08-19ED-F047-8B97-EAE5140B3EE4}" srcOrd="0" destOrd="0" parTransId="{D3EF2946-CA5D-0841-83A1-DBF75721413A}" sibTransId="{FE7ECB2D-649B-FC4D-9954-76BE62311884}"/>
    <dgm:cxn modelId="{C3D20AC5-2DA8-B34D-9243-A6113C2373ED}" type="presOf" srcId="{B4FA6257-201E-9649-BBB2-C6E7EAE61399}" destId="{2EAA612B-7D82-EF4E-9EE6-78E540F66E3A}" srcOrd="0" destOrd="0" presId="urn:microsoft.com/office/officeart/2005/8/layout/list1"/>
    <dgm:cxn modelId="{C674D9C5-D1DC-5A46-8B84-8AF10BD63D5C}" type="presOf" srcId="{E25FE525-F45D-BD44-B204-003F37B99887}" destId="{6D9738B7-25D8-7D4D-A185-5D06486B8B26}" srcOrd="0" destOrd="0" presId="urn:microsoft.com/office/officeart/2005/8/layout/list1"/>
    <dgm:cxn modelId="{FC48CFCC-AC95-D947-BC4D-90CA25C6B4EE}" type="presOf" srcId="{2E6BC770-60B9-5248-B607-F2BF87BCBA2E}" destId="{F1228581-38DA-4F41-A750-E48977B2D296}" srcOrd="0" destOrd="0" presId="urn:microsoft.com/office/officeart/2005/8/layout/list1"/>
    <dgm:cxn modelId="{F1BC90E1-181E-9748-8575-7819D7448747}" type="presOf" srcId="{2E6BC770-60B9-5248-B607-F2BF87BCBA2E}" destId="{F700A760-288F-FD4C-B03D-414F659CCD2D}" srcOrd="1" destOrd="0" presId="urn:microsoft.com/office/officeart/2005/8/layout/list1"/>
    <dgm:cxn modelId="{A4D8C0E2-F2C7-4842-92D4-F3C5BCB2F39C}" srcId="{2E6BC770-60B9-5248-B607-F2BF87BCBA2E}" destId="{0DBAD1B1-F8F0-2B45-BA84-A964C9AA9FC8}" srcOrd="0" destOrd="0" parTransId="{906B0083-9D82-2B47-9971-61609CF81881}" sibTransId="{0CCF8166-B182-1849-B008-A5AA06585C72}"/>
    <dgm:cxn modelId="{274ADDEC-3AA4-E846-8B20-6C0E976271DC}" srcId="{85655947-C47E-814A-879F-ED761B424148}" destId="{B4FA6257-201E-9649-BBB2-C6E7EAE61399}" srcOrd="0" destOrd="0" parTransId="{724D3FDA-2282-9646-9A1A-29B3BA3610E5}" sibTransId="{E2852E11-B1AB-594E-8A8B-94311FDBDA09}"/>
    <dgm:cxn modelId="{96808A96-ABA6-8249-A098-09AE05A51C75}" type="presParOf" srcId="{02716B51-EF88-1549-B069-20108EB573D9}" destId="{00BE8CE2-EB2E-D64E-94A9-D15A287C01D5}" srcOrd="0" destOrd="0" presId="urn:microsoft.com/office/officeart/2005/8/layout/list1"/>
    <dgm:cxn modelId="{4E7221D0-06F7-D542-A3A8-B97D3C520A9A}" type="presParOf" srcId="{00BE8CE2-EB2E-D64E-94A9-D15A287C01D5}" destId="{2EAA612B-7D82-EF4E-9EE6-78E540F66E3A}" srcOrd="0" destOrd="0" presId="urn:microsoft.com/office/officeart/2005/8/layout/list1"/>
    <dgm:cxn modelId="{7E8A1EF3-162C-4F4D-B72D-B393299E2904}" type="presParOf" srcId="{00BE8CE2-EB2E-D64E-94A9-D15A287C01D5}" destId="{92FE0C06-ED1E-3141-A44D-8F4FD2843C99}" srcOrd="1" destOrd="0" presId="urn:microsoft.com/office/officeart/2005/8/layout/list1"/>
    <dgm:cxn modelId="{1C15854B-D808-4F4D-B7FA-F39AEC53C1DC}" type="presParOf" srcId="{02716B51-EF88-1549-B069-20108EB573D9}" destId="{F4F8A6C8-0154-DD4E-911B-1DE2820FA2C2}" srcOrd="1" destOrd="0" presId="urn:microsoft.com/office/officeart/2005/8/layout/list1"/>
    <dgm:cxn modelId="{655C08A9-5F0F-874E-AAF8-2F2A6561E0D6}" type="presParOf" srcId="{02716B51-EF88-1549-B069-20108EB573D9}" destId="{30BB1462-84DC-3244-ABA8-A0E234A61550}" srcOrd="2" destOrd="0" presId="urn:microsoft.com/office/officeart/2005/8/layout/list1"/>
    <dgm:cxn modelId="{B8769629-1A56-734E-A708-E02DA3851754}" type="presParOf" srcId="{02716B51-EF88-1549-B069-20108EB573D9}" destId="{B6D390C1-62BA-BF4C-85D8-0A665F3F2E95}" srcOrd="3" destOrd="0" presId="urn:microsoft.com/office/officeart/2005/8/layout/list1"/>
    <dgm:cxn modelId="{1C51FEF2-E404-9344-81C9-C3E0A6237C8C}" type="presParOf" srcId="{02716B51-EF88-1549-B069-20108EB573D9}" destId="{BE4704CB-CC14-2D4A-B232-E50DA7CE80E3}" srcOrd="4" destOrd="0" presId="urn:microsoft.com/office/officeart/2005/8/layout/list1"/>
    <dgm:cxn modelId="{F33C0AA5-CFDD-FC48-AF39-E64C3528597C}" type="presParOf" srcId="{BE4704CB-CC14-2D4A-B232-E50DA7CE80E3}" destId="{BD0D2D08-233D-1242-A2B1-AB15536E664E}" srcOrd="0" destOrd="0" presId="urn:microsoft.com/office/officeart/2005/8/layout/list1"/>
    <dgm:cxn modelId="{4C848C99-6615-9C45-BBDF-42345F49B2FE}" type="presParOf" srcId="{BE4704CB-CC14-2D4A-B232-E50DA7CE80E3}" destId="{0F46AB32-533B-9241-A9E1-46579D74EE24}" srcOrd="1" destOrd="0" presId="urn:microsoft.com/office/officeart/2005/8/layout/list1"/>
    <dgm:cxn modelId="{4EA25A22-1397-E740-945D-DEBDE889B6A8}" type="presParOf" srcId="{02716B51-EF88-1549-B069-20108EB573D9}" destId="{D6A4BC00-EC0F-BC44-93C1-6681FC9DE59C}" srcOrd="5" destOrd="0" presId="urn:microsoft.com/office/officeart/2005/8/layout/list1"/>
    <dgm:cxn modelId="{A096427A-86EE-444A-89F4-A6833412D247}" type="presParOf" srcId="{02716B51-EF88-1549-B069-20108EB573D9}" destId="{6D9738B7-25D8-7D4D-A185-5D06486B8B26}" srcOrd="6" destOrd="0" presId="urn:microsoft.com/office/officeart/2005/8/layout/list1"/>
    <dgm:cxn modelId="{90AC6B50-90DF-7049-8609-7F4E324CCBF1}" type="presParOf" srcId="{02716B51-EF88-1549-B069-20108EB573D9}" destId="{C97B253F-C812-2F49-BAF5-A08A852A32AD}" srcOrd="7" destOrd="0" presId="urn:microsoft.com/office/officeart/2005/8/layout/list1"/>
    <dgm:cxn modelId="{2C3133E2-5A65-D14F-9857-7A5960675BDD}" type="presParOf" srcId="{02716B51-EF88-1549-B069-20108EB573D9}" destId="{DA85C9F7-B9F8-244A-AC07-CADEFF3C8642}" srcOrd="8" destOrd="0" presId="urn:microsoft.com/office/officeart/2005/8/layout/list1"/>
    <dgm:cxn modelId="{4A9B42A2-A353-9D46-9BE1-71C2A6FAC69E}" type="presParOf" srcId="{DA85C9F7-B9F8-244A-AC07-CADEFF3C8642}" destId="{F1228581-38DA-4F41-A750-E48977B2D296}" srcOrd="0" destOrd="0" presId="urn:microsoft.com/office/officeart/2005/8/layout/list1"/>
    <dgm:cxn modelId="{13941E64-23D8-2247-803E-FDAD3D23AD3B}" type="presParOf" srcId="{DA85C9F7-B9F8-244A-AC07-CADEFF3C8642}" destId="{F700A760-288F-FD4C-B03D-414F659CCD2D}" srcOrd="1" destOrd="0" presId="urn:microsoft.com/office/officeart/2005/8/layout/list1"/>
    <dgm:cxn modelId="{38620BA7-6E33-6845-9426-309B302804E4}" type="presParOf" srcId="{02716B51-EF88-1549-B069-20108EB573D9}" destId="{575C0744-6810-A240-8F58-EAD1C8F1446D}" srcOrd="9" destOrd="0" presId="urn:microsoft.com/office/officeart/2005/8/layout/list1"/>
    <dgm:cxn modelId="{06B47271-FDB7-AC4E-8D5F-04C0566A552D}" type="presParOf" srcId="{02716B51-EF88-1549-B069-20108EB573D9}" destId="{67E63FB8-C5A2-E04F-814E-82D623EAAD8C}"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BB1462-84DC-3244-ABA8-A0E234A61550}">
      <dsp:nvSpPr>
        <dsp:cNvPr id="0" name=""/>
        <dsp:cNvSpPr/>
      </dsp:nvSpPr>
      <dsp:spPr>
        <a:xfrm>
          <a:off x="0" y="462053"/>
          <a:ext cx="9915789" cy="1278900"/>
        </a:xfrm>
        <a:prstGeom prst="rect">
          <a:avLst/>
        </a:prstGeom>
        <a:solidFill>
          <a:schemeClr val="lt1">
            <a:alpha val="90000"/>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9575" tIns="604012" rIns="769575" bIns="142240" numCol="1" spcCol="1270" anchor="t" anchorCtr="0">
          <a:noAutofit/>
        </a:bodyPr>
        <a:lstStyle/>
        <a:p>
          <a:pPr marL="228600" lvl="1" indent="-228600" algn="l" defTabSz="889000">
            <a:lnSpc>
              <a:spcPct val="90000"/>
            </a:lnSpc>
            <a:spcBef>
              <a:spcPct val="0"/>
            </a:spcBef>
            <a:spcAft>
              <a:spcPct val="15000"/>
            </a:spcAft>
            <a:buSzPct val="71000"/>
            <a:buFont typeface="Arial" panose="020B0604020202020204" pitchFamily="34" charset="0"/>
            <a:buNone/>
          </a:pPr>
          <a:r>
            <a:rPr lang="en-US" sz="2000" i="1" kern="1200" dirty="0">
              <a:latin typeface="Gill Sans MT" panose="020B0502020104020203" pitchFamily="34" charset="0"/>
            </a:rPr>
            <a:t>Learning objective: </a:t>
          </a:r>
          <a:r>
            <a:rPr lang="en-GB" sz="2000" i="1" kern="1200" dirty="0">
              <a:latin typeface="Gill Sans MT" panose="020B0502020104020203" pitchFamily="34" charset="77"/>
            </a:rPr>
            <a:t>Understand the meaning of community conservation and what it can achieve</a:t>
          </a:r>
          <a:endParaRPr lang="en-GB" sz="2000" i="1" kern="1200" dirty="0"/>
        </a:p>
      </dsp:txBody>
      <dsp:txXfrm>
        <a:off x="0" y="462053"/>
        <a:ext cx="9915789" cy="1278900"/>
      </dsp:txXfrm>
    </dsp:sp>
    <dsp:sp modelId="{92FE0C06-ED1E-3141-A44D-8F4FD2843C99}">
      <dsp:nvSpPr>
        <dsp:cNvPr id="0" name=""/>
        <dsp:cNvSpPr/>
      </dsp:nvSpPr>
      <dsp:spPr>
        <a:xfrm>
          <a:off x="495789" y="34013"/>
          <a:ext cx="6941052" cy="856080"/>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2355" tIns="0" rIns="262355" bIns="0" numCol="1" spcCol="1270" anchor="ctr" anchorCtr="0">
          <a:noAutofit/>
        </a:bodyPr>
        <a:lstStyle/>
        <a:p>
          <a:pPr marL="0" lvl="0" indent="0" algn="l" defTabSz="1022350">
            <a:lnSpc>
              <a:spcPct val="90000"/>
            </a:lnSpc>
            <a:spcBef>
              <a:spcPct val="0"/>
            </a:spcBef>
            <a:spcAft>
              <a:spcPct val="35000"/>
            </a:spcAft>
            <a:buNone/>
          </a:pPr>
          <a:r>
            <a:rPr lang="en-GB" sz="2300" kern="1200" dirty="0">
              <a:latin typeface="Gill Sans MT" panose="020B0502020104020203" pitchFamily="34" charset="77"/>
            </a:rPr>
            <a:t>1. Community conservation</a:t>
          </a:r>
        </a:p>
      </dsp:txBody>
      <dsp:txXfrm>
        <a:off x="537579" y="75803"/>
        <a:ext cx="6857472" cy="772500"/>
      </dsp:txXfrm>
    </dsp:sp>
    <dsp:sp modelId="{6D9738B7-25D8-7D4D-A185-5D06486B8B26}">
      <dsp:nvSpPr>
        <dsp:cNvPr id="0" name=""/>
        <dsp:cNvSpPr/>
      </dsp:nvSpPr>
      <dsp:spPr>
        <a:xfrm>
          <a:off x="0" y="2325593"/>
          <a:ext cx="9915789" cy="1278900"/>
        </a:xfrm>
        <a:prstGeom prst="rect">
          <a:avLst/>
        </a:prstGeom>
        <a:solidFill>
          <a:schemeClr val="lt1">
            <a:alpha val="90000"/>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9575" tIns="604012" rIns="769575" bIns="142240" numCol="1" spcCol="1270" anchor="t" anchorCtr="0">
          <a:noAutofit/>
        </a:bodyPr>
        <a:lstStyle/>
        <a:p>
          <a:pPr marL="228600" lvl="1" indent="-228600" algn="l" defTabSz="889000">
            <a:lnSpc>
              <a:spcPct val="90000"/>
            </a:lnSpc>
            <a:spcBef>
              <a:spcPct val="0"/>
            </a:spcBef>
            <a:spcAft>
              <a:spcPct val="15000"/>
            </a:spcAft>
            <a:buFont typeface="Arial" panose="020B0604020202020204" pitchFamily="34" charset="0"/>
            <a:buNone/>
          </a:pPr>
          <a:r>
            <a:rPr lang="en-US" sz="2000" i="1" kern="1200" dirty="0">
              <a:latin typeface="Gill Sans MT" panose="020B0502020104020203" pitchFamily="34" charset="0"/>
            </a:rPr>
            <a:t>Learning objective: </a:t>
          </a:r>
          <a:r>
            <a:rPr lang="en-GB" sz="2000" i="1" kern="1200" dirty="0">
              <a:latin typeface="Gill Sans MT" panose="020B0502020104020203" pitchFamily="34" charset="0"/>
            </a:rPr>
            <a:t>Understand the roles and responsibilities of community conservation wardens</a:t>
          </a:r>
          <a:endParaRPr lang="en-GB" sz="2000" kern="1200" dirty="0"/>
        </a:p>
      </dsp:txBody>
      <dsp:txXfrm>
        <a:off x="0" y="2325593"/>
        <a:ext cx="9915789" cy="1278900"/>
      </dsp:txXfrm>
    </dsp:sp>
    <dsp:sp modelId="{0F46AB32-533B-9241-A9E1-46579D74EE24}">
      <dsp:nvSpPr>
        <dsp:cNvPr id="0" name=""/>
        <dsp:cNvSpPr/>
      </dsp:nvSpPr>
      <dsp:spPr>
        <a:xfrm>
          <a:off x="495789" y="1897553"/>
          <a:ext cx="6941052" cy="856080"/>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2355" tIns="0" rIns="262355" bIns="0" numCol="1" spcCol="1270" anchor="ctr" anchorCtr="0">
          <a:noAutofit/>
        </a:bodyPr>
        <a:lstStyle/>
        <a:p>
          <a:pPr marL="0" lvl="0" indent="0" algn="l" defTabSz="1022350">
            <a:lnSpc>
              <a:spcPct val="90000"/>
            </a:lnSpc>
            <a:spcBef>
              <a:spcPct val="0"/>
            </a:spcBef>
            <a:spcAft>
              <a:spcPct val="35000"/>
            </a:spcAft>
            <a:buFont typeface="Arial" panose="020B0604020202020204" pitchFamily="34" charset="0"/>
            <a:buNone/>
          </a:pPr>
          <a:r>
            <a:rPr lang="en-GB" sz="2300" i="0" kern="1200" dirty="0">
              <a:latin typeface="Gill Sans MT" panose="020B0502020104020203" pitchFamily="34" charset="0"/>
            </a:rPr>
            <a:t>2. Community conservation wardens: roles and responsibilities</a:t>
          </a:r>
          <a:endParaRPr lang="en-GB" sz="2300" i="0" kern="1200" dirty="0"/>
        </a:p>
      </dsp:txBody>
      <dsp:txXfrm>
        <a:off x="537579" y="1939343"/>
        <a:ext cx="6857472" cy="772500"/>
      </dsp:txXfrm>
    </dsp:sp>
    <dsp:sp modelId="{67E63FB8-C5A2-E04F-814E-82D623EAAD8C}">
      <dsp:nvSpPr>
        <dsp:cNvPr id="0" name=""/>
        <dsp:cNvSpPr/>
      </dsp:nvSpPr>
      <dsp:spPr>
        <a:xfrm>
          <a:off x="0" y="4189133"/>
          <a:ext cx="9915789" cy="1027687"/>
        </a:xfrm>
        <a:prstGeom prst="rect">
          <a:avLst/>
        </a:prstGeom>
        <a:solidFill>
          <a:schemeClr val="lt1">
            <a:alpha val="90000"/>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9575" tIns="604012" rIns="769575" bIns="142240" numCol="1" spcCol="1270" anchor="t" anchorCtr="0">
          <a:noAutofit/>
        </a:bodyPr>
        <a:lstStyle/>
        <a:p>
          <a:pPr marL="228600" lvl="1" indent="-228600" algn="l" defTabSz="889000">
            <a:lnSpc>
              <a:spcPct val="90000"/>
            </a:lnSpc>
            <a:spcBef>
              <a:spcPct val="0"/>
            </a:spcBef>
            <a:spcAft>
              <a:spcPct val="15000"/>
            </a:spcAft>
            <a:buFont typeface="Arial" panose="020B0604020202020204" pitchFamily="34" charset="0"/>
            <a:buNone/>
          </a:pPr>
          <a:r>
            <a:rPr lang="en-US" sz="2000" i="1" kern="1200" dirty="0">
              <a:latin typeface="Gill Sans MT" panose="020B0502020104020203" pitchFamily="34" charset="0"/>
            </a:rPr>
            <a:t>Learning objective: Understand challenges in community conservation</a:t>
          </a:r>
          <a:endParaRPr lang="en-GB" sz="2000" kern="1200" dirty="0"/>
        </a:p>
      </dsp:txBody>
      <dsp:txXfrm>
        <a:off x="0" y="4189133"/>
        <a:ext cx="9915789" cy="1027687"/>
      </dsp:txXfrm>
    </dsp:sp>
    <dsp:sp modelId="{F700A760-288F-FD4C-B03D-414F659CCD2D}">
      <dsp:nvSpPr>
        <dsp:cNvPr id="0" name=""/>
        <dsp:cNvSpPr/>
      </dsp:nvSpPr>
      <dsp:spPr>
        <a:xfrm>
          <a:off x="495789" y="3761093"/>
          <a:ext cx="6941052" cy="856080"/>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2355" tIns="0" rIns="262355" bIns="0" numCol="1" spcCol="1270" anchor="ctr" anchorCtr="0">
          <a:noAutofit/>
        </a:bodyPr>
        <a:lstStyle/>
        <a:p>
          <a:pPr marL="0" lvl="0" indent="0" algn="l" defTabSz="1022350">
            <a:lnSpc>
              <a:spcPct val="90000"/>
            </a:lnSpc>
            <a:spcBef>
              <a:spcPct val="0"/>
            </a:spcBef>
            <a:spcAft>
              <a:spcPct val="35000"/>
            </a:spcAft>
            <a:buFont typeface="Arial" panose="020B0604020202020204" pitchFamily="34" charset="0"/>
            <a:buNone/>
          </a:pPr>
          <a:r>
            <a:rPr lang="en-US" sz="2300" i="0" kern="1200" dirty="0">
              <a:latin typeface="Gill Sans MT" panose="020B0502020104020203" pitchFamily="34" charset="0"/>
            </a:rPr>
            <a:t>3. Community conservation challenges</a:t>
          </a:r>
          <a:endParaRPr lang="en-GB" sz="2300" i="0" kern="1200" dirty="0"/>
        </a:p>
      </dsp:txBody>
      <dsp:txXfrm>
        <a:off x="537579" y="3802883"/>
        <a:ext cx="6857472" cy="77250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81AE39-9E2C-4042-AA2F-402BFC50EED6}" type="datetimeFigureOut">
              <a:rPr lang="en-GB" smtClean="0"/>
              <a:t>10/06/2020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9F6531-0F45-473D-98A2-0AD7B0B43E1D}" type="slidenum">
              <a:rPr lang="en-GB" smtClean="0"/>
              <a:t>‹#›</a:t>
            </a:fld>
            <a:endParaRPr lang="en-GB"/>
          </a:p>
        </p:txBody>
      </p:sp>
    </p:spTree>
    <p:extLst>
      <p:ext uri="{BB962C8B-B14F-4D97-AF65-F5344CB8AC3E}">
        <p14:creationId xmlns:p14="http://schemas.microsoft.com/office/powerpoint/2010/main" val="2936973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9F6531-0F45-473D-98A2-0AD7B0B43E1D}" type="slidenum">
              <a:rPr lang="en-GB" smtClean="0"/>
              <a:t>1</a:t>
            </a:fld>
            <a:endParaRPr lang="en-GB"/>
          </a:p>
        </p:txBody>
      </p:sp>
    </p:spTree>
    <p:extLst>
      <p:ext uri="{BB962C8B-B14F-4D97-AF65-F5344CB8AC3E}">
        <p14:creationId xmlns:p14="http://schemas.microsoft.com/office/powerpoint/2010/main" val="33004320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9F6531-0F45-473D-98A2-0AD7B0B43E1D}" type="slidenum">
              <a:rPr lang="en-GB" smtClean="0"/>
              <a:t>16</a:t>
            </a:fld>
            <a:endParaRPr lang="en-GB"/>
          </a:p>
        </p:txBody>
      </p:sp>
    </p:spTree>
    <p:extLst>
      <p:ext uri="{BB962C8B-B14F-4D97-AF65-F5344CB8AC3E}">
        <p14:creationId xmlns:p14="http://schemas.microsoft.com/office/powerpoint/2010/main" val="14504960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9F6531-0F45-473D-98A2-0AD7B0B43E1D}" type="slidenum">
              <a:rPr lang="en-GB" smtClean="0"/>
              <a:t>17</a:t>
            </a:fld>
            <a:endParaRPr lang="en-GB"/>
          </a:p>
        </p:txBody>
      </p:sp>
    </p:spTree>
    <p:extLst>
      <p:ext uri="{BB962C8B-B14F-4D97-AF65-F5344CB8AC3E}">
        <p14:creationId xmlns:p14="http://schemas.microsoft.com/office/powerpoint/2010/main" val="11373773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9F6531-0F45-473D-98A2-0AD7B0B43E1D}" type="slidenum">
              <a:rPr lang="en-GB" smtClean="0"/>
              <a:t>19</a:t>
            </a:fld>
            <a:endParaRPr lang="en-GB"/>
          </a:p>
        </p:txBody>
      </p:sp>
    </p:spTree>
    <p:extLst>
      <p:ext uri="{BB962C8B-B14F-4D97-AF65-F5344CB8AC3E}">
        <p14:creationId xmlns:p14="http://schemas.microsoft.com/office/powerpoint/2010/main" val="19170425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9F6531-0F45-473D-98A2-0AD7B0B43E1D}" type="slidenum">
              <a:rPr lang="en-GB" smtClean="0"/>
              <a:t>21</a:t>
            </a:fld>
            <a:endParaRPr lang="en-GB"/>
          </a:p>
        </p:txBody>
      </p:sp>
    </p:spTree>
    <p:extLst>
      <p:ext uri="{BB962C8B-B14F-4D97-AF65-F5344CB8AC3E}">
        <p14:creationId xmlns:p14="http://schemas.microsoft.com/office/powerpoint/2010/main" val="1347975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5D96F20-3C14-47DD-88AA-477478B922AE}" type="slidenum">
              <a:rPr lang="en-GB" smtClean="0"/>
              <a:t>2</a:t>
            </a:fld>
            <a:endParaRPr lang="en-GB"/>
          </a:p>
        </p:txBody>
      </p:sp>
    </p:spTree>
    <p:extLst>
      <p:ext uri="{BB962C8B-B14F-4D97-AF65-F5344CB8AC3E}">
        <p14:creationId xmlns:p14="http://schemas.microsoft.com/office/powerpoint/2010/main" val="26637884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E9F6531-0F45-473D-98A2-0AD7B0B43E1D}" type="slidenum">
              <a:rPr lang="en-GB" smtClean="0"/>
              <a:t>3</a:t>
            </a:fld>
            <a:endParaRPr lang="en-GB"/>
          </a:p>
        </p:txBody>
      </p:sp>
    </p:spTree>
    <p:extLst>
      <p:ext uri="{BB962C8B-B14F-4D97-AF65-F5344CB8AC3E}">
        <p14:creationId xmlns:p14="http://schemas.microsoft.com/office/powerpoint/2010/main" val="11883721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9F6531-0F45-473D-98A2-0AD7B0B43E1D}" type="slidenum">
              <a:rPr lang="en-GB" smtClean="0"/>
              <a:t>4</a:t>
            </a:fld>
            <a:endParaRPr lang="en-GB"/>
          </a:p>
        </p:txBody>
      </p:sp>
    </p:spTree>
    <p:extLst>
      <p:ext uri="{BB962C8B-B14F-4D97-AF65-F5344CB8AC3E}">
        <p14:creationId xmlns:p14="http://schemas.microsoft.com/office/powerpoint/2010/main" val="7185155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9F6531-0F45-473D-98A2-0AD7B0B43E1D}" type="slidenum">
              <a:rPr lang="en-GB" smtClean="0"/>
              <a:t>5</a:t>
            </a:fld>
            <a:endParaRPr lang="en-GB"/>
          </a:p>
        </p:txBody>
      </p:sp>
    </p:spTree>
    <p:extLst>
      <p:ext uri="{BB962C8B-B14F-4D97-AF65-F5344CB8AC3E}">
        <p14:creationId xmlns:p14="http://schemas.microsoft.com/office/powerpoint/2010/main" val="49980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9F6531-0F45-473D-98A2-0AD7B0B43E1D}" type="slidenum">
              <a:rPr lang="en-GB" smtClean="0"/>
              <a:t>6</a:t>
            </a:fld>
            <a:endParaRPr lang="en-GB"/>
          </a:p>
        </p:txBody>
      </p:sp>
    </p:spTree>
    <p:extLst>
      <p:ext uri="{BB962C8B-B14F-4D97-AF65-F5344CB8AC3E}">
        <p14:creationId xmlns:p14="http://schemas.microsoft.com/office/powerpoint/2010/main" val="1208121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9F6531-0F45-473D-98A2-0AD7B0B43E1D}" type="slidenum">
              <a:rPr lang="en-GB" smtClean="0"/>
              <a:t>7</a:t>
            </a:fld>
            <a:endParaRPr lang="en-GB"/>
          </a:p>
        </p:txBody>
      </p:sp>
    </p:spTree>
    <p:extLst>
      <p:ext uri="{BB962C8B-B14F-4D97-AF65-F5344CB8AC3E}">
        <p14:creationId xmlns:p14="http://schemas.microsoft.com/office/powerpoint/2010/main" val="3826509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9F6531-0F45-473D-98A2-0AD7B0B43E1D}" type="slidenum">
              <a:rPr lang="en-GB" smtClean="0"/>
              <a:t>8</a:t>
            </a:fld>
            <a:endParaRPr lang="en-GB"/>
          </a:p>
        </p:txBody>
      </p:sp>
    </p:spTree>
    <p:extLst>
      <p:ext uri="{BB962C8B-B14F-4D97-AF65-F5344CB8AC3E}">
        <p14:creationId xmlns:p14="http://schemas.microsoft.com/office/powerpoint/2010/main" val="7096035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GB"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8029AD3-7075-4149-9F88-221C67B09D6E}" type="slidenum">
              <a:rPr lang="en-GB" smtClean="0"/>
              <a:t>9</a:t>
            </a:fld>
            <a:endParaRPr lang="en-GB"/>
          </a:p>
        </p:txBody>
      </p:sp>
    </p:spTree>
    <p:extLst>
      <p:ext uri="{BB962C8B-B14F-4D97-AF65-F5344CB8AC3E}">
        <p14:creationId xmlns:p14="http://schemas.microsoft.com/office/powerpoint/2010/main" val="25469339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65AFCB61-1AAC-3144-9D09-532351D24463}"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1345007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B22771F-B19E-2149-8D5D-0F21E62E870A}"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12847389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0A522F2-07A8-2044-A994-267AF8114FB2}"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34201335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87E0602-AAE9-EF42-A9CF-1639F8D9943E}" type="datetime1">
              <a:rPr lang="en-GB" smtClean="0"/>
              <a:t>10/06/2020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35888528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3A8164A5-54AD-5646-B61B-5B8FDE7AAEB4}" type="datetime1">
              <a:rPr lang="en-GB" smtClean="0"/>
              <a:t>10/06/2020</a:t>
            </a:fld>
            <a:endParaRPr lang="en-GB"/>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GB"/>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AA507198-FB96-4B84-AC65-33D30F428326}" type="slidenum">
              <a:rPr lang="en-GB" smtClean="0"/>
              <a:t>‹#›</a:t>
            </a:fld>
            <a:endParaRPr lang="en-GB"/>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D5C4B77-9EDE-9B4F-A9BB-2C31186FA8AE}"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11287389" y="6096000"/>
            <a:ext cx="904611" cy="762000"/>
          </a:xfrm>
        </p:spPr>
        <p:txBody>
          <a:bodyPr/>
          <a:lstStyle>
            <a:lvl1pPr>
              <a:defRPr sz="1400">
                <a:latin typeface="Gill Sans MT" charset="0"/>
                <a:ea typeface="Gill Sans MT" charset="0"/>
                <a:cs typeface="Gill Sans MT" charset="0"/>
              </a:defRPr>
            </a:lvl1pPr>
          </a:lstStyle>
          <a:p>
            <a:fld id="{F37E35ED-8B68-044A-BAE8-8E9812083E95}" type="slidenum">
              <a:rPr lang="en-GB" smtClean="0"/>
              <a:pPr/>
              <a:t>‹#›</a:t>
            </a:fld>
            <a:endParaRPr lang="en-GB"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EB509B32-5D7A-114C-BA4F-0FE974E3FC6C}" type="datetime1">
              <a:rPr lang="en-GB" smtClean="0"/>
              <a:t>10/06/2020</a:t>
            </a:fld>
            <a:endParaRPr lang="en-GB"/>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GB"/>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AA507198-FB96-4B84-AC65-33D30F428326}" type="slidenum">
              <a:rPr lang="en-GB" smtClean="0"/>
              <a:t>‹#›</a:t>
            </a:fld>
            <a:endParaRPr lang="en-GB"/>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80C7FBC-9B2E-6A40-8BC7-82F85622F7C8}" type="datetime1">
              <a:rPr lang="en-GB" smtClean="0"/>
              <a:t>10/06/2020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A507198-FB96-4B84-AC65-33D30F428326}" type="slidenum">
              <a:rPr lang="en-GB" smtClean="0"/>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310309F-78CB-0A46-91B6-B81B8572E1CD}" type="datetime1">
              <a:rPr lang="en-GB" smtClean="0"/>
              <a:t>10/06/2020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A507198-FB96-4B84-AC65-33D30F428326}" type="slidenum">
              <a:rPr lang="en-GB" smtClean="0"/>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FC72A11-4CA8-284C-A0C7-548C255E21F6}" type="datetime1">
              <a:rPr lang="en-GB" smtClean="0"/>
              <a:t>10/06/2020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A507198-FB96-4B84-AC65-33D30F428326}" type="slidenum">
              <a:rPr lang="en-GB" smtClean="0"/>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2BE41C-345C-8B4E-A145-5E70C430959F}" type="datetime1">
              <a:rPr lang="en-GB" smtClean="0"/>
              <a:t>10/06/2020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A507198-FB96-4B84-AC65-33D30F428326}"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02C2315-84D0-644D-AB32-D5A47A0E2528}"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17192449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FBD51391-0DFC-9E4B-BBC0-27103E9FBAA9}" type="datetime1">
              <a:rPr lang="en-GB" smtClean="0"/>
              <a:t>10/06/2020</a:t>
            </a:fld>
            <a:endParaRPr lang="en-GB"/>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GB"/>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AA507198-FB96-4B84-AC65-33D30F428326}" type="slidenum">
              <a:rPr lang="en-GB" smtClean="0"/>
              <a:t>‹#›</a:t>
            </a:fld>
            <a:endParaRPr lang="en-GB"/>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6ECA93E6-0D65-B047-BDB6-70EBD0DBDCF0}" type="datetime1">
              <a:rPr lang="en-GB" smtClean="0"/>
              <a:t>10/06/2020</a:t>
            </a:fld>
            <a:endParaRPr lang="en-GB"/>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GB"/>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AA507198-FB96-4B84-AC65-33D30F428326}" type="slidenum">
              <a:rPr lang="en-GB" smtClean="0"/>
              <a:t>‹#›</a:t>
            </a:fld>
            <a:endParaRPr lang="en-GB"/>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F12B0C2-C360-1841-99D9-C034A67DF606}"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507198-FB96-4B84-AC65-33D30F428326}" type="slidenum">
              <a:rPr lang="en-GB" smtClean="0"/>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E6DDA09-C2F5-7D41-A1A8-B30F7B974F0C}"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507198-FB96-4B84-AC65-33D30F428326}"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59BF7C2-0889-BE42-8016-13B432230F5C}"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3166365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EBB899F1-033F-6145-8125-B974D33623D5}" type="datetime1">
              <a:rPr lang="en-GB" smtClean="0"/>
              <a:t>10/06/2020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1028466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F1AB51C0-D7DD-7042-9FF6-921ED16330A7}" type="datetime1">
              <a:rPr lang="en-GB" smtClean="0"/>
              <a:t>10/06/2020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1723942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06C02C3-47F1-4247-A77E-8774B215613E}" type="datetime1">
              <a:rPr lang="en-GB" smtClean="0"/>
              <a:t>10/06/2020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1315848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D8A4FE-4C7E-9943-B2F4-50F78D885246}" type="datetime1">
              <a:rPr lang="en-GB" smtClean="0"/>
              <a:t>10/06/2020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27633964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A291375-31C4-C448-A688-832D6C0B0AF4}" type="datetime1">
              <a:rPr lang="en-GB" smtClean="0"/>
              <a:t>10/06/2020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3027945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13F487A-3B98-E94D-A842-3B0B0F6B619E}" type="datetime1">
              <a:rPr lang="en-GB" smtClean="0"/>
              <a:t>10/06/2020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3742090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AEC92F-3D0E-9244-874B-C9E1EB937AFC}" type="datetime1">
              <a:rPr lang="en-GB" smtClean="0"/>
              <a:t>10/06/2020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507198-FB96-4B84-AC65-33D30F428326}" type="slidenum">
              <a:rPr lang="en-GB" smtClean="0"/>
              <a:t>‹#›</a:t>
            </a:fld>
            <a:endParaRPr lang="en-GB"/>
          </a:p>
        </p:txBody>
      </p:sp>
    </p:spTree>
    <p:extLst>
      <p:ext uri="{BB962C8B-B14F-4D97-AF65-F5344CB8AC3E}">
        <p14:creationId xmlns:p14="http://schemas.microsoft.com/office/powerpoint/2010/main" val="1380578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E953D407-9FF6-174B-85B7-EBF0D3EC0C22}" type="datetime1">
              <a:rPr lang="en-GB" smtClean="0"/>
              <a:t>10/06/2020</a:t>
            </a:fld>
            <a:endParaRPr lang="en-GB"/>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GB"/>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AA507198-FB96-4B84-AC65-33D30F428326}" type="slidenum">
              <a:rPr lang="en-GB" smtClean="0"/>
              <a:t>‹#›</a:t>
            </a:fld>
            <a:endParaRPr lang="en-GB"/>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98025305"/>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hf hdr="0" ftr="0" dt="0"/>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hyperlink" Target="https://www.iied.org/UWA-warden-training" TargetMode="External"/><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hyperlink" Target="https://www.gov.uk/government/collections/illegal-wildlife-trade-iwt-challenge-fund" TargetMode="External"/><Relationship Id="rId2" Type="http://schemas.openxmlformats.org/officeDocument/2006/relationships/hyperlink" Target="https://www.iied.org/park-action-plans-increasing-community-engagement-tackling-wildlife-crime" TargetMode="External"/><Relationship Id="rId1" Type="http://schemas.openxmlformats.org/officeDocument/2006/relationships/slideLayout" Target="../slideLayouts/slideLayout14.xml"/><Relationship Id="rId6" Type="http://schemas.openxmlformats.org/officeDocument/2006/relationships/image" Target="../media/image7.emf"/><Relationship Id="rId5" Type="http://schemas.openxmlformats.org/officeDocument/2006/relationships/image" Target="../media/image6.jpeg"/><Relationship Id="rId4" Type="http://schemas.openxmlformats.org/officeDocument/2006/relationships/image" Target="../media/image1.png"/></Relationships>
</file>

<file path=ppt/slides/_rels/slide27.xml.rels><?xml version="1.0" encoding="UTF-8" standalone="yes"?>
<Relationships xmlns="http://schemas.openxmlformats.org/package/2006/relationships"><Relationship Id="rId3" Type="http://schemas.openxmlformats.org/officeDocument/2006/relationships/hyperlink" Target="http://www.cambridgeconservation.org/resource/toolkits/intrinsic-integrating-rights-and-social-issues-conservation-trainers-guide" TargetMode="External"/><Relationship Id="rId2" Type="http://schemas.openxmlformats.org/officeDocument/2006/relationships/hyperlink" Target="https://www.landtrustalliance.org/topics/community-conservation/what-community-conservation" TargetMode="Externa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15385" y="1228300"/>
            <a:ext cx="8361229" cy="2459534"/>
          </a:xfrm>
        </p:spPr>
        <p:txBody>
          <a:bodyPr anchor="t">
            <a:noAutofit/>
          </a:bodyPr>
          <a:lstStyle/>
          <a:p>
            <a:r>
              <a:rPr lang="en-GB" sz="4400" b="1" cap="none" dirty="0">
                <a:solidFill>
                  <a:srgbClr val="000099"/>
                </a:solidFill>
                <a:latin typeface="Gill Sans MT" charset="0"/>
                <a:ea typeface="Gill Sans MT" charset="0"/>
                <a:cs typeface="Gill Sans MT" charset="0"/>
              </a:rPr>
              <a:t>Module 1</a:t>
            </a:r>
            <a:br>
              <a:rPr lang="en-GB" sz="4400" b="1" cap="none" dirty="0">
                <a:solidFill>
                  <a:srgbClr val="000099"/>
                </a:solidFill>
                <a:latin typeface="Gill Sans MT" charset="0"/>
                <a:ea typeface="Gill Sans MT" charset="0"/>
                <a:cs typeface="Gill Sans MT" charset="0"/>
              </a:rPr>
            </a:br>
            <a:r>
              <a:rPr lang="en-GB" sz="4400" b="1" cap="none" dirty="0">
                <a:solidFill>
                  <a:srgbClr val="000099"/>
                </a:solidFill>
                <a:latin typeface="Gill Sans MT" charset="0"/>
                <a:ea typeface="Gill Sans MT" charset="0"/>
                <a:cs typeface="Gill Sans MT" charset="0"/>
              </a:rPr>
              <a:t>-</a:t>
            </a:r>
            <a:br>
              <a:rPr lang="en-GB" sz="4400" b="1" dirty="0">
                <a:solidFill>
                  <a:srgbClr val="000099"/>
                </a:solidFill>
                <a:latin typeface="Gill Sans MT" charset="0"/>
                <a:ea typeface="Gill Sans MT" charset="0"/>
                <a:cs typeface="Gill Sans MT" charset="0"/>
              </a:rPr>
            </a:br>
            <a:r>
              <a:rPr lang="en-GB" sz="4400" b="1" cap="none" dirty="0">
                <a:solidFill>
                  <a:srgbClr val="000099"/>
                </a:solidFill>
                <a:latin typeface="Gill Sans MT" charset="0"/>
                <a:ea typeface="Gill Sans MT" charset="0"/>
                <a:cs typeface="Gill Sans MT" charset="0"/>
              </a:rPr>
              <a:t>Introduction to community conservation</a:t>
            </a:r>
            <a:endParaRPr lang="en-GB" sz="4400" b="1" cap="none" dirty="0">
              <a:solidFill>
                <a:srgbClr val="000099"/>
              </a:solidFill>
              <a:latin typeface="Gill Sans MT" charset="0"/>
            </a:endParaRPr>
          </a:p>
        </p:txBody>
      </p:sp>
      <p:sp>
        <p:nvSpPr>
          <p:cNvPr id="5" name="Subtitle 4"/>
          <p:cNvSpPr>
            <a:spLocks noGrp="1"/>
          </p:cNvSpPr>
          <p:nvPr>
            <p:ph type="subTitle" idx="1"/>
          </p:nvPr>
        </p:nvSpPr>
        <p:spPr>
          <a:xfrm>
            <a:off x="1915385" y="4101837"/>
            <a:ext cx="8361229" cy="1610983"/>
          </a:xfrm>
        </p:spPr>
        <p:txBody>
          <a:bodyPr>
            <a:normAutofit/>
          </a:bodyPr>
          <a:lstStyle/>
          <a:p>
            <a:r>
              <a:rPr lang="en-GB" sz="2800" b="1" dirty="0">
                <a:solidFill>
                  <a:srgbClr val="000099"/>
                </a:solidFill>
                <a:latin typeface="Gill Sans MT" panose="020B0502020104020203" pitchFamily="34" charset="0"/>
              </a:rPr>
              <a:t>Uganda Wildlife Authority </a:t>
            </a:r>
          </a:p>
          <a:p>
            <a:r>
              <a:rPr lang="en-GB" sz="2800" b="1" dirty="0">
                <a:solidFill>
                  <a:srgbClr val="000099"/>
                </a:solidFill>
                <a:latin typeface="Gill Sans MT" panose="020B0502020104020203" pitchFamily="34" charset="0"/>
              </a:rPr>
              <a:t>Community Conservation Wardens</a:t>
            </a:r>
          </a:p>
          <a:p>
            <a:r>
              <a:rPr lang="en-GB" sz="2800" b="1" dirty="0">
                <a:solidFill>
                  <a:srgbClr val="000099"/>
                </a:solidFill>
                <a:latin typeface="Gill Sans MT" panose="020B0502020104020203" pitchFamily="34" charset="0"/>
              </a:rPr>
              <a:t>Training Pack: 2018 &amp; 2019</a:t>
            </a:r>
          </a:p>
          <a:p>
            <a:endParaRPr lang="en-GB" sz="2400" b="1" dirty="0">
              <a:solidFill>
                <a:srgbClr val="000099"/>
              </a:solidFill>
            </a:endParaRP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9252" y="4769947"/>
            <a:ext cx="1212265" cy="1885746"/>
          </a:xfrm>
          <a:prstGeom prst="rect">
            <a:avLst/>
          </a:prstGeom>
        </p:spPr>
      </p:pic>
      <p:sp>
        <p:nvSpPr>
          <p:cNvPr id="3" name="Slide Number Placeholder 2"/>
          <p:cNvSpPr>
            <a:spLocks noGrp="1"/>
          </p:cNvSpPr>
          <p:nvPr>
            <p:ph type="sldNum" sz="quarter" idx="12"/>
          </p:nvPr>
        </p:nvSpPr>
        <p:spPr/>
        <p:txBody>
          <a:bodyPr/>
          <a:lstStyle/>
          <a:p>
            <a:fld id="{AA507198-FB96-4B84-AC65-33D30F428326}" type="slidenum">
              <a:rPr lang="en-GB" smtClean="0"/>
              <a:t>1</a:t>
            </a:fld>
            <a:endParaRPr lang="en-GB"/>
          </a:p>
        </p:txBody>
      </p:sp>
    </p:spTree>
    <p:extLst>
      <p:ext uri="{BB962C8B-B14F-4D97-AF65-F5344CB8AC3E}">
        <p14:creationId xmlns:p14="http://schemas.microsoft.com/office/powerpoint/2010/main" val="12932243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10</a:t>
            </a:fld>
            <a:endParaRPr lang="en-GB"/>
          </a:p>
        </p:txBody>
      </p:sp>
      <p:sp>
        <p:nvSpPr>
          <p:cNvPr id="4" name="Content Placeholder 2"/>
          <p:cNvSpPr txBox="1">
            <a:spLocks/>
          </p:cNvSpPr>
          <p:nvPr/>
        </p:nvSpPr>
        <p:spPr>
          <a:xfrm>
            <a:off x="1077893" y="2467428"/>
            <a:ext cx="10127135" cy="2958011"/>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gn="ctr">
              <a:buNone/>
            </a:pPr>
            <a:r>
              <a:rPr lang="en-US" sz="4000" i="1" dirty="0">
                <a:latin typeface="Gill Sans MT" charset="0"/>
                <a:ea typeface="Gill Sans MT" charset="0"/>
                <a:cs typeface="Gill Sans MT" charset="0"/>
              </a:rPr>
              <a:t>“...community conservation is an approach to land conservation that includes more people. Community conservation begins by listening to many different voices in the community </a:t>
            </a:r>
            <a:r>
              <a:rPr lang="mr-IN" sz="4000" i="1" dirty="0">
                <a:latin typeface="Gill Sans MT" charset="0"/>
                <a:ea typeface="Gill Sans MT" charset="0"/>
                <a:cs typeface="Gill Sans MT" charset="0"/>
              </a:rPr>
              <a:t>–</a:t>
            </a:r>
            <a:r>
              <a:rPr lang="en-US" sz="4000" i="1" dirty="0">
                <a:latin typeface="Gill Sans MT" charset="0"/>
                <a:ea typeface="Gill Sans MT" charset="0"/>
                <a:cs typeface="Gill Sans MT" charset="0"/>
              </a:rPr>
              <a:t> then responding” </a:t>
            </a:r>
            <a:r>
              <a:rPr lang="en-GB" sz="4000" i="1" dirty="0">
                <a:latin typeface="Gill Sans MT" charset="0"/>
                <a:ea typeface="Gill Sans MT" charset="0"/>
                <a:cs typeface="Gill Sans MT" charset="0"/>
              </a:rPr>
              <a:t>-</a:t>
            </a:r>
            <a:r>
              <a:rPr lang="en-US" sz="4000" i="1" dirty="0">
                <a:latin typeface="Gill Sans MT" charset="0"/>
                <a:ea typeface="Gill Sans MT" charset="0"/>
                <a:cs typeface="Gill Sans MT" charset="0"/>
              </a:rPr>
              <a:t> Land Trust Alliance </a:t>
            </a:r>
          </a:p>
          <a:p>
            <a:pPr marL="0" indent="0" algn="ctr">
              <a:buNone/>
            </a:pPr>
            <a:endParaRPr lang="en-US" sz="3200" dirty="0">
              <a:latin typeface="Gill Sans MT" charset="0"/>
              <a:ea typeface="Gill Sans MT" charset="0"/>
              <a:cs typeface="Gill Sans MT" charset="0"/>
            </a:endParaRPr>
          </a:p>
        </p:txBody>
      </p:sp>
      <p:sp>
        <p:nvSpPr>
          <p:cNvPr id="5" name="Title 1"/>
          <p:cNvSpPr txBox="1">
            <a:spLocks/>
          </p:cNvSpPr>
          <p:nvPr/>
        </p:nvSpPr>
        <p:spPr>
          <a:xfrm>
            <a:off x="1077894" y="410368"/>
            <a:ext cx="10127134" cy="1012811"/>
          </a:xfrm>
          <a:prstGeom prst="rect">
            <a:avLst/>
          </a:prstGeom>
        </p:spPr>
        <p:txBody>
          <a:bodyPr>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4000" b="1" dirty="0">
                <a:solidFill>
                  <a:srgbClr val="000099"/>
                </a:solidFill>
                <a:latin typeface="Gill Sans MT" panose="020B0502020104020203" pitchFamily="34" charset="0"/>
              </a:rPr>
              <a:t>What is community conservation?</a:t>
            </a:r>
          </a:p>
        </p:txBody>
      </p:sp>
    </p:spTree>
    <p:extLst>
      <p:ext uri="{BB962C8B-B14F-4D97-AF65-F5344CB8AC3E}">
        <p14:creationId xmlns:p14="http://schemas.microsoft.com/office/powerpoint/2010/main" val="7222416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11</a:t>
            </a:fld>
            <a:endParaRPr lang="en-GB"/>
          </a:p>
        </p:txBody>
      </p:sp>
      <p:sp>
        <p:nvSpPr>
          <p:cNvPr id="4" name="Content Placeholder 2"/>
          <p:cNvSpPr txBox="1">
            <a:spLocks/>
          </p:cNvSpPr>
          <p:nvPr/>
        </p:nvSpPr>
        <p:spPr>
          <a:xfrm>
            <a:off x="1077893" y="1423178"/>
            <a:ext cx="10127135" cy="5282421"/>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r>
              <a:rPr lang="en-US" sz="3200" dirty="0">
                <a:latin typeface="Gill Sans MT" charset="0"/>
                <a:ea typeface="Gill Sans MT" charset="0"/>
                <a:cs typeface="Gill Sans MT" charset="0"/>
              </a:rPr>
              <a:t>Instilling a sense of local ownership over conservation of natural resources </a:t>
            </a:r>
          </a:p>
          <a:p>
            <a:r>
              <a:rPr lang="en-US" sz="3200" dirty="0">
                <a:latin typeface="Gill Sans MT" charset="0"/>
                <a:ea typeface="Gill Sans MT" charset="0"/>
                <a:cs typeface="Gill Sans MT" charset="0"/>
              </a:rPr>
              <a:t>Good working relationship between protected area staff and neighboring local communities</a:t>
            </a:r>
          </a:p>
          <a:p>
            <a:r>
              <a:rPr lang="en-US" sz="3200" dirty="0">
                <a:latin typeface="Gill Sans MT" charset="0"/>
                <a:ea typeface="Gill Sans MT" charset="0"/>
                <a:cs typeface="Gill Sans MT" charset="0"/>
              </a:rPr>
              <a:t>Development and implementation of </a:t>
            </a:r>
            <a:r>
              <a:rPr lang="en-US" sz="3200" dirty="0" err="1">
                <a:latin typeface="Gill Sans MT" charset="0"/>
                <a:ea typeface="Gill Sans MT" charset="0"/>
                <a:cs typeface="Gill Sans MT" charset="0"/>
              </a:rPr>
              <a:t>programmes</a:t>
            </a:r>
            <a:r>
              <a:rPr lang="en-US" sz="3200" dirty="0">
                <a:latin typeface="Gill Sans MT" charset="0"/>
                <a:ea typeface="Gill Sans MT" charset="0"/>
                <a:cs typeface="Gill Sans MT" charset="0"/>
              </a:rPr>
              <a:t> for benefit sharing, provision of incentives, and opportunities for local communities</a:t>
            </a:r>
          </a:p>
          <a:p>
            <a:r>
              <a:rPr lang="en-US" sz="3200" dirty="0">
                <a:latin typeface="Gill Sans MT" charset="0"/>
                <a:ea typeface="Gill Sans MT" charset="0"/>
                <a:cs typeface="Gill Sans MT" charset="0"/>
              </a:rPr>
              <a:t>Bridge between local people and protected area management; a channel for communication between wildlife management and local people </a:t>
            </a:r>
          </a:p>
        </p:txBody>
      </p:sp>
      <p:sp>
        <p:nvSpPr>
          <p:cNvPr id="5" name="Title 1"/>
          <p:cNvSpPr txBox="1">
            <a:spLocks/>
          </p:cNvSpPr>
          <p:nvPr/>
        </p:nvSpPr>
        <p:spPr>
          <a:xfrm>
            <a:off x="1077894" y="410368"/>
            <a:ext cx="10127134" cy="1012811"/>
          </a:xfrm>
          <a:prstGeom prst="rect">
            <a:avLst/>
          </a:prstGeom>
        </p:spPr>
        <p:txBody>
          <a:bodyPr>
            <a:normAutofit fontScale="92500"/>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4000" b="1" dirty="0">
                <a:solidFill>
                  <a:srgbClr val="000099"/>
                </a:solidFill>
                <a:latin typeface="Gill Sans MT" panose="020B0502020104020203" pitchFamily="34" charset="0"/>
              </a:rPr>
              <a:t>What can community conservation achieve?</a:t>
            </a:r>
          </a:p>
        </p:txBody>
      </p:sp>
    </p:spTree>
    <p:extLst>
      <p:ext uri="{BB962C8B-B14F-4D97-AF65-F5344CB8AC3E}">
        <p14:creationId xmlns:p14="http://schemas.microsoft.com/office/powerpoint/2010/main" val="20106153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12</a:t>
            </a:fld>
            <a:endParaRPr lang="en-GB"/>
          </a:p>
        </p:txBody>
      </p:sp>
      <p:sp>
        <p:nvSpPr>
          <p:cNvPr id="4" name="Content Placeholder 2"/>
          <p:cNvSpPr txBox="1">
            <a:spLocks/>
          </p:cNvSpPr>
          <p:nvPr/>
        </p:nvSpPr>
        <p:spPr>
          <a:xfrm>
            <a:off x="1107456" y="1290320"/>
            <a:ext cx="10139664" cy="5273040"/>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algn="just"/>
            <a:r>
              <a:rPr lang="en-US" sz="2800" dirty="0">
                <a:latin typeface="Gill Sans MT" panose="020B0502020104020203" pitchFamily="34" charset="77"/>
              </a:rPr>
              <a:t>Giving a voice to </a:t>
            </a:r>
            <a:r>
              <a:rPr lang="en-GB" sz="2800" dirty="0">
                <a:latin typeface="Gill Sans MT" panose="020B0502020104020203" pitchFamily="34" charset="77"/>
              </a:rPr>
              <a:t>marginalised</a:t>
            </a:r>
            <a:r>
              <a:rPr lang="en-US" sz="2800" dirty="0">
                <a:latin typeface="Gill Sans MT" panose="020B0502020104020203" pitchFamily="34" charset="77"/>
              </a:rPr>
              <a:t> members of communities, such as indigenous people, women, youth, people with disability etc.</a:t>
            </a:r>
          </a:p>
          <a:p>
            <a:pPr algn="just"/>
            <a:r>
              <a:rPr lang="en-GB" sz="2800" dirty="0">
                <a:latin typeface="Gill Sans MT" panose="020B0502020104020203" pitchFamily="34" charset="77"/>
              </a:rPr>
              <a:t>Respecting, recognising and appreciating </a:t>
            </a:r>
            <a:r>
              <a:rPr lang="en-US" sz="2800" dirty="0">
                <a:latin typeface="Gill Sans MT" panose="020B0502020104020203" pitchFamily="34" charset="77"/>
              </a:rPr>
              <a:t>local people’s culture, traditions, practices, values and leadership structures</a:t>
            </a:r>
            <a:endParaRPr lang="en-US" sz="2800" dirty="0">
              <a:solidFill>
                <a:srgbClr val="FF0000"/>
              </a:solidFill>
              <a:latin typeface="Gill Sans MT" panose="020B0502020104020203" pitchFamily="34" charset="77"/>
            </a:endParaRPr>
          </a:p>
          <a:p>
            <a:pPr algn="just"/>
            <a:r>
              <a:rPr lang="en-US" sz="2800" dirty="0">
                <a:latin typeface="Gill Sans MT" panose="020B0502020104020203" pitchFamily="34" charset="77"/>
              </a:rPr>
              <a:t>Empowering local communities to contribute towards conservation and development around protected areas, in appropriate ways</a:t>
            </a:r>
          </a:p>
          <a:p>
            <a:pPr algn="just"/>
            <a:r>
              <a:rPr lang="en-US" sz="2800" dirty="0">
                <a:latin typeface="Gill Sans MT" panose="020B0502020104020203" pitchFamily="34" charset="77"/>
              </a:rPr>
              <a:t>Handing over achievements and cerebrations of success to local communities so local people understand and feel that they did it themselves, not UWA</a:t>
            </a:r>
          </a:p>
        </p:txBody>
      </p:sp>
      <p:sp>
        <p:nvSpPr>
          <p:cNvPr id="5" name="Title 1"/>
          <p:cNvSpPr txBox="1">
            <a:spLocks/>
          </p:cNvSpPr>
          <p:nvPr/>
        </p:nvSpPr>
        <p:spPr>
          <a:xfrm>
            <a:off x="1107456" y="501808"/>
            <a:ext cx="9914692" cy="788512"/>
          </a:xfrm>
          <a:prstGeom prst="rect">
            <a:avLst/>
          </a:prstGeom>
        </p:spPr>
        <p:txBody>
          <a:bodyPr>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4000" b="1" dirty="0">
                <a:solidFill>
                  <a:srgbClr val="000099"/>
                </a:solidFill>
                <a:latin typeface="Gill Sans MT" panose="020B0502020104020203" pitchFamily="34" charset="0"/>
              </a:rPr>
              <a:t>Key aspects of community conservation</a:t>
            </a:r>
          </a:p>
        </p:txBody>
      </p:sp>
    </p:spTree>
    <p:extLst>
      <p:ext uri="{BB962C8B-B14F-4D97-AF65-F5344CB8AC3E}">
        <p14:creationId xmlns:p14="http://schemas.microsoft.com/office/powerpoint/2010/main" val="9226382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13</a:t>
            </a:fld>
            <a:endParaRPr lang="en-GB"/>
          </a:p>
        </p:txBody>
      </p:sp>
      <p:sp>
        <p:nvSpPr>
          <p:cNvPr id="3" name="Title 1"/>
          <p:cNvSpPr txBox="1">
            <a:spLocks/>
          </p:cNvSpPr>
          <p:nvPr/>
        </p:nvSpPr>
        <p:spPr>
          <a:xfrm>
            <a:off x="1030287" y="418324"/>
            <a:ext cx="10038739" cy="851675"/>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US" sz="3700" b="1" dirty="0">
                <a:solidFill>
                  <a:srgbClr val="000099"/>
                </a:solidFill>
                <a:latin typeface="Gill Sans MT" panose="020B0502020104020203" pitchFamily="34" charset="0"/>
              </a:rPr>
              <a:t>Why Community Conservation? </a:t>
            </a:r>
          </a:p>
        </p:txBody>
      </p:sp>
      <p:sp>
        <p:nvSpPr>
          <p:cNvPr id="4" name="Content Placeholder 2"/>
          <p:cNvSpPr txBox="1">
            <a:spLocks/>
          </p:cNvSpPr>
          <p:nvPr/>
        </p:nvSpPr>
        <p:spPr>
          <a:xfrm>
            <a:off x="1030287" y="1269999"/>
            <a:ext cx="10038739" cy="5288455"/>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algn="just">
              <a:buFont typeface="Arial" charset="0"/>
              <a:buChar char="•"/>
            </a:pPr>
            <a:r>
              <a:rPr lang="en-GB" sz="2800" dirty="0">
                <a:latin typeface="Gill Sans MT" charset="0"/>
                <a:ea typeface="Gill Sans MT" charset="0"/>
                <a:cs typeface="Gill Sans MT" charset="0"/>
              </a:rPr>
              <a:t>Law enforcement alone cannot effectively protect wildlife and protected areas </a:t>
            </a:r>
          </a:p>
          <a:p>
            <a:pPr algn="just">
              <a:buFont typeface="Arial" charset="0"/>
              <a:buChar char="•"/>
            </a:pPr>
            <a:r>
              <a:rPr lang="en-US" sz="2800" dirty="0">
                <a:latin typeface="Gill Sans MT" charset="0"/>
                <a:ea typeface="Gill Sans MT" charset="0"/>
                <a:cs typeface="Gill Sans MT" charset="0"/>
              </a:rPr>
              <a:t>Wild animals do not know or respect protected area boundaries. Interaction between people and wildlife often leads to human-wildlife conflict that </a:t>
            </a:r>
            <a:r>
              <a:rPr lang="en-US" sz="2800" b="1" dirty="0">
                <a:latin typeface="Gill Sans MT" charset="0"/>
                <a:ea typeface="Gill Sans MT" charset="0"/>
                <a:cs typeface="Gill Sans MT" charset="0"/>
              </a:rPr>
              <a:t>MUST</a:t>
            </a:r>
            <a:r>
              <a:rPr lang="en-US" sz="2800" dirty="0">
                <a:latin typeface="Gill Sans MT" charset="0"/>
                <a:ea typeface="Gill Sans MT" charset="0"/>
                <a:cs typeface="Gill Sans MT" charset="0"/>
              </a:rPr>
              <a:t> be resolved</a:t>
            </a:r>
          </a:p>
          <a:p>
            <a:pPr>
              <a:buFont typeface="Arial" charset="0"/>
              <a:buChar char="•"/>
            </a:pPr>
            <a:r>
              <a:rPr lang="en-US" sz="2800" dirty="0">
                <a:latin typeface="Gill Sans MT" charset="0"/>
                <a:ea typeface="Gill Sans MT" charset="0"/>
                <a:cs typeface="Gill Sans MT" charset="0"/>
              </a:rPr>
              <a:t>Actions of local people can have consequences for wildlife which must be addressed</a:t>
            </a:r>
          </a:p>
          <a:p>
            <a:pPr>
              <a:buFont typeface="Arial" charset="0"/>
              <a:buChar char="•"/>
            </a:pPr>
            <a:r>
              <a:rPr lang="en-US" sz="2800" dirty="0">
                <a:latin typeface="Gill Sans MT" charset="0"/>
                <a:ea typeface="Gill Sans MT" charset="0"/>
                <a:cs typeface="Gill Sans MT" charset="0"/>
              </a:rPr>
              <a:t>UWA staff on the ground are few or absent e.g. for wildlife on private land</a:t>
            </a:r>
          </a:p>
          <a:p>
            <a:pPr>
              <a:buFont typeface="Arial" charset="0"/>
              <a:buChar char="•"/>
            </a:pPr>
            <a:r>
              <a:rPr lang="en-GB" sz="2800" dirty="0">
                <a:latin typeface="Gill Sans MT" charset="0"/>
                <a:ea typeface="Gill Sans MT" charset="0"/>
                <a:cs typeface="Gill Sans MT" charset="0"/>
              </a:rPr>
              <a:t>Integrating indigenous knowledge into wildlife management strategies makes them more effective</a:t>
            </a:r>
          </a:p>
          <a:p>
            <a:pPr>
              <a:buFont typeface="Arial" charset="0"/>
              <a:buChar char="•"/>
            </a:pPr>
            <a:endParaRPr lang="en-US" sz="2800" dirty="0">
              <a:latin typeface="Gill Sans MT" charset="0"/>
              <a:ea typeface="Gill Sans MT" charset="0"/>
              <a:cs typeface="Gill Sans MT" charset="0"/>
            </a:endParaRPr>
          </a:p>
        </p:txBody>
      </p:sp>
    </p:spTree>
    <p:extLst>
      <p:ext uri="{BB962C8B-B14F-4D97-AF65-F5344CB8AC3E}">
        <p14:creationId xmlns:p14="http://schemas.microsoft.com/office/powerpoint/2010/main" val="19448751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14</a:t>
            </a:fld>
            <a:endParaRPr lang="en-GB"/>
          </a:p>
        </p:txBody>
      </p:sp>
      <p:sp>
        <p:nvSpPr>
          <p:cNvPr id="5" name="Rectangle 4"/>
          <p:cNvSpPr/>
          <p:nvPr/>
        </p:nvSpPr>
        <p:spPr>
          <a:xfrm>
            <a:off x="1122972" y="1535350"/>
            <a:ext cx="9646855" cy="4832092"/>
          </a:xfrm>
          <a:prstGeom prst="rect">
            <a:avLst/>
          </a:prstGeom>
        </p:spPr>
        <p:txBody>
          <a:bodyPr wrap="square">
            <a:spAutoFit/>
          </a:bodyPr>
          <a:lstStyle/>
          <a:p>
            <a:pPr marL="457200" indent="-457200">
              <a:buFont typeface="Arial" panose="020B0604020202020204" pitchFamily="34" charset="0"/>
              <a:buChar char="•"/>
            </a:pPr>
            <a:r>
              <a:rPr lang="en-GB" sz="2800" dirty="0">
                <a:latin typeface="Gill Sans MT" charset="0"/>
                <a:ea typeface="Gill Sans MT" charset="0"/>
                <a:cs typeface="Gill Sans MT" charset="0"/>
              </a:rPr>
              <a:t>Community conservation services are no longer a privilege but a human right</a:t>
            </a:r>
          </a:p>
          <a:p>
            <a:pPr marL="457200" indent="-457200">
              <a:buFont typeface="Arial" panose="020B0604020202020204" pitchFamily="34" charset="0"/>
              <a:buChar char="•"/>
            </a:pPr>
            <a:r>
              <a:rPr lang="en-GB" sz="2800" dirty="0">
                <a:latin typeface="Gill Sans MT" charset="0"/>
                <a:ea typeface="Gill Sans MT" charset="0"/>
                <a:cs typeface="Gill Sans MT" charset="0"/>
              </a:rPr>
              <a:t>UWA is obliged under e.g. Wildlife Act Cap. 200 and Wildlife Policy to use e.g. collaborative management, benefits, wildlife use rights, and others</a:t>
            </a:r>
          </a:p>
          <a:p>
            <a:pPr marL="457200" indent="-457200">
              <a:buFont typeface="Arial" panose="020B0604020202020204" pitchFamily="34" charset="0"/>
              <a:buChar char="•"/>
            </a:pPr>
            <a:r>
              <a:rPr lang="en-GB" sz="2800" dirty="0">
                <a:latin typeface="Gill Sans MT" charset="0"/>
                <a:ea typeface="Gill Sans MT" charset="0"/>
                <a:cs typeface="Gill Sans MT" charset="0"/>
              </a:rPr>
              <a:t>Community conservation can assist government efforts to eradicate poverty, improve household income and socio-economic development</a:t>
            </a:r>
          </a:p>
          <a:p>
            <a:pPr marL="457200" indent="-457200">
              <a:buFont typeface="Arial" panose="020B0604020202020204" pitchFamily="34" charset="0"/>
              <a:buChar char="•"/>
            </a:pPr>
            <a:r>
              <a:rPr lang="en-GB" sz="2800" dirty="0">
                <a:latin typeface="Gill Sans MT" charset="0"/>
                <a:ea typeface="Gill Sans MT" charset="0"/>
                <a:cs typeface="Gill Sans MT" charset="0"/>
              </a:rPr>
              <a:t>Community conservation can contribute to Sustainable Development Goals, e.g. SDG 1 No Poverty, SDG 15 Life on Land</a:t>
            </a:r>
          </a:p>
        </p:txBody>
      </p:sp>
      <p:sp>
        <p:nvSpPr>
          <p:cNvPr id="6" name="Title 1"/>
          <p:cNvSpPr txBox="1">
            <a:spLocks/>
          </p:cNvSpPr>
          <p:nvPr/>
        </p:nvSpPr>
        <p:spPr>
          <a:xfrm>
            <a:off x="1122973" y="610861"/>
            <a:ext cx="9646855" cy="899886"/>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US" sz="3700" b="1" dirty="0">
                <a:solidFill>
                  <a:srgbClr val="000099"/>
                </a:solidFill>
                <a:latin typeface="Gill Sans MT" panose="020B0502020104020203" pitchFamily="34" charset="0"/>
              </a:rPr>
              <a:t>Why Community Conservation? </a:t>
            </a:r>
          </a:p>
        </p:txBody>
      </p:sp>
    </p:spTree>
    <p:extLst>
      <p:ext uri="{BB962C8B-B14F-4D97-AF65-F5344CB8AC3E}">
        <p14:creationId xmlns:p14="http://schemas.microsoft.com/office/powerpoint/2010/main" val="6679542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15</a:t>
            </a:fld>
            <a:endParaRPr lang="en-GB"/>
          </a:p>
        </p:txBody>
      </p:sp>
      <p:sp>
        <p:nvSpPr>
          <p:cNvPr id="4" name="Content Placeholder 2"/>
          <p:cNvSpPr txBox="1">
            <a:spLocks/>
          </p:cNvSpPr>
          <p:nvPr/>
        </p:nvSpPr>
        <p:spPr>
          <a:xfrm>
            <a:off x="1077893" y="1658200"/>
            <a:ext cx="10127135" cy="3728386"/>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gn="ctr">
              <a:buNone/>
            </a:pPr>
            <a:r>
              <a:rPr lang="en-US" sz="4000" i="1" dirty="0">
                <a:latin typeface="Gill Sans MT" charset="0"/>
                <a:ea typeface="Gill Sans MT" charset="0"/>
                <a:cs typeface="Gill Sans MT" charset="0"/>
              </a:rPr>
              <a:t>In short: </a:t>
            </a:r>
          </a:p>
          <a:p>
            <a:pPr marL="0" indent="0" algn="ctr">
              <a:buNone/>
            </a:pPr>
            <a:r>
              <a:rPr lang="en-US" sz="4000" i="1" dirty="0">
                <a:latin typeface="Gill Sans MT" charset="0"/>
                <a:ea typeface="Gill Sans MT" charset="0"/>
                <a:cs typeface="Gill Sans MT" charset="0"/>
              </a:rPr>
              <a:t>“...conservation is a social and political activity...it is impossible to undertake conservation of ‘nature’ without considering people, their rights, their needs, their values and their relationships” </a:t>
            </a:r>
            <a:r>
              <a:rPr lang="mr-IN" sz="4000" i="1" dirty="0">
                <a:latin typeface="Gill Sans MT" charset="0"/>
                <a:ea typeface="Gill Sans MT" charset="0"/>
                <a:cs typeface="Gill Sans MT" charset="0"/>
              </a:rPr>
              <a:t>–</a:t>
            </a:r>
            <a:r>
              <a:rPr lang="en-US" sz="4000" i="1" dirty="0">
                <a:latin typeface="Gill Sans MT" charset="0"/>
                <a:ea typeface="Gill Sans MT" charset="0"/>
                <a:cs typeface="Gill Sans MT" charset="0"/>
              </a:rPr>
              <a:t> Schneider et al 2016</a:t>
            </a:r>
          </a:p>
        </p:txBody>
      </p:sp>
      <p:sp>
        <p:nvSpPr>
          <p:cNvPr id="5" name="Title 1"/>
          <p:cNvSpPr txBox="1">
            <a:spLocks/>
          </p:cNvSpPr>
          <p:nvPr/>
        </p:nvSpPr>
        <p:spPr>
          <a:xfrm>
            <a:off x="1077894" y="410368"/>
            <a:ext cx="10127134" cy="1012811"/>
          </a:xfrm>
          <a:prstGeom prst="rect">
            <a:avLst/>
          </a:prstGeom>
        </p:spPr>
        <p:txBody>
          <a:bodyPr>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4000" b="1" dirty="0">
                <a:solidFill>
                  <a:srgbClr val="000099"/>
                </a:solidFill>
                <a:latin typeface="Gill Sans MT" panose="020B0502020104020203" pitchFamily="34" charset="0"/>
              </a:rPr>
              <a:t>Why community conservation?</a:t>
            </a:r>
          </a:p>
        </p:txBody>
      </p:sp>
    </p:spTree>
    <p:extLst>
      <p:ext uri="{BB962C8B-B14F-4D97-AF65-F5344CB8AC3E}">
        <p14:creationId xmlns:p14="http://schemas.microsoft.com/office/powerpoint/2010/main" val="19430825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15126" y="1480458"/>
            <a:ext cx="8361229" cy="1569567"/>
          </a:xfrm>
        </p:spPr>
        <p:txBody>
          <a:bodyPr>
            <a:normAutofit fontScale="90000"/>
          </a:bodyPr>
          <a:lstStyle/>
          <a:p>
            <a:r>
              <a:rPr lang="en-US" sz="4000" b="1" dirty="0">
                <a:solidFill>
                  <a:srgbClr val="000099"/>
                </a:solidFill>
                <a:latin typeface="Gill Sans MT" panose="020B0502020104020203" pitchFamily="34" charset="0"/>
              </a:rPr>
              <a:t>2. Community conservation wardens; roles and responsibilities</a:t>
            </a:r>
            <a:endParaRPr lang="en-GB" sz="4000" b="1" dirty="0">
              <a:solidFill>
                <a:srgbClr val="000099"/>
              </a:solidFill>
              <a:latin typeface="Gill Sans MT" panose="020B0502020104020203" pitchFamily="34" charset="0"/>
            </a:endParaRPr>
          </a:p>
        </p:txBody>
      </p:sp>
      <p:sp>
        <p:nvSpPr>
          <p:cNvPr id="3" name="Content Placeholder 2"/>
          <p:cNvSpPr>
            <a:spLocks noGrp="1"/>
          </p:cNvSpPr>
          <p:nvPr>
            <p:ph type="subTitle" idx="1"/>
          </p:nvPr>
        </p:nvSpPr>
        <p:spPr>
          <a:xfrm>
            <a:off x="2679905" y="3238709"/>
            <a:ext cx="6831673" cy="1790461"/>
          </a:xfrm>
        </p:spPr>
        <p:txBody>
          <a:bodyPr>
            <a:normAutofit/>
          </a:bodyPr>
          <a:lstStyle/>
          <a:p>
            <a:r>
              <a:rPr lang="en-US" sz="3200" i="1" dirty="0">
                <a:latin typeface="Gill Sans MT" panose="020B0502020104020203" pitchFamily="34" charset="0"/>
              </a:rPr>
              <a:t>Learning objective 2: Understand the roles and responsibilities of community conservation wardens</a:t>
            </a:r>
          </a:p>
          <a:p>
            <a:pPr marL="0" indent="0">
              <a:buNone/>
            </a:pPr>
            <a:endParaRPr lang="en-US" b="1" dirty="0">
              <a:solidFill>
                <a:srgbClr val="000099"/>
              </a:solidFill>
              <a:latin typeface="Gill Sans MT" panose="020B0502020104020203" pitchFamily="34" charset="0"/>
            </a:endParaRPr>
          </a:p>
        </p:txBody>
      </p:sp>
      <p:sp>
        <p:nvSpPr>
          <p:cNvPr id="7" name="Slide Number Placeholder 6"/>
          <p:cNvSpPr>
            <a:spLocks noGrp="1"/>
          </p:cNvSpPr>
          <p:nvPr>
            <p:ph type="sldNum" sz="quarter" idx="12"/>
          </p:nvPr>
        </p:nvSpPr>
        <p:spPr/>
        <p:txBody>
          <a:bodyPr/>
          <a:lstStyle/>
          <a:p>
            <a:fld id="{AA507198-FB96-4B84-AC65-33D30F428326}" type="slidenum">
              <a:rPr lang="en-GB" smtClean="0"/>
              <a:t>16</a:t>
            </a:fld>
            <a:endParaRPr lang="en-GB"/>
          </a:p>
        </p:txBody>
      </p:sp>
    </p:spTree>
    <p:extLst>
      <p:ext uri="{BB962C8B-B14F-4D97-AF65-F5344CB8AC3E}">
        <p14:creationId xmlns:p14="http://schemas.microsoft.com/office/powerpoint/2010/main" val="8988427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5" name="Cloud Callout 4"/>
          <p:cNvSpPr/>
          <p:nvPr/>
        </p:nvSpPr>
        <p:spPr>
          <a:xfrm>
            <a:off x="1033670" y="1872344"/>
            <a:ext cx="5105873" cy="3733326"/>
          </a:xfrm>
          <a:prstGeom prst="cloudCallou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GB" sz="4000" b="1" dirty="0">
                <a:solidFill>
                  <a:srgbClr val="000099"/>
                </a:solidFill>
                <a:latin typeface="Gill Sans MT" panose="020B0502020104020203" pitchFamily="34" charset="0"/>
              </a:rPr>
              <a:t>Group activity: brainstorm</a:t>
            </a:r>
          </a:p>
        </p:txBody>
      </p:sp>
      <p:sp>
        <p:nvSpPr>
          <p:cNvPr id="3" name="Content Placeholder 2"/>
          <p:cNvSpPr>
            <a:spLocks noGrp="1"/>
          </p:cNvSpPr>
          <p:nvPr>
            <p:ph idx="1"/>
          </p:nvPr>
        </p:nvSpPr>
        <p:spPr>
          <a:xfrm>
            <a:off x="1567543" y="2501667"/>
            <a:ext cx="3938735" cy="2626924"/>
          </a:xfrm>
        </p:spPr>
        <p:txBody>
          <a:bodyPr>
            <a:normAutofit/>
          </a:bodyPr>
          <a:lstStyle/>
          <a:p>
            <a:pPr marL="0" indent="0" algn="ctr">
              <a:buNone/>
            </a:pPr>
            <a:r>
              <a:rPr lang="en-GB" sz="3400" dirty="0">
                <a:solidFill>
                  <a:schemeClr val="tx1"/>
                </a:solidFill>
                <a:latin typeface="Gill Sans MT" panose="020B0502020104020203" pitchFamily="34" charset="0"/>
              </a:rPr>
              <a:t>What are the roles and responsibilities of community conservation wardens?</a:t>
            </a:r>
            <a:endParaRPr lang="en-US" sz="3400" dirty="0">
              <a:solidFill>
                <a:schemeClr val="tx1"/>
              </a:solidFill>
              <a:latin typeface="Gill Sans MT" panose="020B0502020104020203" pitchFamily="34" charset="0"/>
            </a:endParaRPr>
          </a:p>
        </p:txBody>
      </p:sp>
      <p:sp>
        <p:nvSpPr>
          <p:cNvPr id="6" name="Slide Number Placeholder 5"/>
          <p:cNvSpPr>
            <a:spLocks noGrp="1"/>
          </p:cNvSpPr>
          <p:nvPr>
            <p:ph type="sldNum" sz="quarter" idx="12"/>
          </p:nvPr>
        </p:nvSpPr>
        <p:spPr/>
        <p:txBody>
          <a:bodyPr/>
          <a:lstStyle/>
          <a:p>
            <a:fld id="{F37E35ED-8B68-044A-BAE8-8E9812083E95}" type="slidenum">
              <a:rPr lang="en-GB" smtClean="0"/>
              <a:pPr/>
              <a:t>17</a:t>
            </a:fld>
            <a:endParaRPr lang="en-GB" dirty="0"/>
          </a:p>
        </p:txBody>
      </p:sp>
      <p:sp>
        <p:nvSpPr>
          <p:cNvPr id="9" name="Cloud Callout 8"/>
          <p:cNvSpPr/>
          <p:nvPr/>
        </p:nvSpPr>
        <p:spPr>
          <a:xfrm>
            <a:off x="6477473" y="1872344"/>
            <a:ext cx="5262221" cy="3733326"/>
          </a:xfrm>
          <a:prstGeom prst="cloudCallou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2"/>
          <p:cNvSpPr txBox="1">
            <a:spLocks/>
          </p:cNvSpPr>
          <p:nvPr/>
        </p:nvSpPr>
        <p:spPr>
          <a:xfrm>
            <a:off x="7099104" y="2501667"/>
            <a:ext cx="4188286" cy="2626923"/>
          </a:xfrm>
          <a:prstGeom prst="rect">
            <a:avLst/>
          </a:prstGeom>
        </p:spPr>
        <p:txBody>
          <a:bodyPr vert="horz" lIns="91440" tIns="45720" rIns="91440" bIns="45720" rtlCol="0">
            <a:norm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gn="ctr">
              <a:buFont typeface="Franklin Gothic Book" panose="020B0503020102020204" pitchFamily="34" charset="0"/>
              <a:buNone/>
            </a:pPr>
            <a:r>
              <a:rPr lang="en-US" sz="3400" dirty="0">
                <a:solidFill>
                  <a:schemeClr val="tx1"/>
                </a:solidFill>
                <a:latin typeface="Gill Sans MT" panose="020B0502020104020203" pitchFamily="34" charset="0"/>
              </a:rPr>
              <a:t>What kind of support do CCWs need to make community conservation work?</a:t>
            </a:r>
          </a:p>
        </p:txBody>
      </p:sp>
    </p:spTree>
    <p:extLst>
      <p:ext uri="{BB962C8B-B14F-4D97-AF65-F5344CB8AC3E}">
        <p14:creationId xmlns:p14="http://schemas.microsoft.com/office/powerpoint/2010/main" val="206391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18</a:t>
            </a:fld>
            <a:endParaRPr lang="en-GB"/>
          </a:p>
        </p:txBody>
      </p:sp>
      <p:sp>
        <p:nvSpPr>
          <p:cNvPr id="3" name="Title 1"/>
          <p:cNvSpPr txBox="1">
            <a:spLocks/>
          </p:cNvSpPr>
          <p:nvPr/>
        </p:nvSpPr>
        <p:spPr>
          <a:xfrm>
            <a:off x="1278375" y="271236"/>
            <a:ext cx="7816850" cy="1189038"/>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4000" b="1" dirty="0">
                <a:solidFill>
                  <a:srgbClr val="000099"/>
                </a:solidFill>
                <a:latin typeface="Gill Sans MT" panose="020B0502020104020203" pitchFamily="34" charset="0"/>
              </a:rPr>
              <a:t>Instilling sense of ownership</a:t>
            </a:r>
          </a:p>
        </p:txBody>
      </p:sp>
      <p:pic>
        <p:nvPicPr>
          <p:cNvPr id="4" name="Picture 3"/>
          <p:cNvPicPr>
            <a:picLocks noChangeAspect="1" noChangeArrowheads="1"/>
          </p:cNvPicPr>
          <p:nvPr/>
        </p:nvPicPr>
        <p:blipFill>
          <a:blip r:embed="rId2" cstate="print"/>
          <a:srcRect/>
          <a:stretch>
            <a:fillRect/>
          </a:stretch>
        </p:blipFill>
        <p:spPr bwMode="auto">
          <a:xfrm>
            <a:off x="2454032" y="1758341"/>
            <a:ext cx="7816850" cy="4396978"/>
          </a:xfrm>
          <a:prstGeom prst="rect">
            <a:avLst/>
          </a:prstGeom>
          <a:noFill/>
          <a:ln w="9525">
            <a:noFill/>
            <a:miter lim="800000"/>
            <a:headEnd/>
            <a:tailEnd/>
          </a:ln>
          <a:effectLst/>
        </p:spPr>
      </p:pic>
    </p:spTree>
    <p:extLst>
      <p:ext uri="{BB962C8B-B14F-4D97-AF65-F5344CB8AC3E}">
        <p14:creationId xmlns:p14="http://schemas.microsoft.com/office/powerpoint/2010/main" val="16828488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1446028" y="399638"/>
            <a:ext cx="9400142" cy="970528"/>
          </a:xfrm>
        </p:spPr>
        <p:txBody>
          <a:bodyPr>
            <a:normAutofit/>
          </a:bodyPr>
          <a:lstStyle/>
          <a:p>
            <a:r>
              <a:rPr lang="en-GB" sz="4000" b="1" dirty="0">
                <a:solidFill>
                  <a:srgbClr val="000099"/>
                </a:solidFill>
                <a:latin typeface="Gill Sans MT" panose="020B0502020104020203" pitchFamily="34" charset="0"/>
              </a:rPr>
              <a:t>Engaging local people</a:t>
            </a:r>
          </a:p>
        </p:txBody>
      </p:sp>
      <p:pic>
        <p:nvPicPr>
          <p:cNvPr id="9" name="Content Placeholder 8"/>
          <p:cNvPicPr>
            <a:picLocks noGrp="1" noChangeAspect="1" noChangeArrowheads="1"/>
          </p:cNvPicPr>
          <p:nvPr>
            <p:ph sz="half" idx="1"/>
          </p:nvPr>
        </p:nvPicPr>
        <p:blipFill>
          <a:blip r:embed="rId3" cstate="print"/>
          <a:srcRect/>
          <a:stretch>
            <a:fillRect/>
          </a:stretch>
        </p:blipFill>
        <p:spPr bwMode="auto">
          <a:xfrm>
            <a:off x="2237674" y="1370166"/>
            <a:ext cx="7816850" cy="4864710"/>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AA507198-FB96-4B84-AC65-33D30F428326}" type="slidenum">
              <a:rPr lang="en-GB" smtClean="0"/>
              <a:t>19</a:t>
            </a:fld>
            <a:endParaRPr lang="en-GB"/>
          </a:p>
        </p:txBody>
      </p:sp>
    </p:spTree>
    <p:extLst>
      <p:ext uri="{BB962C8B-B14F-4D97-AF65-F5344CB8AC3E}">
        <p14:creationId xmlns:p14="http://schemas.microsoft.com/office/powerpoint/2010/main" val="11706191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76978" y="458956"/>
            <a:ext cx="10438043" cy="5940088"/>
          </a:xfrm>
          <a:prstGeom prst="rect">
            <a:avLst/>
          </a:prstGeom>
          <a:noFill/>
        </p:spPr>
        <p:txBody>
          <a:bodyPr wrap="square" rtlCol="0">
            <a:spAutoFit/>
          </a:bodyPr>
          <a:lstStyle/>
          <a:p>
            <a:pPr algn="ctr"/>
            <a:r>
              <a:rPr lang="en-GB" sz="2800" i="1" dirty="0">
                <a:latin typeface="Gill Sans MT" panose="020B0502020104020203" pitchFamily="34" charset="77"/>
              </a:rPr>
              <a:t>This module is part of the UWA Community Conservation Warden training package, which was designed for UWA, with support from IIED and funding from UK Aid.  The package contains the following modules:  </a:t>
            </a:r>
          </a:p>
          <a:p>
            <a:pPr algn="ctr"/>
            <a:endParaRPr lang="en-GB" sz="2400" i="1" dirty="0">
              <a:latin typeface="Gill Sans MT" panose="020B0502020104020203" pitchFamily="34" charset="77"/>
            </a:endParaRPr>
          </a:p>
          <a:p>
            <a:pPr marL="457200" indent="-457200">
              <a:buFont typeface="+mj-lt"/>
              <a:buAutoNum type="arabicPeriod"/>
            </a:pPr>
            <a:r>
              <a:rPr lang="en-GB" sz="2400" b="1" i="1" dirty="0">
                <a:latin typeface="Gill Sans MT" panose="020B0502020104020203" pitchFamily="34" charset="77"/>
              </a:rPr>
              <a:t>Introduction to Community Conservation</a:t>
            </a:r>
          </a:p>
          <a:p>
            <a:pPr marL="457200" indent="-457200">
              <a:buFont typeface="+mj-lt"/>
              <a:buAutoNum type="arabicPeriod"/>
            </a:pPr>
            <a:r>
              <a:rPr lang="en-GB" sz="2400" i="1" dirty="0">
                <a:latin typeface="Gill Sans MT" panose="020B0502020104020203" pitchFamily="34" charset="77"/>
              </a:rPr>
              <a:t>Effective Communication </a:t>
            </a:r>
          </a:p>
          <a:p>
            <a:pPr marL="457200" indent="-457200">
              <a:buFont typeface="+mj-lt"/>
              <a:buAutoNum type="arabicPeriod"/>
            </a:pPr>
            <a:r>
              <a:rPr lang="en-GB" sz="2400" i="1" dirty="0">
                <a:latin typeface="Gill Sans MT" panose="020B0502020104020203" pitchFamily="34" charset="77"/>
              </a:rPr>
              <a:t>Community Mobilisation</a:t>
            </a:r>
          </a:p>
          <a:p>
            <a:pPr marL="457200" indent="-457200">
              <a:buFont typeface="+mj-lt"/>
              <a:buAutoNum type="arabicPeriod"/>
            </a:pPr>
            <a:r>
              <a:rPr lang="en-GB" sz="2400" i="1" dirty="0">
                <a:latin typeface="Gill Sans MT" panose="020B0502020104020203" pitchFamily="34" charset="77"/>
              </a:rPr>
              <a:t>Facilitating Community Meetings</a:t>
            </a:r>
          </a:p>
          <a:p>
            <a:pPr marL="457200" indent="-457200">
              <a:buFont typeface="+mj-lt"/>
              <a:buAutoNum type="arabicPeriod"/>
            </a:pPr>
            <a:r>
              <a:rPr lang="en-GB" sz="2400" i="1" dirty="0">
                <a:latin typeface="Gill Sans MT" panose="020B0502020104020203" pitchFamily="34" charset="77"/>
              </a:rPr>
              <a:t>Undertaking Gender Assessments for Conservation</a:t>
            </a:r>
          </a:p>
          <a:p>
            <a:pPr marL="457200" indent="-457200">
              <a:buFont typeface="+mj-lt"/>
              <a:buAutoNum type="arabicPeriod"/>
            </a:pPr>
            <a:r>
              <a:rPr lang="en-GB" sz="2400" i="1" dirty="0">
                <a:latin typeface="Gill Sans MT" panose="020B0502020104020203" pitchFamily="34" charset="77"/>
              </a:rPr>
              <a:t>Planning Community Conservation Interventions and Projects</a:t>
            </a:r>
          </a:p>
          <a:p>
            <a:pPr marL="457200" indent="-457200">
              <a:buFont typeface="+mj-lt"/>
              <a:buAutoNum type="arabicPeriod"/>
            </a:pPr>
            <a:r>
              <a:rPr lang="en-GB" sz="2400" i="1" dirty="0">
                <a:latin typeface="Gill Sans MT" panose="020B0502020104020203" pitchFamily="34" charset="77"/>
              </a:rPr>
              <a:t>Conflict Management</a:t>
            </a:r>
          </a:p>
          <a:p>
            <a:pPr marL="457200" indent="-457200">
              <a:buFont typeface="+mj-lt"/>
              <a:buAutoNum type="arabicPeriod"/>
            </a:pPr>
            <a:r>
              <a:rPr lang="en-GB" sz="2400" i="1" dirty="0">
                <a:latin typeface="Gill Sans MT" panose="020B0502020104020203" pitchFamily="34" charset="77"/>
              </a:rPr>
              <a:t>Monitoring &amp; Evaluation Reporting</a:t>
            </a:r>
          </a:p>
          <a:p>
            <a:pPr marL="457200" indent="-457200">
              <a:buFont typeface="+mj-lt"/>
              <a:buAutoNum type="arabicPeriod"/>
            </a:pPr>
            <a:endParaRPr lang="en-GB" sz="2400" i="1" dirty="0">
              <a:latin typeface="Gill Sans MT" panose="020B0502020104020203" pitchFamily="34" charset="77"/>
            </a:endParaRPr>
          </a:p>
          <a:p>
            <a:pPr algn="ctr"/>
            <a:r>
              <a:rPr lang="en-GB" sz="2800" i="1" dirty="0">
                <a:latin typeface="Gill Sans MT" panose="020B0502020104020203" pitchFamily="34" charset="77"/>
              </a:rPr>
              <a:t>All modules can be found via </a:t>
            </a:r>
            <a:r>
              <a:rPr lang="en-GB" sz="2800" i="1" dirty="0">
                <a:latin typeface="Gill Sans MT" panose="020B0502020104020203" pitchFamily="34" charset="77"/>
                <a:hlinkClick r:id="rId3"/>
              </a:rPr>
              <a:t>www.iied.org/UWA-warden-training</a:t>
            </a:r>
            <a:endParaRPr lang="en-GB" sz="2800" dirty="0"/>
          </a:p>
          <a:p>
            <a:pPr algn="ctr"/>
            <a:endParaRPr lang="en-GB" sz="2800" i="1" dirty="0">
              <a:highlight>
                <a:srgbClr val="FFFF00"/>
              </a:highlight>
              <a:latin typeface="Gill Sans MT" panose="020B0502020104020203" pitchFamily="34" charset="77"/>
            </a:endParaRPr>
          </a:p>
        </p:txBody>
      </p:sp>
      <p:sp>
        <p:nvSpPr>
          <p:cNvPr id="5" name="Slide Number Placeholder 4"/>
          <p:cNvSpPr>
            <a:spLocks noGrp="1"/>
          </p:cNvSpPr>
          <p:nvPr>
            <p:ph type="sldNum" sz="quarter" idx="12"/>
          </p:nvPr>
        </p:nvSpPr>
        <p:spPr/>
        <p:txBody>
          <a:bodyPr/>
          <a:lstStyle/>
          <a:p>
            <a:fld id="{D8AC6650-73DF-46B7-A688-A216FA2CA224}" type="slidenum">
              <a:rPr lang="en-GB" smtClean="0"/>
              <a:t>2</a:t>
            </a:fld>
            <a:endParaRPr lang="en-GB"/>
          </a:p>
        </p:txBody>
      </p:sp>
    </p:spTree>
    <p:extLst>
      <p:ext uri="{BB962C8B-B14F-4D97-AF65-F5344CB8AC3E}">
        <p14:creationId xmlns:p14="http://schemas.microsoft.com/office/powerpoint/2010/main" val="2909948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20</a:t>
            </a:fld>
            <a:endParaRPr lang="en-GB"/>
          </a:p>
        </p:txBody>
      </p:sp>
      <p:sp>
        <p:nvSpPr>
          <p:cNvPr id="3" name="Title 1"/>
          <p:cNvSpPr txBox="1">
            <a:spLocks/>
          </p:cNvSpPr>
          <p:nvPr/>
        </p:nvSpPr>
        <p:spPr>
          <a:xfrm>
            <a:off x="1291771" y="285750"/>
            <a:ext cx="9777256" cy="1189038"/>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4000" b="1" dirty="0">
                <a:solidFill>
                  <a:srgbClr val="000099"/>
                </a:solidFill>
                <a:latin typeface="Gill Sans MT" panose="020B0502020104020203" pitchFamily="34" charset="0"/>
              </a:rPr>
              <a:t>Promoting community cultural tourism</a:t>
            </a:r>
          </a:p>
        </p:txBody>
      </p:sp>
      <p:pic>
        <p:nvPicPr>
          <p:cNvPr id="4" name="Picture 3"/>
          <p:cNvPicPr>
            <a:picLocks noChangeAspect="1" noChangeArrowheads="1"/>
          </p:cNvPicPr>
          <p:nvPr/>
        </p:nvPicPr>
        <p:blipFill>
          <a:blip r:embed="rId2" cstate="print"/>
          <a:srcRect/>
          <a:stretch>
            <a:fillRect/>
          </a:stretch>
        </p:blipFill>
        <p:spPr bwMode="auto">
          <a:xfrm>
            <a:off x="2454032" y="1616273"/>
            <a:ext cx="7816850" cy="4396978"/>
          </a:xfrm>
          <a:prstGeom prst="rect">
            <a:avLst/>
          </a:prstGeom>
          <a:noFill/>
          <a:ln w="9525">
            <a:noFill/>
            <a:miter lim="800000"/>
            <a:headEnd/>
            <a:tailEnd/>
          </a:ln>
          <a:effectLst/>
        </p:spPr>
      </p:pic>
    </p:spTree>
    <p:extLst>
      <p:ext uri="{BB962C8B-B14F-4D97-AF65-F5344CB8AC3E}">
        <p14:creationId xmlns:p14="http://schemas.microsoft.com/office/powerpoint/2010/main" val="36188585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15126" y="1480458"/>
            <a:ext cx="8361229" cy="1569567"/>
          </a:xfrm>
        </p:spPr>
        <p:txBody>
          <a:bodyPr>
            <a:normAutofit/>
          </a:bodyPr>
          <a:lstStyle/>
          <a:p>
            <a:r>
              <a:rPr lang="en-US" sz="4000" b="1" dirty="0">
                <a:solidFill>
                  <a:srgbClr val="000099"/>
                </a:solidFill>
                <a:latin typeface="Gill Sans MT" panose="020B0502020104020203" pitchFamily="34" charset="0"/>
              </a:rPr>
              <a:t>3. Community conservation challenges</a:t>
            </a:r>
            <a:endParaRPr lang="en-GB" sz="4000" b="1" dirty="0">
              <a:solidFill>
                <a:srgbClr val="000099"/>
              </a:solidFill>
              <a:latin typeface="Gill Sans MT" panose="020B0502020104020203" pitchFamily="34" charset="0"/>
            </a:endParaRPr>
          </a:p>
        </p:txBody>
      </p:sp>
      <p:sp>
        <p:nvSpPr>
          <p:cNvPr id="3" name="Content Placeholder 2"/>
          <p:cNvSpPr>
            <a:spLocks noGrp="1"/>
          </p:cNvSpPr>
          <p:nvPr>
            <p:ph type="subTitle" idx="1"/>
          </p:nvPr>
        </p:nvSpPr>
        <p:spPr>
          <a:xfrm>
            <a:off x="2679905" y="3238709"/>
            <a:ext cx="6831673" cy="1790461"/>
          </a:xfrm>
        </p:spPr>
        <p:txBody>
          <a:bodyPr>
            <a:normAutofit/>
          </a:bodyPr>
          <a:lstStyle/>
          <a:p>
            <a:r>
              <a:rPr lang="en-US" sz="3200" i="1" dirty="0">
                <a:latin typeface="Gill Sans MT" panose="020B0502020104020203" pitchFamily="34" charset="0"/>
              </a:rPr>
              <a:t>Learning objective 3: </a:t>
            </a:r>
            <a:r>
              <a:rPr lang="en-US" sz="3200" i="1" dirty="0">
                <a:solidFill>
                  <a:schemeClr val="tx1"/>
                </a:solidFill>
                <a:latin typeface="Gill Sans MT" panose="020B0502020104020203" pitchFamily="34" charset="0"/>
              </a:rPr>
              <a:t>Understand challenges in community conservation</a:t>
            </a:r>
          </a:p>
          <a:p>
            <a:pPr marL="0" indent="0">
              <a:buNone/>
            </a:pPr>
            <a:endParaRPr lang="en-US" b="1" dirty="0">
              <a:solidFill>
                <a:srgbClr val="000099"/>
              </a:solidFill>
              <a:latin typeface="Gill Sans MT" panose="020B0502020104020203" pitchFamily="34" charset="0"/>
            </a:endParaRPr>
          </a:p>
        </p:txBody>
      </p:sp>
      <p:sp>
        <p:nvSpPr>
          <p:cNvPr id="7" name="Slide Number Placeholder 6"/>
          <p:cNvSpPr>
            <a:spLocks noGrp="1"/>
          </p:cNvSpPr>
          <p:nvPr>
            <p:ph type="sldNum" sz="quarter" idx="12"/>
          </p:nvPr>
        </p:nvSpPr>
        <p:spPr/>
        <p:txBody>
          <a:bodyPr/>
          <a:lstStyle/>
          <a:p>
            <a:fld id="{AA507198-FB96-4B84-AC65-33D30F428326}" type="slidenum">
              <a:rPr lang="en-GB" smtClean="0"/>
              <a:t>21</a:t>
            </a:fld>
            <a:endParaRPr lang="en-GB"/>
          </a:p>
        </p:txBody>
      </p:sp>
    </p:spTree>
    <p:extLst>
      <p:ext uri="{BB962C8B-B14F-4D97-AF65-F5344CB8AC3E}">
        <p14:creationId xmlns:p14="http://schemas.microsoft.com/office/powerpoint/2010/main" val="20323124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22</a:t>
            </a:fld>
            <a:endParaRPr lang="en-GB"/>
          </a:p>
        </p:txBody>
      </p:sp>
      <p:sp>
        <p:nvSpPr>
          <p:cNvPr id="4" name="Content Placeholder 2"/>
          <p:cNvSpPr txBox="1">
            <a:spLocks/>
          </p:cNvSpPr>
          <p:nvPr/>
        </p:nvSpPr>
        <p:spPr>
          <a:xfrm>
            <a:off x="1030288" y="1335315"/>
            <a:ext cx="10911839" cy="5118072"/>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a:defRPr/>
            </a:pPr>
            <a:r>
              <a:rPr lang="en-US" sz="3200" dirty="0">
                <a:latin typeface="Gill Sans MT" charset="0"/>
                <a:ea typeface="Gill Sans MT" charset="0"/>
                <a:cs typeface="Gill Sans MT" charset="0"/>
              </a:rPr>
              <a:t>Dealing with diverse needs and interests of people within communities </a:t>
            </a:r>
          </a:p>
          <a:p>
            <a:pPr>
              <a:defRPr/>
            </a:pPr>
            <a:r>
              <a:rPr lang="en-US" sz="3200" dirty="0">
                <a:latin typeface="Gill Sans MT" charset="0"/>
                <a:ea typeface="Gill Sans MT" charset="0"/>
                <a:cs typeface="Gill Sans MT" charset="0"/>
              </a:rPr>
              <a:t>Limited funding</a:t>
            </a:r>
          </a:p>
          <a:p>
            <a:pPr>
              <a:defRPr/>
            </a:pPr>
            <a:r>
              <a:rPr lang="en-US" sz="3200" dirty="0">
                <a:latin typeface="Gill Sans MT" charset="0"/>
                <a:ea typeface="Gill Sans MT" charset="0"/>
                <a:cs typeface="Gill Sans MT" charset="0"/>
              </a:rPr>
              <a:t>Untrained staff </a:t>
            </a:r>
          </a:p>
          <a:p>
            <a:pPr>
              <a:defRPr/>
            </a:pPr>
            <a:r>
              <a:rPr lang="en-US" sz="3200" dirty="0">
                <a:latin typeface="Gill Sans MT" charset="0"/>
                <a:ea typeface="Gill Sans MT" charset="0"/>
                <a:cs typeface="Gill Sans MT" charset="0"/>
              </a:rPr>
              <a:t>Sometimes highly </a:t>
            </a:r>
            <a:r>
              <a:rPr lang="en-GB" sz="3200" dirty="0">
                <a:latin typeface="Gill Sans MT" charset="0"/>
                <a:ea typeface="Gill Sans MT" charset="0"/>
                <a:cs typeface="Gill Sans MT" charset="0"/>
              </a:rPr>
              <a:t>politicised</a:t>
            </a:r>
            <a:r>
              <a:rPr lang="en-US" sz="3200" dirty="0">
                <a:latin typeface="Gill Sans MT" charset="0"/>
                <a:ea typeface="Gill Sans MT" charset="0"/>
                <a:cs typeface="Gill Sans MT" charset="0"/>
              </a:rPr>
              <a:t> environment</a:t>
            </a:r>
          </a:p>
          <a:p>
            <a:pPr>
              <a:defRPr/>
            </a:pPr>
            <a:r>
              <a:rPr lang="en-US" sz="3200" dirty="0">
                <a:latin typeface="Gill Sans MT" charset="0"/>
                <a:ea typeface="Gill Sans MT" charset="0"/>
                <a:cs typeface="Gill Sans MT" charset="0"/>
              </a:rPr>
              <a:t>Human-wildlife conflict</a:t>
            </a:r>
          </a:p>
          <a:p>
            <a:pPr>
              <a:defRPr/>
            </a:pPr>
            <a:r>
              <a:rPr lang="en-US" sz="3200" dirty="0">
                <a:latin typeface="Gill Sans MT" charset="0"/>
                <a:ea typeface="Gill Sans MT" charset="0"/>
                <a:cs typeface="Gill Sans MT" charset="0"/>
              </a:rPr>
              <a:t>Poor attitude and perception of </a:t>
            </a:r>
            <a:r>
              <a:rPr lang="en-US" sz="3200">
                <a:latin typeface="Gill Sans MT" charset="0"/>
                <a:ea typeface="Gill Sans MT" charset="0"/>
                <a:cs typeface="Gill Sans MT" charset="0"/>
              </a:rPr>
              <a:t>and between UWA </a:t>
            </a:r>
            <a:r>
              <a:rPr lang="en-US" sz="3200" dirty="0">
                <a:latin typeface="Gill Sans MT" charset="0"/>
                <a:ea typeface="Gill Sans MT" charset="0"/>
                <a:cs typeface="Gill Sans MT" charset="0"/>
              </a:rPr>
              <a:t>staff and </a:t>
            </a:r>
            <a:r>
              <a:rPr lang="en-US" sz="3200">
                <a:latin typeface="Gill Sans MT" charset="0"/>
                <a:ea typeface="Gill Sans MT" charset="0"/>
                <a:cs typeface="Gill Sans MT" charset="0"/>
              </a:rPr>
              <a:t>local communities</a:t>
            </a:r>
            <a:endParaRPr lang="en-US" sz="3200" dirty="0">
              <a:latin typeface="Gill Sans MT" charset="0"/>
              <a:ea typeface="Gill Sans MT" charset="0"/>
              <a:cs typeface="Gill Sans MT" charset="0"/>
            </a:endParaRPr>
          </a:p>
          <a:p>
            <a:pPr>
              <a:defRPr/>
            </a:pPr>
            <a:r>
              <a:rPr lang="en-US" sz="3200" dirty="0">
                <a:latin typeface="Gill Sans MT" charset="0"/>
                <a:ea typeface="Gill Sans MT" charset="0"/>
                <a:cs typeface="Gill Sans MT" charset="0"/>
              </a:rPr>
              <a:t>Poverty and dependency on natural resources and land</a:t>
            </a:r>
            <a:endParaRPr lang="en-US" sz="2400" dirty="0">
              <a:solidFill>
                <a:srgbClr val="FF0000"/>
              </a:solidFill>
            </a:endParaRPr>
          </a:p>
          <a:p>
            <a:pPr>
              <a:defRPr/>
            </a:pPr>
            <a:endParaRPr lang="en-US" sz="2400" b="1" dirty="0"/>
          </a:p>
        </p:txBody>
      </p:sp>
      <p:sp>
        <p:nvSpPr>
          <p:cNvPr id="5" name="Title 1"/>
          <p:cNvSpPr txBox="1">
            <a:spLocks/>
          </p:cNvSpPr>
          <p:nvPr/>
        </p:nvSpPr>
        <p:spPr>
          <a:xfrm>
            <a:off x="1143000" y="285750"/>
            <a:ext cx="10911839" cy="1049564"/>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3600" b="1" dirty="0">
                <a:solidFill>
                  <a:srgbClr val="000099"/>
                </a:solidFill>
                <a:latin typeface="Gill Sans MT" panose="020B0502020104020203" pitchFamily="34" charset="0"/>
              </a:rPr>
              <a:t>Challenges to community conservation in Uganda</a:t>
            </a:r>
          </a:p>
        </p:txBody>
      </p:sp>
    </p:spTree>
    <p:extLst>
      <p:ext uri="{BB962C8B-B14F-4D97-AF65-F5344CB8AC3E}">
        <p14:creationId xmlns:p14="http://schemas.microsoft.com/office/powerpoint/2010/main" val="9054235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915127" y="1180618"/>
            <a:ext cx="8361229" cy="775504"/>
          </a:xfrm>
        </p:spPr>
        <p:txBody>
          <a:bodyPr>
            <a:normAutofit/>
          </a:bodyPr>
          <a:lstStyle/>
          <a:p>
            <a:r>
              <a:rPr lang="en-US" sz="4800" b="1" dirty="0">
                <a:solidFill>
                  <a:srgbClr val="000099"/>
                </a:solidFill>
                <a:latin typeface="Gill Sans MT" panose="020B0502020104020203" pitchFamily="34" charset="0"/>
              </a:rPr>
              <a:t>To sum up....</a:t>
            </a:r>
            <a:endParaRPr lang="en-GB" sz="4800" b="1" dirty="0">
              <a:solidFill>
                <a:srgbClr val="000099"/>
              </a:solidFill>
              <a:latin typeface="Gill Sans MT" panose="020B0502020104020203" pitchFamily="34" charset="0"/>
            </a:endParaRPr>
          </a:p>
        </p:txBody>
      </p:sp>
      <p:sp>
        <p:nvSpPr>
          <p:cNvPr id="5" name="Content Placeholder 4"/>
          <p:cNvSpPr>
            <a:spLocks noGrp="1"/>
          </p:cNvSpPr>
          <p:nvPr>
            <p:ph type="subTitle" idx="1"/>
          </p:nvPr>
        </p:nvSpPr>
        <p:spPr>
          <a:xfrm>
            <a:off x="1481559" y="1956121"/>
            <a:ext cx="9271321" cy="3576577"/>
          </a:xfrm>
        </p:spPr>
        <p:txBody>
          <a:bodyPr>
            <a:normAutofit/>
          </a:bodyPr>
          <a:lstStyle/>
          <a:p>
            <a:pPr marL="514350" lvl="0" indent="-514350">
              <a:buFont typeface="+mj-lt"/>
              <a:buAutoNum type="arabicPeriod"/>
            </a:pPr>
            <a:r>
              <a:rPr lang="en-GB" sz="3300" dirty="0">
                <a:latin typeface="Gill Sans MT" panose="020B0502020104020203" pitchFamily="34" charset="0"/>
              </a:rPr>
              <a:t>Conservation is about people</a:t>
            </a:r>
          </a:p>
          <a:p>
            <a:pPr marL="514350" lvl="0" indent="-514350">
              <a:buFont typeface="+mj-lt"/>
              <a:buAutoNum type="arabicPeriod"/>
            </a:pPr>
            <a:r>
              <a:rPr lang="en-GB" sz="3300" dirty="0">
                <a:latin typeface="Gill Sans MT" panose="020B0502020104020203" pitchFamily="34" charset="0"/>
              </a:rPr>
              <a:t>Community conservation means engaging people and ensuring they benefit from conservation in ways that, in turn, benefit nature</a:t>
            </a:r>
            <a:endParaRPr lang="en-GB" sz="3300" b="1" dirty="0">
              <a:latin typeface="Gill Sans MT" panose="020B0502020104020203" pitchFamily="34" charset="0"/>
            </a:endParaRPr>
          </a:p>
          <a:p>
            <a:pPr marL="514350" lvl="0" indent="-514350">
              <a:buFont typeface="+mj-lt"/>
              <a:buAutoNum type="arabicPeriod"/>
            </a:pPr>
            <a:endParaRPr lang="en-GB" dirty="0"/>
          </a:p>
          <a:p>
            <a:endParaRPr lang="en-GB" dirty="0"/>
          </a:p>
        </p:txBody>
      </p:sp>
      <p:sp>
        <p:nvSpPr>
          <p:cNvPr id="2" name="Slide Number Placeholder 1"/>
          <p:cNvSpPr>
            <a:spLocks noGrp="1"/>
          </p:cNvSpPr>
          <p:nvPr>
            <p:ph type="sldNum" sz="quarter" idx="12"/>
          </p:nvPr>
        </p:nvSpPr>
        <p:spPr/>
        <p:txBody>
          <a:bodyPr/>
          <a:lstStyle/>
          <a:p>
            <a:fld id="{AA507198-FB96-4B84-AC65-33D30F428326}" type="slidenum">
              <a:rPr lang="en-GB" smtClean="0"/>
              <a:t>23</a:t>
            </a:fld>
            <a:endParaRPr lang="en-GB"/>
          </a:p>
        </p:txBody>
      </p:sp>
    </p:spTree>
    <p:extLst>
      <p:ext uri="{BB962C8B-B14F-4D97-AF65-F5344CB8AC3E}">
        <p14:creationId xmlns:p14="http://schemas.microsoft.com/office/powerpoint/2010/main" val="8921357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type="subTitle" idx="1"/>
          </p:nvPr>
        </p:nvSpPr>
        <p:spPr>
          <a:xfrm>
            <a:off x="1159098" y="3322749"/>
            <a:ext cx="9826949" cy="2382592"/>
          </a:xfrm>
        </p:spPr>
        <p:txBody>
          <a:bodyPr>
            <a:noAutofit/>
          </a:bodyPr>
          <a:lstStyle/>
          <a:p>
            <a:pPr marL="457200" marR="0" lvl="0" indent="-457200" defTabSz="914400" eaLnBrk="1" fontAlgn="auto" latinLnBrk="0" hangingPunct="1">
              <a:lnSpc>
                <a:spcPct val="100000"/>
              </a:lnSpc>
              <a:spcBef>
                <a:spcPts val="0"/>
              </a:spcBef>
              <a:spcAft>
                <a:spcPts val="0"/>
              </a:spcAft>
              <a:buClr>
                <a:schemeClr val="tx1"/>
              </a:buClr>
              <a:buSzTx/>
              <a:buFont typeface="Arial" charset="0"/>
              <a:buNone/>
              <a:tabLst/>
              <a:defRPr/>
            </a:pPr>
            <a:r>
              <a:rPr lang="en-GB" sz="3600" b="1" dirty="0">
                <a:solidFill>
                  <a:srgbClr val="000099"/>
                </a:solidFill>
                <a:latin typeface="Gill Sans MT" charset="0"/>
                <a:ea typeface="Gill Sans MT" charset="0"/>
                <a:cs typeface="Gill Sans MT" charset="0"/>
              </a:rPr>
              <a:t>Turn to the Work </a:t>
            </a:r>
            <a:r>
              <a:rPr lang="en-GB" sz="3600" b="1">
                <a:solidFill>
                  <a:srgbClr val="000099"/>
                </a:solidFill>
                <a:latin typeface="Gill Sans MT" charset="0"/>
                <a:ea typeface="Gill Sans MT" charset="0"/>
                <a:cs typeface="Gill Sans MT" charset="0"/>
              </a:rPr>
              <a:t>Plan in your </a:t>
            </a:r>
            <a:r>
              <a:rPr lang="en-GB" sz="3600" b="1" dirty="0">
                <a:solidFill>
                  <a:srgbClr val="000099"/>
                </a:solidFill>
                <a:latin typeface="Gill Sans MT" charset="0"/>
                <a:ea typeface="Gill Sans MT" charset="0"/>
                <a:cs typeface="Gill Sans MT" charset="0"/>
              </a:rPr>
              <a:t>training manual and think about your key learning from today, and how you might apply it in practice!  </a:t>
            </a:r>
          </a:p>
        </p:txBody>
      </p:sp>
      <p:sp>
        <p:nvSpPr>
          <p:cNvPr id="4" name="Slide Number Placeholder 3"/>
          <p:cNvSpPr>
            <a:spLocks noGrp="1"/>
          </p:cNvSpPr>
          <p:nvPr>
            <p:ph type="sldNum" sz="quarter" idx="12"/>
          </p:nvPr>
        </p:nvSpPr>
        <p:spPr/>
        <p:txBody>
          <a:bodyPr/>
          <a:lstStyle/>
          <a:p>
            <a:fld id="{D8AC6650-73DF-46B7-A688-A216FA2CA224}" type="slidenum">
              <a:rPr lang="en-GB" smtClean="0"/>
              <a:t>24</a:t>
            </a:fld>
            <a:endParaRPr lang="en-GB"/>
          </a:p>
        </p:txBody>
      </p:sp>
      <p:sp>
        <p:nvSpPr>
          <p:cNvPr id="3" name="Explosion 2 2"/>
          <p:cNvSpPr/>
          <p:nvPr/>
        </p:nvSpPr>
        <p:spPr>
          <a:xfrm>
            <a:off x="3863663" y="502276"/>
            <a:ext cx="4043966" cy="2704563"/>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solidFill>
                  <a:schemeClr val="bg1"/>
                </a:solidFill>
                <a:latin typeface="Gill Sans MT" charset="0"/>
                <a:ea typeface="Gill Sans MT" charset="0"/>
                <a:cs typeface="Gill Sans MT" charset="0"/>
              </a:rPr>
              <a:t>Don’t forget!</a:t>
            </a:r>
          </a:p>
        </p:txBody>
      </p:sp>
    </p:spTree>
    <p:extLst>
      <p:ext uri="{BB962C8B-B14F-4D97-AF65-F5344CB8AC3E}">
        <p14:creationId xmlns:p14="http://schemas.microsoft.com/office/powerpoint/2010/main" val="9711533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0E6A92-15E8-4149-89B1-9217CCA712DA}"/>
              </a:ext>
            </a:extLst>
          </p:cNvPr>
          <p:cNvSpPr>
            <a:spLocks noGrp="1"/>
          </p:cNvSpPr>
          <p:nvPr>
            <p:ph type="title"/>
          </p:nvPr>
        </p:nvSpPr>
        <p:spPr>
          <a:xfrm>
            <a:off x="1295400" y="326465"/>
            <a:ext cx="9601200" cy="930327"/>
          </a:xfrm>
        </p:spPr>
        <p:txBody>
          <a:bodyPr>
            <a:normAutofit/>
          </a:bodyPr>
          <a:lstStyle/>
          <a:p>
            <a:pPr algn="ctr"/>
            <a:r>
              <a:rPr lang="en-GB" sz="4800" b="1" dirty="0">
                <a:solidFill>
                  <a:srgbClr val="000099"/>
                </a:solidFill>
                <a:latin typeface="Gill Sans MT" charset="0"/>
              </a:rPr>
              <a:t>Acknowledgement</a:t>
            </a:r>
          </a:p>
        </p:txBody>
      </p:sp>
      <p:sp>
        <p:nvSpPr>
          <p:cNvPr id="3" name="Content Placeholder 2">
            <a:extLst>
              <a:ext uri="{FF2B5EF4-FFF2-40B4-BE49-F238E27FC236}">
                <a16:creationId xmlns:a16="http://schemas.microsoft.com/office/drawing/2014/main" id="{52448D1A-77EC-442D-A4F6-016A7BDAA9A3}"/>
              </a:ext>
            </a:extLst>
          </p:cNvPr>
          <p:cNvSpPr>
            <a:spLocks noGrp="1"/>
          </p:cNvSpPr>
          <p:nvPr>
            <p:ph idx="1"/>
          </p:nvPr>
        </p:nvSpPr>
        <p:spPr>
          <a:xfrm>
            <a:off x="1209104" y="2264229"/>
            <a:ext cx="10530590" cy="2630078"/>
          </a:xfrm>
        </p:spPr>
        <p:txBody>
          <a:bodyPr>
            <a:normAutofit/>
          </a:bodyPr>
          <a:lstStyle/>
          <a:p>
            <a:pPr marL="0" indent="0" algn="ctr">
              <a:buNone/>
            </a:pPr>
            <a:r>
              <a:rPr lang="en-GB" sz="3600" dirty="0">
                <a:latin typeface="Gill Sans MT" charset="0"/>
              </a:rPr>
              <a:t>These modules were developed and administered by Mrs Eunice </a:t>
            </a:r>
            <a:r>
              <a:rPr lang="en-GB" sz="3600" dirty="0" err="1">
                <a:latin typeface="Gill Sans MT" charset="0"/>
              </a:rPr>
              <a:t>Duli</a:t>
            </a:r>
            <a:r>
              <a:rPr lang="en-GB" sz="3600" dirty="0">
                <a:latin typeface="Gill Sans MT" charset="0"/>
              </a:rPr>
              <a:t> and Mrs </a:t>
            </a:r>
            <a:r>
              <a:rPr lang="en-GB" sz="3600" dirty="0" err="1">
                <a:latin typeface="Gill Sans MT" charset="0"/>
              </a:rPr>
              <a:t>Agripinnah</a:t>
            </a:r>
            <a:r>
              <a:rPr lang="en-GB" sz="3600" dirty="0">
                <a:latin typeface="Gill Sans MT" charset="0"/>
              </a:rPr>
              <a:t> </a:t>
            </a:r>
            <a:r>
              <a:rPr lang="en-GB" sz="3600" dirty="0" err="1">
                <a:latin typeface="Gill Sans MT" charset="0"/>
              </a:rPr>
              <a:t>Namara</a:t>
            </a:r>
            <a:endParaRPr lang="en-GB" sz="3600" dirty="0">
              <a:latin typeface="Gill Sans MT" charset="0"/>
            </a:endParaRPr>
          </a:p>
        </p:txBody>
      </p:sp>
      <p:sp>
        <p:nvSpPr>
          <p:cNvPr id="4" name="Slide Number Placeholder 3">
            <a:extLst>
              <a:ext uri="{FF2B5EF4-FFF2-40B4-BE49-F238E27FC236}">
                <a16:creationId xmlns:a16="http://schemas.microsoft.com/office/drawing/2014/main" id="{EFE3EEAB-2EE8-4973-AC38-8193447E209C}"/>
              </a:ext>
            </a:extLst>
          </p:cNvPr>
          <p:cNvSpPr>
            <a:spLocks noGrp="1"/>
          </p:cNvSpPr>
          <p:nvPr>
            <p:ph type="sldNum" sz="quarter" idx="12"/>
          </p:nvPr>
        </p:nvSpPr>
        <p:spPr/>
        <p:txBody>
          <a:bodyPr/>
          <a:lstStyle/>
          <a:p>
            <a:fld id="{D8AC6650-73DF-46B7-A688-A216FA2CA224}" type="slidenum">
              <a:rPr lang="en-GB" smtClean="0"/>
              <a:pPr/>
              <a:t>25</a:t>
            </a:fld>
            <a:endParaRPr lang="en-GB" dirty="0"/>
          </a:p>
        </p:txBody>
      </p:sp>
    </p:spTree>
    <p:extLst>
      <p:ext uri="{BB962C8B-B14F-4D97-AF65-F5344CB8AC3E}">
        <p14:creationId xmlns:p14="http://schemas.microsoft.com/office/powerpoint/2010/main" val="25959646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0E6A92-15E8-4149-89B1-9217CCA712DA}"/>
              </a:ext>
            </a:extLst>
          </p:cNvPr>
          <p:cNvSpPr>
            <a:spLocks noGrp="1"/>
          </p:cNvSpPr>
          <p:nvPr>
            <p:ph type="title"/>
          </p:nvPr>
        </p:nvSpPr>
        <p:spPr>
          <a:xfrm>
            <a:off x="1295400" y="326465"/>
            <a:ext cx="9601200" cy="930327"/>
          </a:xfrm>
        </p:spPr>
        <p:txBody>
          <a:bodyPr>
            <a:normAutofit/>
          </a:bodyPr>
          <a:lstStyle/>
          <a:p>
            <a:pPr algn="ctr"/>
            <a:r>
              <a:rPr lang="en-GB" sz="4800" b="1" dirty="0">
                <a:solidFill>
                  <a:srgbClr val="000099"/>
                </a:solidFill>
                <a:latin typeface="Gill Sans MT" charset="0"/>
              </a:rPr>
              <a:t>Thank you</a:t>
            </a:r>
          </a:p>
        </p:txBody>
      </p:sp>
      <p:sp>
        <p:nvSpPr>
          <p:cNvPr id="3" name="Content Placeholder 2">
            <a:extLst>
              <a:ext uri="{FF2B5EF4-FFF2-40B4-BE49-F238E27FC236}">
                <a16:creationId xmlns:a16="http://schemas.microsoft.com/office/drawing/2014/main" id="{52448D1A-77EC-442D-A4F6-016A7BDAA9A3}"/>
              </a:ext>
            </a:extLst>
          </p:cNvPr>
          <p:cNvSpPr>
            <a:spLocks noGrp="1"/>
          </p:cNvSpPr>
          <p:nvPr>
            <p:ph idx="1"/>
          </p:nvPr>
        </p:nvSpPr>
        <p:spPr>
          <a:xfrm>
            <a:off x="1209104" y="1306893"/>
            <a:ext cx="10530590" cy="3587414"/>
          </a:xfrm>
        </p:spPr>
        <p:txBody>
          <a:bodyPr>
            <a:normAutofit/>
          </a:bodyPr>
          <a:lstStyle/>
          <a:p>
            <a:pPr marL="0" indent="0" algn="ctr">
              <a:lnSpc>
                <a:spcPct val="100000"/>
              </a:lnSpc>
              <a:buNone/>
            </a:pPr>
            <a:r>
              <a:rPr lang="en-GB" sz="2600" dirty="0">
                <a:latin typeface="Gill Sans MT" panose="020B0502020104020203" pitchFamily="34" charset="77"/>
              </a:rPr>
              <a:t>This training is part of the project: </a:t>
            </a:r>
            <a:r>
              <a:rPr lang="en-GB" sz="2600" b="1" dirty="0">
                <a:latin typeface="Gill Sans MT" panose="020B0502020104020203" pitchFamily="34" charset="77"/>
                <a:hlinkClick r:id="rId2"/>
              </a:rPr>
              <a:t>Implementing park action plans for community engagement to tackle IWT</a:t>
            </a:r>
            <a:r>
              <a:rPr lang="en-GB" sz="2600" dirty="0">
                <a:latin typeface="Gill Sans MT" panose="020B0502020104020203" pitchFamily="34" charset="77"/>
              </a:rPr>
              <a:t>, coordinated by IIED and grant funded by the UK government’s </a:t>
            </a:r>
            <a:r>
              <a:rPr lang="en-GB" sz="2600" dirty="0">
                <a:latin typeface="Gill Sans MT" panose="020B0502020104020203" pitchFamily="34" charset="77"/>
                <a:hlinkClick r:id="rId3"/>
              </a:rPr>
              <a:t>Illegal Wildlife Trade (IWT) Challenge Fund</a:t>
            </a:r>
            <a:r>
              <a:rPr lang="en-GB" sz="2600" dirty="0">
                <a:latin typeface="Gill Sans MT" panose="020B0502020104020203" pitchFamily="34" charset="77"/>
              </a:rPr>
              <a:t>.</a:t>
            </a:r>
          </a:p>
          <a:p>
            <a:pPr marL="0" indent="0" algn="ctr">
              <a:lnSpc>
                <a:spcPct val="100000"/>
              </a:lnSpc>
              <a:buNone/>
            </a:pPr>
            <a:r>
              <a:rPr lang="en-GB" sz="2600" dirty="0">
                <a:latin typeface="Gill Sans MT" panose="020B0502020104020203" pitchFamily="34" charset="77"/>
              </a:rPr>
              <a:t>The IWT Challenge Fund is for projects around the world tackling illegal wildlife trade and supports action in three areas, including developing sustainable livelihoods for communities affected by illegal wildlife trade. The views expressed are not necessarily the views of the UK government.</a:t>
            </a:r>
          </a:p>
        </p:txBody>
      </p:sp>
      <p:sp>
        <p:nvSpPr>
          <p:cNvPr id="4" name="Slide Number Placeholder 3">
            <a:extLst>
              <a:ext uri="{FF2B5EF4-FFF2-40B4-BE49-F238E27FC236}">
                <a16:creationId xmlns:a16="http://schemas.microsoft.com/office/drawing/2014/main" id="{EFE3EEAB-2EE8-4973-AC38-8193447E209C}"/>
              </a:ext>
            </a:extLst>
          </p:cNvPr>
          <p:cNvSpPr>
            <a:spLocks noGrp="1"/>
          </p:cNvSpPr>
          <p:nvPr>
            <p:ph type="sldNum" sz="quarter" idx="12"/>
          </p:nvPr>
        </p:nvSpPr>
        <p:spPr/>
        <p:txBody>
          <a:bodyPr/>
          <a:lstStyle/>
          <a:p>
            <a:fld id="{D8AC6650-73DF-46B7-A688-A216FA2CA224}" type="slidenum">
              <a:rPr lang="en-GB" smtClean="0"/>
              <a:pPr/>
              <a:t>26</a:t>
            </a:fld>
            <a:endParaRPr lang="en-GB" dirty="0"/>
          </a:p>
        </p:txBody>
      </p:sp>
      <p:pic>
        <p:nvPicPr>
          <p:cNvPr id="5" name="Picture 4">
            <a:extLst>
              <a:ext uri="{FF2B5EF4-FFF2-40B4-BE49-F238E27FC236}">
                <a16:creationId xmlns:a16="http://schemas.microsoft.com/office/drawing/2014/main" id="{7572FC0E-1A86-41F4-AE01-B4E6CC5E0E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42760" y="4894306"/>
            <a:ext cx="1140883" cy="1774706"/>
          </a:xfrm>
          <a:prstGeom prst="rect">
            <a:avLst/>
          </a:prstGeom>
        </p:spPr>
      </p:pic>
      <p:pic>
        <p:nvPicPr>
          <p:cNvPr id="6" name="Picture 5">
            <a:extLst>
              <a:ext uri="{FF2B5EF4-FFF2-40B4-BE49-F238E27FC236}">
                <a16:creationId xmlns:a16="http://schemas.microsoft.com/office/drawing/2014/main" id="{46CEA87F-C2F6-4B90-90C8-82A0F0828FD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25199" y="5242346"/>
            <a:ext cx="1741602" cy="1115900"/>
          </a:xfrm>
          <a:prstGeom prst="rect">
            <a:avLst/>
          </a:prstGeom>
        </p:spPr>
      </p:pic>
      <p:pic>
        <p:nvPicPr>
          <p:cNvPr id="7" name="Picture 6">
            <a:extLst>
              <a:ext uri="{FF2B5EF4-FFF2-40B4-BE49-F238E27FC236}">
                <a16:creationId xmlns:a16="http://schemas.microsoft.com/office/drawing/2014/main" id="{10E4C286-4115-4613-87D6-391BAD17A92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0921" t="8146" r="5681" b="5436"/>
          <a:stretch/>
        </p:blipFill>
        <p:spPr>
          <a:xfrm>
            <a:off x="9078798" y="4844205"/>
            <a:ext cx="1741602" cy="1912183"/>
          </a:xfrm>
          <a:prstGeom prst="rect">
            <a:avLst/>
          </a:prstGeom>
        </p:spPr>
      </p:pic>
    </p:spTree>
    <p:extLst>
      <p:ext uri="{BB962C8B-B14F-4D97-AF65-F5344CB8AC3E}">
        <p14:creationId xmlns:p14="http://schemas.microsoft.com/office/powerpoint/2010/main" val="4507753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0099"/>
                </a:solidFill>
                <a:latin typeface="Gill Sans MT" panose="020B0502020104020203" pitchFamily="34" charset="0"/>
              </a:rPr>
              <a:t>References</a:t>
            </a:r>
            <a:endParaRPr lang="en-GB" dirty="0">
              <a:solidFill>
                <a:srgbClr val="000099"/>
              </a:solidFill>
              <a:latin typeface="Gill Sans MT" panose="020B0502020104020203" pitchFamily="34" charset="0"/>
            </a:endParaRPr>
          </a:p>
        </p:txBody>
      </p:sp>
      <p:sp>
        <p:nvSpPr>
          <p:cNvPr id="3" name="Content Placeholder 2"/>
          <p:cNvSpPr>
            <a:spLocks noGrp="1"/>
          </p:cNvSpPr>
          <p:nvPr>
            <p:ph idx="1"/>
          </p:nvPr>
        </p:nvSpPr>
        <p:spPr>
          <a:xfrm>
            <a:off x="1371600" y="1351721"/>
            <a:ext cx="9601200" cy="5222699"/>
          </a:xfrm>
        </p:spPr>
        <p:txBody>
          <a:bodyPr>
            <a:normAutofit/>
          </a:bodyPr>
          <a:lstStyle/>
          <a:p>
            <a:pPr marL="0" indent="0">
              <a:buNone/>
            </a:pPr>
            <a:endParaRPr lang="en-US" sz="2400" i="1" dirty="0">
              <a:hlinkClick r:id="rId2"/>
            </a:endParaRPr>
          </a:p>
          <a:p>
            <a:pPr marL="0" indent="0">
              <a:buNone/>
            </a:pPr>
            <a:r>
              <a:rPr lang="en-US" sz="2400" dirty="0">
                <a:solidFill>
                  <a:srgbClr val="000099"/>
                </a:solidFill>
                <a:latin typeface="Gill Sans MT" charset="0"/>
                <a:ea typeface="Gill Sans MT" charset="0"/>
                <a:cs typeface="Gill Sans MT" charset="0"/>
              </a:rPr>
              <a:t>Land Trust Alliance, </a:t>
            </a:r>
            <a:r>
              <a:rPr lang="en-US" sz="2400" dirty="0" err="1">
                <a:solidFill>
                  <a:srgbClr val="000099"/>
                </a:solidFill>
                <a:latin typeface="Gill Sans MT" charset="0"/>
                <a:ea typeface="Gill Sans MT" charset="0"/>
                <a:cs typeface="Gill Sans MT" charset="0"/>
              </a:rPr>
              <a:t>n.d.</a:t>
            </a:r>
            <a:r>
              <a:rPr lang="en-US" sz="2400" dirty="0">
                <a:solidFill>
                  <a:srgbClr val="000099"/>
                </a:solidFill>
                <a:latin typeface="Gill Sans MT" charset="0"/>
                <a:ea typeface="Gill Sans MT" charset="0"/>
                <a:cs typeface="Gill Sans MT" charset="0"/>
              </a:rPr>
              <a:t>, </a:t>
            </a:r>
            <a:r>
              <a:rPr lang="en-US" sz="2400" dirty="0">
                <a:solidFill>
                  <a:srgbClr val="000099"/>
                </a:solidFill>
                <a:latin typeface="Gill Sans MT" charset="0"/>
                <a:ea typeface="Gill Sans MT" charset="0"/>
                <a:cs typeface="Gill Sans MT" charset="0"/>
                <a:hlinkClick r:id="rId2"/>
              </a:rPr>
              <a:t>https://www.landtrustalliance.org/topics/community-conservation/what-community-conservation</a:t>
            </a:r>
            <a:r>
              <a:rPr lang="en-US" sz="2400" dirty="0">
                <a:solidFill>
                  <a:srgbClr val="000099"/>
                </a:solidFill>
                <a:latin typeface="Gill Sans MT" charset="0"/>
                <a:ea typeface="Gill Sans MT" charset="0"/>
                <a:cs typeface="Gill Sans MT" charset="0"/>
              </a:rPr>
              <a:t> </a:t>
            </a:r>
          </a:p>
          <a:p>
            <a:pPr marL="0" indent="0">
              <a:buNone/>
            </a:pPr>
            <a:r>
              <a:rPr lang="en-US" sz="2400" dirty="0">
                <a:solidFill>
                  <a:srgbClr val="000099"/>
                </a:solidFill>
                <a:latin typeface="Gill Sans MT" charset="0"/>
                <a:ea typeface="Gill Sans MT" charset="0"/>
                <a:cs typeface="Gill Sans MT" charset="0"/>
              </a:rPr>
              <a:t>Schneider et al 2016,INTRINSIC: Integrating Rights and Social Issues in Conservation (A Trainer’s Guide), </a:t>
            </a:r>
            <a:r>
              <a:rPr lang="en-US" sz="2400" dirty="0">
                <a:solidFill>
                  <a:srgbClr val="000099"/>
                </a:solidFill>
                <a:latin typeface="Gill Sans MT" charset="0"/>
                <a:ea typeface="Gill Sans MT" charset="0"/>
                <a:cs typeface="Gill Sans MT" charset="0"/>
                <a:hlinkClick r:id="rId3"/>
              </a:rPr>
              <a:t>http://www.cambridgeconservation.org/resource/toolkits/intrinsic-integrating-rights-and-social-issues-conservation-trainers-guide</a:t>
            </a:r>
            <a:endParaRPr lang="en-US" sz="2400" dirty="0">
              <a:solidFill>
                <a:srgbClr val="000099"/>
              </a:solidFill>
              <a:latin typeface="Gill Sans MT" charset="0"/>
              <a:ea typeface="Gill Sans MT" charset="0"/>
              <a:cs typeface="Gill Sans MT" charset="0"/>
            </a:endParaRPr>
          </a:p>
          <a:p>
            <a:pPr marL="0" indent="0">
              <a:buNone/>
            </a:pPr>
            <a:endParaRPr lang="en-US" sz="2400" dirty="0">
              <a:solidFill>
                <a:srgbClr val="000099"/>
              </a:solidFill>
              <a:latin typeface="Gill Sans MT" charset="0"/>
              <a:ea typeface="Gill Sans MT" charset="0"/>
              <a:cs typeface="Gill Sans MT" charset="0"/>
            </a:endParaRPr>
          </a:p>
          <a:p>
            <a:pPr marL="514350" indent="-514350">
              <a:buFont typeface="Arial" panose="020B0604020202020204" pitchFamily="34" charset="0"/>
              <a:buAutoNum type="arabicPeriod"/>
            </a:pPr>
            <a:endParaRPr lang="en-US" dirty="0">
              <a:solidFill>
                <a:srgbClr val="000099"/>
              </a:solidFill>
              <a:latin typeface="Gill Sans MT" panose="020B0502020104020203" pitchFamily="34" charset="0"/>
              <a:ea typeface="Calibri" panose="020F0502020204030204" pitchFamily="34" charset="0"/>
              <a:cs typeface="Arial" panose="020B0604020202020204" pitchFamily="34" charset="0"/>
            </a:endParaRPr>
          </a:p>
          <a:p>
            <a:pPr marL="514350" indent="-514350">
              <a:buAutoNum type="arabicPeriod"/>
            </a:pPr>
            <a:endParaRPr lang="en-US" dirty="0">
              <a:solidFill>
                <a:schemeClr val="tx2">
                  <a:satMod val="130000"/>
                </a:schemeClr>
              </a:solidFill>
            </a:endParaRPr>
          </a:p>
          <a:p>
            <a:pPr marL="514350" indent="-514350">
              <a:buAutoNum type="arabicPeriod"/>
            </a:pPr>
            <a:endParaRPr lang="en-US" dirty="0">
              <a:solidFill>
                <a:schemeClr val="tx2">
                  <a:satMod val="130000"/>
                </a:schemeClr>
              </a:solidFill>
            </a:endParaRPr>
          </a:p>
          <a:p>
            <a:pPr marL="514350" indent="-514350">
              <a:buAutoNum type="arabicPeriod"/>
            </a:pPr>
            <a:endParaRPr lang="en-US" dirty="0">
              <a:cs typeface="Arial" charset="0"/>
            </a:endParaRPr>
          </a:p>
          <a:p>
            <a:endParaRPr lang="en-GB" dirty="0"/>
          </a:p>
        </p:txBody>
      </p:sp>
      <p:sp>
        <p:nvSpPr>
          <p:cNvPr id="4" name="Slide Number Placeholder 3"/>
          <p:cNvSpPr>
            <a:spLocks noGrp="1"/>
          </p:cNvSpPr>
          <p:nvPr>
            <p:ph type="sldNum" sz="quarter" idx="12"/>
          </p:nvPr>
        </p:nvSpPr>
        <p:spPr/>
        <p:txBody>
          <a:bodyPr/>
          <a:lstStyle/>
          <a:p>
            <a:fld id="{F37E35ED-8B68-044A-BAE8-8E9812083E95}" type="slidenum">
              <a:rPr lang="en-GB" smtClean="0"/>
              <a:pPr/>
              <a:t>27</a:t>
            </a:fld>
            <a:endParaRPr lang="en-GB" dirty="0"/>
          </a:p>
        </p:txBody>
      </p:sp>
    </p:spTree>
    <p:extLst>
      <p:ext uri="{BB962C8B-B14F-4D97-AF65-F5344CB8AC3E}">
        <p14:creationId xmlns:p14="http://schemas.microsoft.com/office/powerpoint/2010/main" val="36135590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598" y="205035"/>
            <a:ext cx="10820402" cy="822366"/>
          </a:xfrm>
        </p:spPr>
        <p:txBody>
          <a:bodyPr>
            <a:noAutofit/>
          </a:bodyPr>
          <a:lstStyle/>
          <a:p>
            <a:r>
              <a:rPr lang="en-US" sz="3200" b="1" dirty="0">
                <a:solidFill>
                  <a:srgbClr val="000099"/>
                </a:solidFill>
                <a:latin typeface="Gill Sans MT" panose="020B0502020104020203" pitchFamily="34" charset="0"/>
              </a:rPr>
              <a:t>Module 1: Introduction to Community Conservation</a:t>
            </a:r>
            <a:endParaRPr lang="en-GB" sz="3200" dirty="0">
              <a:solidFill>
                <a:srgbClr val="000099"/>
              </a:solidFill>
            </a:endParaRPr>
          </a:p>
        </p:txBody>
      </p:sp>
      <p:sp>
        <p:nvSpPr>
          <p:cNvPr id="4" name="Slide Number Placeholder 3"/>
          <p:cNvSpPr>
            <a:spLocks noGrp="1"/>
          </p:cNvSpPr>
          <p:nvPr>
            <p:ph type="sldNum" sz="quarter" idx="12"/>
          </p:nvPr>
        </p:nvSpPr>
        <p:spPr/>
        <p:txBody>
          <a:bodyPr/>
          <a:lstStyle/>
          <a:p>
            <a:fld id="{F37E35ED-8B68-044A-BAE8-8E9812083E95}" type="slidenum">
              <a:rPr lang="en-GB" smtClean="0"/>
              <a:pPr/>
              <a:t>3</a:t>
            </a:fld>
            <a:endParaRPr lang="en-GB" dirty="0"/>
          </a:p>
        </p:txBody>
      </p:sp>
      <p:graphicFrame>
        <p:nvGraphicFramePr>
          <p:cNvPr id="5" name="Diagram 4">
            <a:extLst>
              <a:ext uri="{FF2B5EF4-FFF2-40B4-BE49-F238E27FC236}">
                <a16:creationId xmlns:a16="http://schemas.microsoft.com/office/drawing/2014/main" id="{241D6902-C583-BC4E-A440-3684BD016805}"/>
              </a:ext>
            </a:extLst>
          </p:cNvPr>
          <p:cNvGraphicFramePr/>
          <p:nvPr>
            <p:extLst>
              <p:ext uri="{D42A27DB-BD31-4B8C-83A1-F6EECF244321}">
                <p14:modId xmlns:p14="http://schemas.microsoft.com/office/powerpoint/2010/main" val="735670334"/>
              </p:ext>
            </p:extLst>
          </p:nvPr>
        </p:nvGraphicFramePr>
        <p:xfrm>
          <a:off x="1371599" y="1439334"/>
          <a:ext cx="9915789" cy="52508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569181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436985"/>
            <a:ext cx="8361229" cy="1032468"/>
          </a:xfrm>
        </p:spPr>
        <p:txBody>
          <a:bodyPr>
            <a:normAutofit fontScale="90000"/>
          </a:bodyPr>
          <a:lstStyle/>
          <a:p>
            <a:r>
              <a:rPr lang="en-US" sz="4000" b="1" dirty="0">
                <a:solidFill>
                  <a:srgbClr val="000099"/>
                </a:solidFill>
                <a:latin typeface="Gill Sans MT" panose="020B0502020104020203" pitchFamily="34" charset="0"/>
              </a:rPr>
              <a:t>1. Community conservation</a:t>
            </a:r>
            <a:endParaRPr lang="en-GB" sz="4000" b="1" dirty="0">
              <a:solidFill>
                <a:srgbClr val="000099"/>
              </a:solidFill>
              <a:latin typeface="Gill Sans MT" panose="020B0502020104020203" pitchFamily="34" charset="0"/>
            </a:endParaRPr>
          </a:p>
        </p:txBody>
      </p:sp>
      <p:sp>
        <p:nvSpPr>
          <p:cNvPr id="3" name="Content Placeholder 2"/>
          <p:cNvSpPr>
            <a:spLocks noGrp="1"/>
          </p:cNvSpPr>
          <p:nvPr>
            <p:ph type="subTitle" idx="1"/>
          </p:nvPr>
        </p:nvSpPr>
        <p:spPr>
          <a:xfrm>
            <a:off x="2679905" y="2469452"/>
            <a:ext cx="6831673" cy="1790461"/>
          </a:xfrm>
        </p:spPr>
        <p:txBody>
          <a:bodyPr>
            <a:normAutofit/>
          </a:bodyPr>
          <a:lstStyle/>
          <a:p>
            <a:r>
              <a:rPr lang="en-US" sz="3200" i="1" dirty="0">
                <a:latin typeface="Gill Sans MT" panose="020B0502020104020203" pitchFamily="34" charset="0"/>
              </a:rPr>
              <a:t>Learning objective 1: Understand the meaning of community conservation and what it can achieve</a:t>
            </a:r>
          </a:p>
          <a:p>
            <a:pPr marL="0" indent="0">
              <a:buNone/>
            </a:pPr>
            <a:endParaRPr lang="en-US" b="1" dirty="0">
              <a:solidFill>
                <a:srgbClr val="000099"/>
              </a:solidFill>
              <a:latin typeface="Gill Sans MT" panose="020B0502020104020203" pitchFamily="34" charset="0"/>
            </a:endParaRPr>
          </a:p>
        </p:txBody>
      </p:sp>
      <p:sp>
        <p:nvSpPr>
          <p:cNvPr id="7" name="Slide Number Placeholder 6"/>
          <p:cNvSpPr>
            <a:spLocks noGrp="1"/>
          </p:cNvSpPr>
          <p:nvPr>
            <p:ph type="sldNum" sz="quarter" idx="12"/>
          </p:nvPr>
        </p:nvSpPr>
        <p:spPr/>
        <p:txBody>
          <a:bodyPr/>
          <a:lstStyle/>
          <a:p>
            <a:fld id="{AA507198-FB96-4B84-AC65-33D30F428326}" type="slidenum">
              <a:rPr lang="en-GB" smtClean="0"/>
              <a:t>4</a:t>
            </a:fld>
            <a:endParaRPr lang="en-GB"/>
          </a:p>
        </p:txBody>
      </p:sp>
    </p:spTree>
    <p:extLst>
      <p:ext uri="{BB962C8B-B14F-4D97-AF65-F5344CB8AC3E}">
        <p14:creationId xmlns:p14="http://schemas.microsoft.com/office/powerpoint/2010/main" val="392306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5" name="Cloud Callout 4"/>
          <p:cNvSpPr/>
          <p:nvPr/>
        </p:nvSpPr>
        <p:spPr>
          <a:xfrm>
            <a:off x="883920" y="1666240"/>
            <a:ext cx="5255623" cy="3602446"/>
          </a:xfrm>
          <a:prstGeom prst="cloudCallou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GB" sz="4000" b="1" dirty="0">
                <a:solidFill>
                  <a:srgbClr val="000099"/>
                </a:solidFill>
                <a:latin typeface="Gill Sans MT" panose="020B0502020104020203" pitchFamily="34" charset="0"/>
              </a:rPr>
              <a:t>Group activity: brainstorm</a:t>
            </a:r>
          </a:p>
        </p:txBody>
      </p:sp>
      <p:sp>
        <p:nvSpPr>
          <p:cNvPr id="3" name="Content Placeholder 2"/>
          <p:cNvSpPr>
            <a:spLocks noGrp="1"/>
          </p:cNvSpPr>
          <p:nvPr>
            <p:ph idx="1"/>
          </p:nvPr>
        </p:nvSpPr>
        <p:spPr>
          <a:xfrm>
            <a:off x="1371601" y="2324890"/>
            <a:ext cx="4317999" cy="2504195"/>
          </a:xfrm>
        </p:spPr>
        <p:txBody>
          <a:bodyPr>
            <a:normAutofit fontScale="92500"/>
          </a:bodyPr>
          <a:lstStyle/>
          <a:p>
            <a:pPr marL="0" indent="0" algn="ctr">
              <a:buNone/>
            </a:pPr>
            <a:r>
              <a:rPr lang="en-US" sz="3600" dirty="0">
                <a:solidFill>
                  <a:schemeClr val="tx1"/>
                </a:solidFill>
                <a:latin typeface="Gill Sans MT" panose="020B0502020104020203" pitchFamily="34" charset="77"/>
              </a:rPr>
              <a:t>How can </a:t>
            </a:r>
            <a:r>
              <a:rPr lang="en-US" sz="3600" b="1" dirty="0">
                <a:solidFill>
                  <a:schemeClr val="tx1"/>
                </a:solidFill>
                <a:latin typeface="Gill Sans MT" panose="020B0502020104020203" pitchFamily="34" charset="77"/>
              </a:rPr>
              <a:t>local people </a:t>
            </a:r>
            <a:r>
              <a:rPr lang="en-US" sz="3600" dirty="0">
                <a:solidFill>
                  <a:schemeClr val="tx1"/>
                </a:solidFill>
                <a:latin typeface="Gill Sans MT" panose="020B0502020104020203" pitchFamily="34" charset="77"/>
              </a:rPr>
              <a:t>affect </a:t>
            </a:r>
            <a:r>
              <a:rPr lang="en-US" sz="3600" b="1" dirty="0">
                <a:solidFill>
                  <a:schemeClr val="tx1"/>
                </a:solidFill>
                <a:latin typeface="Gill Sans MT" panose="020B0502020104020203" pitchFamily="34" charset="77"/>
              </a:rPr>
              <a:t>protected area conservation</a:t>
            </a:r>
            <a:r>
              <a:rPr lang="en-US" sz="3600" dirty="0">
                <a:solidFill>
                  <a:schemeClr val="tx1"/>
                </a:solidFill>
                <a:latin typeface="Gill Sans MT" panose="020B0502020104020203" pitchFamily="34" charset="77"/>
              </a:rPr>
              <a:t> </a:t>
            </a:r>
            <a:r>
              <a:rPr lang="mr-IN" sz="3600" dirty="0">
                <a:solidFill>
                  <a:schemeClr val="tx1"/>
                </a:solidFill>
                <a:latin typeface="Gill Sans MT" panose="020B0502020104020203" pitchFamily="34" charset="77"/>
              </a:rPr>
              <a:t>–</a:t>
            </a:r>
            <a:r>
              <a:rPr lang="en-US" sz="3600" dirty="0">
                <a:solidFill>
                  <a:schemeClr val="tx1"/>
                </a:solidFill>
                <a:latin typeface="Gill Sans MT" panose="020B0502020104020203" pitchFamily="34" charset="77"/>
              </a:rPr>
              <a:t> positively, and negatively?</a:t>
            </a:r>
          </a:p>
        </p:txBody>
      </p:sp>
      <p:sp>
        <p:nvSpPr>
          <p:cNvPr id="6" name="Slide Number Placeholder 5"/>
          <p:cNvSpPr>
            <a:spLocks noGrp="1"/>
          </p:cNvSpPr>
          <p:nvPr>
            <p:ph type="sldNum" sz="quarter" idx="12"/>
          </p:nvPr>
        </p:nvSpPr>
        <p:spPr/>
        <p:txBody>
          <a:bodyPr/>
          <a:lstStyle/>
          <a:p>
            <a:fld id="{F37E35ED-8B68-044A-BAE8-8E9812083E95}" type="slidenum">
              <a:rPr lang="en-GB" smtClean="0"/>
              <a:pPr/>
              <a:t>5</a:t>
            </a:fld>
            <a:endParaRPr lang="en-GB" dirty="0"/>
          </a:p>
        </p:txBody>
      </p:sp>
      <p:sp>
        <p:nvSpPr>
          <p:cNvPr id="8" name="Cloud Callout 7">
            <a:extLst>
              <a:ext uri="{FF2B5EF4-FFF2-40B4-BE49-F238E27FC236}">
                <a16:creationId xmlns:a16="http://schemas.microsoft.com/office/drawing/2014/main" id="{70491550-107D-9841-AEFA-F989E669B1B0}"/>
              </a:ext>
            </a:extLst>
          </p:cNvPr>
          <p:cNvSpPr/>
          <p:nvPr/>
        </p:nvSpPr>
        <p:spPr>
          <a:xfrm>
            <a:off x="6676736" y="1666240"/>
            <a:ext cx="5255623" cy="3602446"/>
          </a:xfrm>
          <a:prstGeom prst="cloudCallou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2"/>
          <p:cNvSpPr txBox="1">
            <a:spLocks/>
          </p:cNvSpPr>
          <p:nvPr/>
        </p:nvSpPr>
        <p:spPr>
          <a:xfrm>
            <a:off x="7244080" y="2467674"/>
            <a:ext cx="3940840" cy="2361411"/>
          </a:xfrm>
          <a:prstGeom prst="rect">
            <a:avLst/>
          </a:prstGeom>
        </p:spPr>
        <p:txBody>
          <a:bodyPr vert="horz" lIns="91440" tIns="45720" rIns="91440" bIns="45720" rtlCol="0">
            <a:no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gn="ctr">
              <a:buFont typeface="Franklin Gothic Book" panose="020B0503020102020204" pitchFamily="34" charset="0"/>
              <a:buNone/>
            </a:pPr>
            <a:r>
              <a:rPr lang="en-US" sz="3300" dirty="0">
                <a:solidFill>
                  <a:schemeClr val="tx1"/>
                </a:solidFill>
                <a:latin typeface="Gill Sans MT" panose="020B0502020104020203" pitchFamily="34" charset="0"/>
              </a:rPr>
              <a:t>How can </a:t>
            </a:r>
            <a:r>
              <a:rPr lang="en-US" sz="3300" b="1" dirty="0">
                <a:solidFill>
                  <a:schemeClr val="tx1"/>
                </a:solidFill>
                <a:latin typeface="Gill Sans MT" panose="020B0502020104020203" pitchFamily="34" charset="0"/>
              </a:rPr>
              <a:t>protected area</a:t>
            </a:r>
            <a:r>
              <a:rPr lang="en-US" sz="3300" dirty="0">
                <a:solidFill>
                  <a:schemeClr val="tx1"/>
                </a:solidFill>
                <a:latin typeface="Gill Sans MT" panose="020B0502020104020203" pitchFamily="34" charset="0"/>
              </a:rPr>
              <a:t> </a:t>
            </a:r>
            <a:r>
              <a:rPr lang="en-US" sz="3300" b="1" dirty="0">
                <a:solidFill>
                  <a:schemeClr val="tx1"/>
                </a:solidFill>
                <a:latin typeface="Gill Sans MT" panose="020B0502020104020203" pitchFamily="34" charset="0"/>
              </a:rPr>
              <a:t>conservation</a:t>
            </a:r>
            <a:r>
              <a:rPr lang="en-US" sz="3300" dirty="0">
                <a:solidFill>
                  <a:schemeClr val="tx1"/>
                </a:solidFill>
                <a:latin typeface="Gill Sans MT" panose="020B0502020104020203" pitchFamily="34" charset="0"/>
              </a:rPr>
              <a:t> affect </a:t>
            </a:r>
            <a:r>
              <a:rPr lang="en-US" sz="3300" b="1" dirty="0">
                <a:solidFill>
                  <a:schemeClr val="tx1"/>
                </a:solidFill>
                <a:latin typeface="Gill Sans MT" panose="020B0502020104020203" pitchFamily="34" charset="0"/>
              </a:rPr>
              <a:t>local people </a:t>
            </a:r>
            <a:r>
              <a:rPr lang="mr-IN" sz="3300" dirty="0">
                <a:solidFill>
                  <a:schemeClr val="tx1"/>
                </a:solidFill>
                <a:latin typeface="Gill Sans MT" panose="020B0502020104020203" pitchFamily="34" charset="0"/>
              </a:rPr>
              <a:t>–</a:t>
            </a:r>
            <a:r>
              <a:rPr lang="en-US" sz="3300" dirty="0">
                <a:solidFill>
                  <a:schemeClr val="tx1"/>
                </a:solidFill>
                <a:latin typeface="Gill Sans MT" panose="020B0502020104020203" pitchFamily="34" charset="0"/>
              </a:rPr>
              <a:t> positively, and negatively?</a:t>
            </a:r>
          </a:p>
        </p:txBody>
      </p:sp>
    </p:spTree>
    <p:extLst>
      <p:ext uri="{BB962C8B-B14F-4D97-AF65-F5344CB8AC3E}">
        <p14:creationId xmlns:p14="http://schemas.microsoft.com/office/powerpoint/2010/main" val="10143914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F37E35ED-8B68-044A-BAE8-8E9812083E95}" type="slidenum">
              <a:rPr lang="en-GB" smtClean="0"/>
              <a:pPr/>
              <a:t>6</a:t>
            </a:fld>
            <a:endParaRPr lang="en-GB"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090846380"/>
              </p:ext>
            </p:extLst>
          </p:nvPr>
        </p:nvGraphicFramePr>
        <p:xfrm>
          <a:off x="1045028" y="1407888"/>
          <a:ext cx="10653486" cy="4540552"/>
        </p:xfrm>
        <a:graphic>
          <a:graphicData uri="http://schemas.openxmlformats.org/drawingml/2006/table">
            <a:tbl>
              <a:tblPr firstRow="1" bandRow="1">
                <a:tableStyleId>{5C22544A-7EE6-4342-B048-85BDC9FD1C3A}</a:tableStyleId>
              </a:tblPr>
              <a:tblGrid>
                <a:gridCol w="5326743">
                  <a:extLst>
                    <a:ext uri="{9D8B030D-6E8A-4147-A177-3AD203B41FA5}">
                      <a16:colId xmlns:a16="http://schemas.microsoft.com/office/drawing/2014/main" val="20000"/>
                    </a:ext>
                  </a:extLst>
                </a:gridCol>
                <a:gridCol w="5326743">
                  <a:extLst>
                    <a:ext uri="{9D8B030D-6E8A-4147-A177-3AD203B41FA5}">
                      <a16:colId xmlns:a16="http://schemas.microsoft.com/office/drawing/2014/main" val="20001"/>
                    </a:ext>
                  </a:extLst>
                </a:gridCol>
              </a:tblGrid>
              <a:tr h="517192">
                <a:tc>
                  <a:txBody>
                    <a:bodyPr/>
                    <a:lstStyle/>
                    <a:p>
                      <a:r>
                        <a:rPr lang="en-US" dirty="0">
                          <a:latin typeface="Gill Sans MT" panose="020B0502020104020203" pitchFamily="34" charset="77"/>
                        </a:rPr>
                        <a:t>Positive</a:t>
                      </a:r>
                    </a:p>
                  </a:txBody>
                  <a:tcPr/>
                </a:tc>
                <a:tc>
                  <a:txBody>
                    <a:bodyPr/>
                    <a:lstStyle/>
                    <a:p>
                      <a:r>
                        <a:rPr lang="en-US" dirty="0">
                          <a:latin typeface="Gill Sans MT" panose="020B0502020104020203" pitchFamily="34" charset="77"/>
                        </a:rPr>
                        <a:t>Negative</a:t>
                      </a:r>
                    </a:p>
                  </a:txBody>
                  <a:tcPr/>
                </a:tc>
                <a:extLst>
                  <a:ext uri="{0D108BD9-81ED-4DB2-BD59-A6C34878D82A}">
                    <a16:rowId xmlns:a16="http://schemas.microsoft.com/office/drawing/2014/main" val="10000"/>
                  </a:ext>
                </a:extLst>
              </a:tr>
              <a:tr h="5171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Gill Sans MT" panose="020B0502020104020203" pitchFamily="34" charset="77"/>
                          <a:ea typeface="+mn-ea"/>
                          <a:cs typeface="+mn-cs"/>
                        </a:rPr>
                        <a:t>Providing indigenous or local knowledge and skills that support conservation and sustainable use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kern="1200" dirty="0">
                        <a:solidFill>
                          <a:schemeClr val="dk1"/>
                        </a:solidFill>
                        <a:effectLst/>
                        <a:latin typeface="Gill Sans MT" panose="020B0502020104020203" pitchFamily="34" charset="77"/>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Gill Sans MT" panose="020B0502020104020203" pitchFamily="34" charset="77"/>
                          <a:ea typeface="+mn-ea"/>
                          <a:cs typeface="+mn-cs"/>
                        </a:rPr>
                        <a:t>Clearing habitats such as forests for agriculture or settlement</a:t>
                      </a:r>
                    </a:p>
                    <a:p>
                      <a:endParaRPr lang="en-US" dirty="0">
                        <a:latin typeface="Gill Sans MT" panose="020B0502020104020203" pitchFamily="34" charset="77"/>
                      </a:endParaRPr>
                    </a:p>
                  </a:txBody>
                  <a:tcPr/>
                </a:tc>
                <a:extLst>
                  <a:ext uri="{0D108BD9-81ED-4DB2-BD59-A6C34878D82A}">
                    <a16:rowId xmlns:a16="http://schemas.microsoft.com/office/drawing/2014/main" val="10001"/>
                  </a:ext>
                </a:extLst>
              </a:tr>
              <a:tr h="5171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Gill Sans MT" panose="020B0502020104020203" pitchFamily="34" charset="77"/>
                          <a:ea typeface="+mn-ea"/>
                          <a:cs typeface="+mn-cs"/>
                        </a:rPr>
                        <a:t>Providing information that support biodiversity monitoring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kern="1200" dirty="0">
                        <a:solidFill>
                          <a:schemeClr val="dk1"/>
                        </a:solidFill>
                        <a:effectLst/>
                        <a:latin typeface="Gill Sans MT" panose="020B0502020104020203" pitchFamily="34" charset="77"/>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Gill Sans MT" panose="020B0502020104020203" pitchFamily="34" charset="77"/>
                          <a:ea typeface="+mn-ea"/>
                          <a:cs typeface="+mn-cs"/>
                        </a:rPr>
                        <a:t>Unsustainable exploitation of natural resources (for example, logging, fishing, hunting/trapping)</a:t>
                      </a:r>
                    </a:p>
                  </a:txBody>
                  <a:tcPr/>
                </a:tc>
                <a:extLst>
                  <a:ext uri="{0D108BD9-81ED-4DB2-BD59-A6C34878D82A}">
                    <a16:rowId xmlns:a16="http://schemas.microsoft.com/office/drawing/2014/main" val="10002"/>
                  </a:ext>
                </a:extLst>
              </a:tr>
              <a:tr h="5171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Gill Sans MT" panose="020B0502020104020203" pitchFamily="34" charset="77"/>
                          <a:ea typeface="+mn-ea"/>
                          <a:cs typeface="+mn-cs"/>
                        </a:rPr>
                        <a:t>Protecting areas for their cultural or spiritual value </a:t>
                      </a:r>
                    </a:p>
                    <a:p>
                      <a:endParaRPr lang="en-US" dirty="0">
                        <a:latin typeface="Gill Sans MT" panose="020B0502020104020203" pitchFamily="34" charset="77"/>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Gill Sans MT" panose="020B0502020104020203" pitchFamily="34" charset="77"/>
                          <a:ea typeface="+mn-ea"/>
                          <a:cs typeface="+mn-cs"/>
                        </a:rPr>
                        <a:t>Small scale mining </a:t>
                      </a:r>
                    </a:p>
                    <a:p>
                      <a:endParaRPr lang="en-US" dirty="0">
                        <a:latin typeface="Gill Sans MT" panose="020B0502020104020203" pitchFamily="34" charset="77"/>
                      </a:endParaRPr>
                    </a:p>
                  </a:txBody>
                  <a:tcPr/>
                </a:tc>
                <a:extLst>
                  <a:ext uri="{0D108BD9-81ED-4DB2-BD59-A6C34878D82A}">
                    <a16:rowId xmlns:a16="http://schemas.microsoft.com/office/drawing/2014/main" val="10003"/>
                  </a:ext>
                </a:extLst>
              </a:tr>
              <a:tr h="5171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Gill Sans MT" panose="020B0502020104020203" pitchFamily="34" charset="77"/>
                          <a:ea typeface="+mn-ea"/>
                          <a:cs typeface="+mn-cs"/>
                        </a:rPr>
                        <a:t>Sustainably managing natural resources </a:t>
                      </a:r>
                    </a:p>
                    <a:p>
                      <a:endParaRPr lang="en-US" dirty="0">
                        <a:latin typeface="Gill Sans MT" panose="020B0502020104020203" pitchFamily="34" charset="77"/>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Gill Sans MT" panose="020B0502020104020203" pitchFamily="34" charset="77"/>
                          <a:ea typeface="+mn-ea"/>
                          <a:cs typeface="+mn-cs"/>
                        </a:rPr>
                        <a:t>Pollution e.g. </a:t>
                      </a:r>
                      <a:r>
                        <a:rPr lang="en-US" sz="1800" kern="1200" dirty="0" err="1">
                          <a:solidFill>
                            <a:schemeClr val="dk1"/>
                          </a:solidFill>
                          <a:effectLst/>
                          <a:latin typeface="Gill Sans MT" panose="020B0502020104020203" pitchFamily="34" charset="77"/>
                          <a:ea typeface="+mn-ea"/>
                          <a:cs typeface="+mn-cs"/>
                        </a:rPr>
                        <a:t>fertiliser</a:t>
                      </a:r>
                      <a:r>
                        <a:rPr lang="en-US" sz="1800" kern="1200" dirty="0">
                          <a:solidFill>
                            <a:schemeClr val="dk1"/>
                          </a:solidFill>
                          <a:effectLst/>
                          <a:latin typeface="Gill Sans MT" panose="020B0502020104020203" pitchFamily="34" charset="77"/>
                          <a:ea typeface="+mn-ea"/>
                          <a:cs typeface="+mn-cs"/>
                        </a:rPr>
                        <a:t>, pesticide, effluent, solid waste</a:t>
                      </a:r>
                    </a:p>
                    <a:p>
                      <a:endParaRPr lang="en-US" dirty="0">
                        <a:latin typeface="Gill Sans MT" panose="020B0502020104020203" pitchFamily="34" charset="77"/>
                      </a:endParaRPr>
                    </a:p>
                  </a:txBody>
                  <a:tcPr/>
                </a:tc>
                <a:extLst>
                  <a:ext uri="{0D108BD9-81ED-4DB2-BD59-A6C34878D82A}">
                    <a16:rowId xmlns:a16="http://schemas.microsoft.com/office/drawing/2014/main" val="10004"/>
                  </a:ext>
                </a:extLst>
              </a:tr>
              <a:tr h="5171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Gill Sans MT" panose="020B0502020104020203" pitchFamily="34" charset="77"/>
                          <a:ea typeface="+mn-ea"/>
                          <a:cs typeface="+mn-cs"/>
                        </a:rPr>
                        <a:t>Community patrolling and wildlife scouts e.g. around community conserved area </a:t>
                      </a:r>
                    </a:p>
                    <a:p>
                      <a:endParaRPr lang="en-US" dirty="0">
                        <a:latin typeface="Gill Sans MT" panose="020B0502020104020203" pitchFamily="34" charset="77"/>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Gill Sans MT" panose="020B0502020104020203" pitchFamily="34" charset="77"/>
                          <a:ea typeface="+mn-ea"/>
                          <a:cs typeface="+mn-cs"/>
                        </a:rPr>
                        <a:t>Poaching wildlife e.g. for meat or when animals raid crops</a:t>
                      </a:r>
                    </a:p>
                    <a:p>
                      <a:endParaRPr lang="en-US" dirty="0">
                        <a:latin typeface="Gill Sans MT" panose="020B0502020104020203" pitchFamily="34" charset="77"/>
                      </a:endParaRPr>
                    </a:p>
                  </a:txBody>
                  <a:tcPr/>
                </a:tc>
                <a:extLst>
                  <a:ext uri="{0D108BD9-81ED-4DB2-BD59-A6C34878D82A}">
                    <a16:rowId xmlns:a16="http://schemas.microsoft.com/office/drawing/2014/main" val="10005"/>
                  </a:ext>
                </a:extLst>
              </a:tr>
            </a:tbl>
          </a:graphicData>
        </a:graphic>
      </p:graphicFrame>
      <p:sp>
        <p:nvSpPr>
          <p:cNvPr id="7" name="Title 6"/>
          <p:cNvSpPr>
            <a:spLocks noGrp="1"/>
          </p:cNvSpPr>
          <p:nvPr>
            <p:ph type="title"/>
          </p:nvPr>
        </p:nvSpPr>
        <p:spPr>
          <a:xfrm>
            <a:off x="834570" y="163285"/>
            <a:ext cx="11139715" cy="1244601"/>
          </a:xfrm>
        </p:spPr>
        <p:txBody>
          <a:bodyPr>
            <a:normAutofit/>
          </a:bodyPr>
          <a:lstStyle/>
          <a:p>
            <a:r>
              <a:rPr lang="en-US" sz="3700" b="1" dirty="0">
                <a:solidFill>
                  <a:srgbClr val="000099"/>
                </a:solidFill>
                <a:latin typeface="Gill Sans MT" panose="020B0502020104020203" pitchFamily="34" charset="0"/>
              </a:rPr>
              <a:t>How can local people affect protected area conservation success?</a:t>
            </a:r>
          </a:p>
        </p:txBody>
      </p:sp>
      <p:sp>
        <p:nvSpPr>
          <p:cNvPr id="11" name="TextBox 10"/>
          <p:cNvSpPr txBox="1"/>
          <p:nvPr/>
        </p:nvSpPr>
        <p:spPr>
          <a:xfrm>
            <a:off x="834570" y="6458617"/>
            <a:ext cx="9520713" cy="338554"/>
          </a:xfrm>
          <a:prstGeom prst="rect">
            <a:avLst/>
          </a:prstGeom>
          <a:noFill/>
        </p:spPr>
        <p:txBody>
          <a:bodyPr wrap="square" rtlCol="0">
            <a:spAutoFit/>
          </a:bodyPr>
          <a:lstStyle/>
          <a:p>
            <a:r>
              <a:rPr lang="en-US" sz="1600" dirty="0">
                <a:latin typeface="Gill Sans MT" charset="0"/>
                <a:ea typeface="Gill Sans MT" charset="0"/>
                <a:cs typeface="Gill Sans MT" charset="0"/>
              </a:rPr>
              <a:t>Schneider et al, 2016: 15</a:t>
            </a:r>
          </a:p>
        </p:txBody>
      </p:sp>
    </p:spTree>
    <p:extLst>
      <p:ext uri="{BB962C8B-B14F-4D97-AF65-F5344CB8AC3E}">
        <p14:creationId xmlns:p14="http://schemas.microsoft.com/office/powerpoint/2010/main" val="3574534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F37E35ED-8B68-044A-BAE8-8E9812083E95}" type="slidenum">
              <a:rPr lang="en-GB" smtClean="0"/>
              <a:pPr/>
              <a:t>7</a:t>
            </a:fld>
            <a:endParaRPr lang="en-GB"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26928418"/>
              </p:ext>
            </p:extLst>
          </p:nvPr>
        </p:nvGraphicFramePr>
        <p:xfrm>
          <a:off x="834570" y="1192833"/>
          <a:ext cx="10653486" cy="5089192"/>
        </p:xfrm>
        <a:graphic>
          <a:graphicData uri="http://schemas.openxmlformats.org/drawingml/2006/table">
            <a:tbl>
              <a:tblPr firstRow="1" bandRow="1">
                <a:tableStyleId>{5C22544A-7EE6-4342-B048-85BDC9FD1C3A}</a:tableStyleId>
              </a:tblPr>
              <a:tblGrid>
                <a:gridCol w="5326743">
                  <a:extLst>
                    <a:ext uri="{9D8B030D-6E8A-4147-A177-3AD203B41FA5}">
                      <a16:colId xmlns:a16="http://schemas.microsoft.com/office/drawing/2014/main" val="20000"/>
                    </a:ext>
                  </a:extLst>
                </a:gridCol>
                <a:gridCol w="5326743">
                  <a:extLst>
                    <a:ext uri="{9D8B030D-6E8A-4147-A177-3AD203B41FA5}">
                      <a16:colId xmlns:a16="http://schemas.microsoft.com/office/drawing/2014/main" val="20001"/>
                    </a:ext>
                  </a:extLst>
                </a:gridCol>
              </a:tblGrid>
              <a:tr h="517192">
                <a:tc>
                  <a:txBody>
                    <a:bodyPr/>
                    <a:lstStyle/>
                    <a:p>
                      <a:r>
                        <a:rPr lang="en-US" dirty="0">
                          <a:latin typeface="Gill Sans MT" panose="020B0502020104020203" pitchFamily="34" charset="77"/>
                        </a:rPr>
                        <a:t>Positive</a:t>
                      </a:r>
                    </a:p>
                  </a:txBody>
                  <a:tcPr/>
                </a:tc>
                <a:tc>
                  <a:txBody>
                    <a:bodyPr/>
                    <a:lstStyle/>
                    <a:p>
                      <a:r>
                        <a:rPr lang="en-US" dirty="0">
                          <a:latin typeface="Gill Sans MT" panose="020B0502020104020203" pitchFamily="34" charset="77"/>
                        </a:rPr>
                        <a:t>Negative</a:t>
                      </a:r>
                    </a:p>
                  </a:txBody>
                  <a:tcPr/>
                </a:tc>
                <a:extLst>
                  <a:ext uri="{0D108BD9-81ED-4DB2-BD59-A6C34878D82A}">
                    <a16:rowId xmlns:a16="http://schemas.microsoft.com/office/drawing/2014/main" val="10000"/>
                  </a:ext>
                </a:extLst>
              </a:tr>
              <a:tr h="5171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Gill Sans MT" panose="020B0502020104020203" pitchFamily="34" charset="77"/>
                          <a:ea typeface="+mn-ea"/>
                          <a:cs typeface="+mn-cs"/>
                        </a:rPr>
                        <a:t>Maintenance of the goods and services that nature provides</a:t>
                      </a:r>
                      <a:r>
                        <a:rPr lang="en-US" sz="1800" kern="1200" baseline="0" dirty="0">
                          <a:solidFill>
                            <a:schemeClr val="dk1"/>
                          </a:solidFill>
                          <a:effectLst/>
                          <a:latin typeface="Gill Sans MT" panose="020B0502020104020203" pitchFamily="34" charset="77"/>
                          <a:ea typeface="+mn-ea"/>
                          <a:cs typeface="+mn-cs"/>
                        </a:rPr>
                        <a:t> </a:t>
                      </a:r>
                      <a:r>
                        <a:rPr lang="en-US" sz="1800" kern="1200" dirty="0">
                          <a:solidFill>
                            <a:schemeClr val="dk1"/>
                          </a:solidFill>
                          <a:effectLst/>
                          <a:latin typeface="Gill Sans MT" panose="020B0502020104020203" pitchFamily="34" charset="77"/>
                          <a:ea typeface="+mn-ea"/>
                          <a:cs typeface="+mn-cs"/>
                        </a:rPr>
                        <a:t>e.g. fresh water, clean air, fertile soil, micro-climate regulation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kern="1200" dirty="0">
                        <a:solidFill>
                          <a:schemeClr val="dk1"/>
                        </a:solidFill>
                        <a:effectLst/>
                        <a:latin typeface="Gill Sans MT" panose="020B0502020104020203" pitchFamily="34" charset="77"/>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Gill Sans MT" panose="020B0502020104020203" pitchFamily="34" charset="77"/>
                          <a:ea typeface="+mn-ea"/>
                          <a:cs typeface="+mn-cs"/>
                        </a:rPr>
                        <a:t>Reduced access to land and other resources e.g. springs, timber, non-timber forest products, fish/marine resources</a:t>
                      </a:r>
                    </a:p>
                    <a:p>
                      <a:endParaRPr lang="en-US" dirty="0">
                        <a:latin typeface="Gill Sans MT" panose="020B0502020104020203" pitchFamily="34" charset="77"/>
                      </a:endParaRPr>
                    </a:p>
                  </a:txBody>
                  <a:tcPr/>
                </a:tc>
                <a:extLst>
                  <a:ext uri="{0D108BD9-81ED-4DB2-BD59-A6C34878D82A}">
                    <a16:rowId xmlns:a16="http://schemas.microsoft.com/office/drawing/2014/main" val="10001"/>
                  </a:ext>
                </a:extLst>
              </a:tr>
              <a:tr h="5171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Gill Sans MT" panose="020B0502020104020203" pitchFamily="34" charset="77"/>
                          <a:ea typeface="+mn-ea"/>
                          <a:cs typeface="+mn-cs"/>
                        </a:rPr>
                        <a:t>Income and job generation e.g. eco-tourism, employment and services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kern="1200" dirty="0">
                        <a:solidFill>
                          <a:schemeClr val="dk1"/>
                        </a:solidFill>
                        <a:effectLst/>
                        <a:latin typeface="Gill Sans MT" panose="020B0502020104020203" pitchFamily="34" charset="77"/>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Gill Sans MT" panose="020B0502020104020203" pitchFamily="34" charset="77"/>
                          <a:ea typeface="+mn-ea"/>
                          <a:cs typeface="+mn-cs"/>
                        </a:rPr>
                        <a:t>Loss of cultural and traditional values e.g. loss of access to sacred sites or ceremonial resources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kern="1200" dirty="0">
                        <a:solidFill>
                          <a:schemeClr val="dk1"/>
                        </a:solidFill>
                        <a:effectLst/>
                        <a:latin typeface="Gill Sans MT" panose="020B0502020104020203" pitchFamily="34" charset="77"/>
                        <a:ea typeface="+mn-ea"/>
                        <a:cs typeface="+mn-cs"/>
                      </a:endParaRPr>
                    </a:p>
                  </a:txBody>
                  <a:tcPr/>
                </a:tc>
                <a:extLst>
                  <a:ext uri="{0D108BD9-81ED-4DB2-BD59-A6C34878D82A}">
                    <a16:rowId xmlns:a16="http://schemas.microsoft.com/office/drawing/2014/main" val="10002"/>
                  </a:ext>
                </a:extLst>
              </a:tr>
              <a:tr h="5171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Gill Sans MT" panose="020B0502020104020203" pitchFamily="34" charset="77"/>
                          <a:ea typeface="+mn-ea"/>
                          <a:cs typeface="+mn-cs"/>
                        </a:rPr>
                        <a:t>Conservation revenue (for example, sharing in national park fees) </a:t>
                      </a:r>
                    </a:p>
                    <a:p>
                      <a:endParaRPr lang="en-US" dirty="0">
                        <a:latin typeface="Gill Sans MT" panose="020B0502020104020203" pitchFamily="34" charset="77"/>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Gill Sans MT" panose="020B0502020104020203" pitchFamily="34" charset="77"/>
                          <a:ea typeface="+mn-ea"/>
                          <a:cs typeface="+mn-cs"/>
                        </a:rPr>
                        <a:t>Human-wildlife conflict </a:t>
                      </a:r>
                    </a:p>
                    <a:p>
                      <a:endParaRPr lang="en-US" dirty="0">
                        <a:latin typeface="Gill Sans MT" panose="020B0502020104020203" pitchFamily="34" charset="77"/>
                      </a:endParaRPr>
                    </a:p>
                  </a:txBody>
                  <a:tcPr/>
                </a:tc>
                <a:extLst>
                  <a:ext uri="{0D108BD9-81ED-4DB2-BD59-A6C34878D82A}">
                    <a16:rowId xmlns:a16="http://schemas.microsoft.com/office/drawing/2014/main" val="10003"/>
                  </a:ext>
                </a:extLst>
              </a:tr>
              <a:tr h="5171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Gill Sans MT" panose="020B0502020104020203" pitchFamily="34" charset="77"/>
                          <a:ea typeface="+mn-ea"/>
                          <a:cs typeface="+mn-cs"/>
                        </a:rPr>
                        <a:t>Capacity building (if involved in conservation management) </a:t>
                      </a:r>
                    </a:p>
                    <a:p>
                      <a:endParaRPr lang="en-US" dirty="0">
                        <a:latin typeface="Gill Sans MT" panose="020B0502020104020203" pitchFamily="34" charset="77"/>
                      </a:endParaRPr>
                    </a:p>
                  </a:txBody>
                  <a:tcPr/>
                </a:tc>
                <a:tc>
                  <a:txBody>
                    <a:bodyPr/>
                    <a:lstStyle/>
                    <a:p>
                      <a:r>
                        <a:rPr lang="en-US" sz="1800" kern="1200" dirty="0">
                          <a:solidFill>
                            <a:schemeClr val="dk1"/>
                          </a:solidFill>
                          <a:effectLst/>
                          <a:latin typeface="Gill Sans MT" panose="020B0502020104020203" pitchFamily="34" charset="77"/>
                          <a:ea typeface="+mn-ea"/>
                          <a:cs typeface="+mn-cs"/>
                        </a:rPr>
                        <a:t>Inappropriate law enforcement e.g. forced </a:t>
                      </a:r>
                    </a:p>
                    <a:p>
                      <a:r>
                        <a:rPr lang="en-US" sz="1800" kern="1200" dirty="0">
                          <a:solidFill>
                            <a:schemeClr val="dk1"/>
                          </a:solidFill>
                          <a:effectLst/>
                          <a:latin typeface="Gill Sans MT" panose="020B0502020104020203" pitchFamily="34" charset="77"/>
                          <a:ea typeface="+mn-ea"/>
                          <a:cs typeface="+mn-cs"/>
                        </a:rPr>
                        <a:t>resettlement,</a:t>
                      </a:r>
                    </a:p>
                    <a:p>
                      <a:endParaRPr lang="en-US" dirty="0">
                        <a:latin typeface="Gill Sans MT" panose="020B0502020104020203" pitchFamily="34" charset="77"/>
                      </a:endParaRPr>
                    </a:p>
                  </a:txBody>
                  <a:tcPr/>
                </a:tc>
                <a:extLst>
                  <a:ext uri="{0D108BD9-81ED-4DB2-BD59-A6C34878D82A}">
                    <a16:rowId xmlns:a16="http://schemas.microsoft.com/office/drawing/2014/main" val="10004"/>
                  </a:ext>
                </a:extLst>
              </a:tr>
              <a:tr h="517192">
                <a:tc>
                  <a:txBody>
                    <a:bodyPr/>
                    <a:lstStyle/>
                    <a:p>
                      <a:endParaRPr lang="en-US" dirty="0">
                        <a:latin typeface="Gill Sans MT" panose="020B0502020104020203" pitchFamily="34" charset="77"/>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Gill Sans MT" panose="020B0502020104020203" pitchFamily="34" charset="77"/>
                          <a:ea typeface="+mn-ea"/>
                          <a:cs typeface="+mn-cs"/>
                        </a:rPr>
                        <a:t>Loss of control or self-determination such as when resources previously accessible are managed by others</a:t>
                      </a:r>
                    </a:p>
                  </a:txBody>
                  <a:tcPr/>
                </a:tc>
                <a:extLst>
                  <a:ext uri="{0D108BD9-81ED-4DB2-BD59-A6C34878D82A}">
                    <a16:rowId xmlns:a16="http://schemas.microsoft.com/office/drawing/2014/main" val="10005"/>
                  </a:ext>
                </a:extLst>
              </a:tr>
            </a:tbl>
          </a:graphicData>
        </a:graphic>
      </p:graphicFrame>
      <p:sp>
        <p:nvSpPr>
          <p:cNvPr id="7" name="Title 6"/>
          <p:cNvSpPr>
            <a:spLocks noGrp="1"/>
          </p:cNvSpPr>
          <p:nvPr>
            <p:ph type="title"/>
          </p:nvPr>
        </p:nvSpPr>
        <p:spPr>
          <a:xfrm>
            <a:off x="834570" y="163285"/>
            <a:ext cx="11139715" cy="1244601"/>
          </a:xfrm>
        </p:spPr>
        <p:txBody>
          <a:bodyPr>
            <a:normAutofit/>
          </a:bodyPr>
          <a:lstStyle/>
          <a:p>
            <a:r>
              <a:rPr lang="en-US" sz="3500" b="1" dirty="0">
                <a:solidFill>
                  <a:srgbClr val="000099"/>
                </a:solidFill>
                <a:latin typeface="Gill Sans MT" panose="020B0502020104020203" pitchFamily="34" charset="0"/>
              </a:rPr>
              <a:t>How can protected area conservation affect local people?</a:t>
            </a:r>
          </a:p>
        </p:txBody>
      </p:sp>
      <p:sp>
        <p:nvSpPr>
          <p:cNvPr id="11" name="TextBox 10"/>
          <p:cNvSpPr txBox="1"/>
          <p:nvPr/>
        </p:nvSpPr>
        <p:spPr>
          <a:xfrm>
            <a:off x="834570" y="6458617"/>
            <a:ext cx="9520713" cy="338554"/>
          </a:xfrm>
          <a:prstGeom prst="rect">
            <a:avLst/>
          </a:prstGeom>
          <a:noFill/>
        </p:spPr>
        <p:txBody>
          <a:bodyPr wrap="square" rtlCol="0">
            <a:spAutoFit/>
          </a:bodyPr>
          <a:lstStyle/>
          <a:p>
            <a:r>
              <a:rPr lang="en-US" sz="1600" dirty="0">
                <a:latin typeface="Gill Sans MT" charset="0"/>
                <a:ea typeface="Gill Sans MT" charset="0"/>
                <a:cs typeface="Gill Sans MT" charset="0"/>
              </a:rPr>
              <a:t>Schneider et al, 2016: 15</a:t>
            </a:r>
          </a:p>
        </p:txBody>
      </p:sp>
    </p:spTree>
    <p:extLst>
      <p:ext uri="{BB962C8B-B14F-4D97-AF65-F5344CB8AC3E}">
        <p14:creationId xmlns:p14="http://schemas.microsoft.com/office/powerpoint/2010/main" val="16323249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5" name="Cloud Callout 4"/>
          <p:cNvSpPr/>
          <p:nvPr/>
        </p:nvSpPr>
        <p:spPr>
          <a:xfrm>
            <a:off x="1371599" y="1988456"/>
            <a:ext cx="5005449" cy="3601415"/>
          </a:xfrm>
          <a:prstGeom prst="cloudCallou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GB" sz="4000" b="1" dirty="0">
                <a:solidFill>
                  <a:srgbClr val="000099"/>
                </a:solidFill>
                <a:latin typeface="Gill Sans MT" panose="020B0502020104020203" pitchFamily="34" charset="0"/>
              </a:rPr>
              <a:t>Group activity: brainstorm</a:t>
            </a:r>
          </a:p>
        </p:txBody>
      </p:sp>
      <p:sp>
        <p:nvSpPr>
          <p:cNvPr id="3" name="Content Placeholder 2"/>
          <p:cNvSpPr>
            <a:spLocks noGrp="1"/>
          </p:cNvSpPr>
          <p:nvPr>
            <p:ph idx="1"/>
          </p:nvPr>
        </p:nvSpPr>
        <p:spPr>
          <a:xfrm>
            <a:off x="1530265" y="3207822"/>
            <a:ext cx="4688115" cy="1751504"/>
          </a:xfrm>
        </p:spPr>
        <p:txBody>
          <a:bodyPr/>
          <a:lstStyle/>
          <a:p>
            <a:pPr marL="0" indent="0" algn="ctr">
              <a:buNone/>
            </a:pPr>
            <a:r>
              <a:rPr lang="en-US" sz="3600" dirty="0">
                <a:solidFill>
                  <a:schemeClr val="tx1"/>
                </a:solidFill>
                <a:latin typeface="Gill Sans MT" panose="020B0502020104020203" pitchFamily="34" charset="0"/>
              </a:rPr>
              <a:t>What is “</a:t>
            </a:r>
            <a:r>
              <a:rPr lang="en-US" sz="3600" b="1" dirty="0">
                <a:solidFill>
                  <a:schemeClr val="tx1"/>
                </a:solidFill>
                <a:latin typeface="Gill Sans MT" panose="020B0502020104020203" pitchFamily="34" charset="0"/>
              </a:rPr>
              <a:t>community conservation</a:t>
            </a:r>
            <a:r>
              <a:rPr lang="en-US" sz="3600" dirty="0">
                <a:solidFill>
                  <a:schemeClr val="tx1"/>
                </a:solidFill>
                <a:latin typeface="Gill Sans MT" panose="020B0502020104020203" pitchFamily="34" charset="0"/>
              </a:rPr>
              <a:t>”?</a:t>
            </a:r>
          </a:p>
          <a:p>
            <a:pPr marL="0" indent="0">
              <a:buNone/>
            </a:pPr>
            <a:endParaRPr lang="en-US" b="1" dirty="0">
              <a:solidFill>
                <a:srgbClr val="000099"/>
              </a:solidFill>
              <a:latin typeface="Gill Sans MT" panose="020B0502020104020203" pitchFamily="34" charset="0"/>
            </a:endParaRPr>
          </a:p>
        </p:txBody>
      </p:sp>
      <p:sp>
        <p:nvSpPr>
          <p:cNvPr id="6" name="Slide Number Placeholder 5"/>
          <p:cNvSpPr>
            <a:spLocks noGrp="1"/>
          </p:cNvSpPr>
          <p:nvPr>
            <p:ph type="sldNum" sz="quarter" idx="12"/>
          </p:nvPr>
        </p:nvSpPr>
        <p:spPr/>
        <p:txBody>
          <a:bodyPr/>
          <a:lstStyle/>
          <a:p>
            <a:fld id="{F37E35ED-8B68-044A-BAE8-8E9812083E95}" type="slidenum">
              <a:rPr lang="en-GB" smtClean="0"/>
              <a:pPr/>
              <a:t>8</a:t>
            </a:fld>
            <a:endParaRPr lang="en-GB" dirty="0"/>
          </a:p>
        </p:txBody>
      </p:sp>
      <p:pic>
        <p:nvPicPr>
          <p:cNvPr id="4" name="Picture 3" descr="C:\Users\Agrippinah\My pictures\Nature Uganda\IMG_20151213_114412.jpg"/>
          <p:cNvPicPr/>
          <p:nvPr/>
        </p:nvPicPr>
        <p:blipFill rotWithShape="1">
          <a:blip r:embed="rId3" cstate="print">
            <a:extLst>
              <a:ext uri="{28A0092B-C50C-407E-A947-70E740481C1C}">
                <a14:useLocalDpi xmlns:a14="http://schemas.microsoft.com/office/drawing/2010/main" val="0"/>
              </a:ext>
            </a:extLst>
          </a:blip>
          <a:srcRect b="45222"/>
          <a:stretch/>
        </p:blipFill>
        <p:spPr bwMode="auto">
          <a:xfrm>
            <a:off x="7623070" y="1721922"/>
            <a:ext cx="3836618" cy="386795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024349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7894" y="410368"/>
            <a:ext cx="10490329" cy="1325563"/>
          </a:xfrm>
        </p:spPr>
        <p:txBody>
          <a:bodyPr>
            <a:normAutofit/>
          </a:bodyPr>
          <a:lstStyle/>
          <a:p>
            <a:r>
              <a:rPr lang="en-GB" sz="4000" b="1" dirty="0">
                <a:solidFill>
                  <a:srgbClr val="000099"/>
                </a:solidFill>
                <a:latin typeface="Gill Sans MT" panose="020B0502020104020203" pitchFamily="34" charset="0"/>
              </a:rPr>
              <a:t>What is community conservation?</a:t>
            </a:r>
          </a:p>
        </p:txBody>
      </p:sp>
      <p:sp>
        <p:nvSpPr>
          <p:cNvPr id="3" name="Content Placeholder 2"/>
          <p:cNvSpPr>
            <a:spLocks noGrp="1"/>
          </p:cNvSpPr>
          <p:nvPr>
            <p:ph idx="1"/>
          </p:nvPr>
        </p:nvSpPr>
        <p:spPr>
          <a:xfrm>
            <a:off x="1077894" y="1501254"/>
            <a:ext cx="10490329" cy="5005872"/>
          </a:xfrm>
        </p:spPr>
        <p:txBody>
          <a:bodyPr>
            <a:normAutofit/>
          </a:bodyPr>
          <a:lstStyle/>
          <a:p>
            <a:pPr algn="just"/>
            <a:r>
              <a:rPr lang="en-US" sz="3200" dirty="0">
                <a:latin typeface="Gill Sans MT" charset="0"/>
                <a:ea typeface="Gill Sans MT" charset="0"/>
                <a:cs typeface="Gill Sans MT" charset="0"/>
              </a:rPr>
              <a:t>Active and meaningful participation of communities in the planning and management of wildlife, natural resources and protected areas</a:t>
            </a:r>
          </a:p>
          <a:p>
            <a:pPr algn="just"/>
            <a:r>
              <a:rPr lang="en-US" sz="3200" dirty="0">
                <a:latin typeface="Gill Sans MT" charset="0"/>
                <a:ea typeface="Gill Sans MT" charset="0"/>
                <a:cs typeface="Gill Sans MT" charset="0"/>
              </a:rPr>
              <a:t>Positive interaction between local people and their leaders (resolving conflicts, benefit sharing, opportunities and awareness)</a:t>
            </a:r>
          </a:p>
          <a:p>
            <a:pPr algn="just"/>
            <a:r>
              <a:rPr lang="en-US" sz="3200" dirty="0">
                <a:latin typeface="Gill Sans MT" charset="0"/>
                <a:ea typeface="Gill Sans MT" charset="0"/>
                <a:cs typeface="Gill Sans MT" charset="0"/>
              </a:rPr>
              <a:t>Complementing law enforcement efforts (community scouts, traditional/cultural practices and norms etc.)</a:t>
            </a:r>
          </a:p>
        </p:txBody>
      </p:sp>
      <p:sp>
        <p:nvSpPr>
          <p:cNvPr id="8" name="Slide Number Placeholder 7"/>
          <p:cNvSpPr>
            <a:spLocks noGrp="1"/>
          </p:cNvSpPr>
          <p:nvPr>
            <p:ph type="sldNum" sz="quarter" idx="12"/>
          </p:nvPr>
        </p:nvSpPr>
        <p:spPr/>
        <p:txBody>
          <a:bodyPr/>
          <a:lstStyle/>
          <a:p>
            <a:fld id="{F37E35ED-8B68-044A-BAE8-8E9812083E95}" type="slidenum">
              <a:rPr lang="en-GB" smtClean="0"/>
              <a:pPr/>
              <a:t>9</a:t>
            </a:fld>
            <a:endParaRPr lang="en-GB" dirty="0"/>
          </a:p>
        </p:txBody>
      </p:sp>
    </p:spTree>
    <p:extLst>
      <p:ext uri="{BB962C8B-B14F-4D97-AF65-F5344CB8AC3E}">
        <p14:creationId xmlns:p14="http://schemas.microsoft.com/office/powerpoint/2010/main" val="91535796"/>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majorFont>
      <a:minorFont>
        <a:latin typeface="Franklin Gothic Book" panose="020B0503020102020204"/>
        <a:ea typeface=""/>
        <a:cs typeface=""/>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9D153DC94E3DB4E90E795727DC83572" ma:contentTypeVersion="13" ma:contentTypeDescription="Create a new document." ma:contentTypeScope="" ma:versionID="915b57c0796c8c52cc601e5c2276870d">
  <xsd:schema xmlns:xsd="http://www.w3.org/2001/XMLSchema" xmlns:xs="http://www.w3.org/2001/XMLSchema" xmlns:p="http://schemas.microsoft.com/office/2006/metadata/properties" xmlns:ns3="bf98e7ab-5d65-49c3-8f81-c8544917c2b0" xmlns:ns4="693b403a-17d8-4071-8d3c-d30ff9f18a8d" targetNamespace="http://schemas.microsoft.com/office/2006/metadata/properties" ma:root="true" ma:fieldsID="62c30d0ed2fa83f54b36d27302b936f8" ns3:_="" ns4:_="">
    <xsd:import namespace="bf98e7ab-5d65-49c3-8f81-c8544917c2b0"/>
    <xsd:import namespace="693b403a-17d8-4071-8d3c-d30ff9f18a8d"/>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Locatio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f98e7ab-5d65-49c3-8f81-c8544917c2b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Location" ma:index="11" nillable="true" ma:displayName="Location" ma:internalName="MediaServiceLocation" ma:readOnly="true">
      <xsd:simpleType>
        <xsd:restriction base="dms:Text"/>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93b403a-17d8-4071-8d3c-d30ff9f18a8d"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E1DABF9-0C49-4E10-816F-75C2A20D27C5}">
  <ds:schemaRefs>
    <ds:schemaRef ds:uri="http://schemas.microsoft.com/sharepoint/v3/contenttype/forms"/>
  </ds:schemaRefs>
</ds:datastoreItem>
</file>

<file path=customXml/itemProps2.xml><?xml version="1.0" encoding="utf-8"?>
<ds:datastoreItem xmlns:ds="http://schemas.openxmlformats.org/officeDocument/2006/customXml" ds:itemID="{F4FB3BA1-4958-4576-BEA8-643AF71AE7B6}">
  <ds:schemaRefs>
    <ds:schemaRef ds:uri="http://purl.org/dc/terms/"/>
    <ds:schemaRef ds:uri="http://schemas.openxmlformats.org/package/2006/metadata/core-properties"/>
    <ds:schemaRef ds:uri="693b403a-17d8-4071-8d3c-d30ff9f18a8d"/>
    <ds:schemaRef ds:uri="http://schemas.microsoft.com/office/2006/documentManagement/types"/>
    <ds:schemaRef ds:uri="http://schemas.microsoft.com/office/infopath/2007/PartnerControls"/>
    <ds:schemaRef ds:uri="http://purl.org/dc/elements/1.1/"/>
    <ds:schemaRef ds:uri="http://schemas.microsoft.com/office/2006/metadata/properties"/>
    <ds:schemaRef ds:uri="bf98e7ab-5d65-49c3-8f81-c8544917c2b0"/>
    <ds:schemaRef ds:uri="http://www.w3.org/XML/1998/namespace"/>
    <ds:schemaRef ds:uri="http://purl.org/dc/dcmitype/"/>
  </ds:schemaRefs>
</ds:datastoreItem>
</file>

<file path=customXml/itemProps3.xml><?xml version="1.0" encoding="utf-8"?>
<ds:datastoreItem xmlns:ds="http://schemas.openxmlformats.org/officeDocument/2006/customXml" ds:itemID="{99DA6E99-4094-4B08-A745-B40E9988AE9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f98e7ab-5d65-49c3-8f81-c8544917c2b0"/>
    <ds:schemaRef ds:uri="693b403a-17d8-4071-8d3c-d30ff9f18a8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6894</TotalTime>
  <Words>1319</Words>
  <Application>Microsoft Office PowerPoint</Application>
  <PresentationFormat>Widescreen</PresentationFormat>
  <Paragraphs>164</Paragraphs>
  <Slides>27</Slides>
  <Notes>13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27</vt:i4>
      </vt:variant>
    </vt:vector>
  </HeadingPairs>
  <TitlesOfParts>
    <vt:vector size="34" baseType="lpstr">
      <vt:lpstr>Arial</vt:lpstr>
      <vt:lpstr>Calibri</vt:lpstr>
      <vt:lpstr>Calibri Light</vt:lpstr>
      <vt:lpstr>Franklin Gothic Book</vt:lpstr>
      <vt:lpstr>Gill Sans MT</vt:lpstr>
      <vt:lpstr>Custom Design</vt:lpstr>
      <vt:lpstr>Crop</vt:lpstr>
      <vt:lpstr>Module 1 - Introduction to community conservation</vt:lpstr>
      <vt:lpstr>PowerPoint Presentation</vt:lpstr>
      <vt:lpstr>Module 1: Introduction to Community Conservation</vt:lpstr>
      <vt:lpstr>1. Community conservation</vt:lpstr>
      <vt:lpstr>Group activity: brainstorm</vt:lpstr>
      <vt:lpstr>How can local people affect protected area conservation success?</vt:lpstr>
      <vt:lpstr>How can protected area conservation affect local people?</vt:lpstr>
      <vt:lpstr>Group activity: brainstorm</vt:lpstr>
      <vt:lpstr>What is community conservation?</vt:lpstr>
      <vt:lpstr>PowerPoint Presentation</vt:lpstr>
      <vt:lpstr>PowerPoint Presentation</vt:lpstr>
      <vt:lpstr>PowerPoint Presentation</vt:lpstr>
      <vt:lpstr>PowerPoint Presentation</vt:lpstr>
      <vt:lpstr>PowerPoint Presentation</vt:lpstr>
      <vt:lpstr>PowerPoint Presentation</vt:lpstr>
      <vt:lpstr>2. Community conservation wardens; roles and responsibilities</vt:lpstr>
      <vt:lpstr>Group activity: brainstorm</vt:lpstr>
      <vt:lpstr>PowerPoint Presentation</vt:lpstr>
      <vt:lpstr>Engaging local people</vt:lpstr>
      <vt:lpstr>PowerPoint Presentation</vt:lpstr>
      <vt:lpstr>3. Community conservation challenges</vt:lpstr>
      <vt:lpstr>PowerPoint Presentation</vt:lpstr>
      <vt:lpstr>To sum up....</vt:lpstr>
      <vt:lpstr>PowerPoint Presentation</vt:lpstr>
      <vt:lpstr>Acknowledgement</vt:lpstr>
      <vt:lpstr>Thank you</vt:lpstr>
      <vt:lpstr>References</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Agrippinah Namara</dc:creator>
  <cp:lastModifiedBy>Matthew Wright</cp:lastModifiedBy>
  <cp:revision>465</cp:revision>
  <dcterms:created xsi:type="dcterms:W3CDTF">2018-01-17T11:47:26Z</dcterms:created>
  <dcterms:modified xsi:type="dcterms:W3CDTF">2020-06-10T12:58:07Z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0x01010039D153DC94E3DB4E90E795727DC83572</vt:lpwstr>
  </property>
</Properties>
</file>